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76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73" r:id="rId13"/>
    <p:sldId id="271" r:id="rId14"/>
    <p:sldId id="274" r:id="rId15"/>
    <p:sldId id="272" r:id="rId16"/>
    <p:sldId id="275" r:id="rId17"/>
    <p:sldId id="296" r:id="rId18"/>
    <p:sldId id="295" r:id="rId19"/>
    <p:sldId id="297" r:id="rId20"/>
    <p:sldId id="277" r:id="rId21"/>
    <p:sldId id="278" r:id="rId22"/>
    <p:sldId id="292" r:id="rId23"/>
    <p:sldId id="279" r:id="rId24"/>
    <p:sldId id="280" r:id="rId25"/>
    <p:sldId id="281" r:id="rId26"/>
    <p:sldId id="298" r:id="rId27"/>
    <p:sldId id="299" r:id="rId28"/>
    <p:sldId id="300" r:id="rId29"/>
    <p:sldId id="282" r:id="rId30"/>
    <p:sldId id="283" r:id="rId31"/>
    <p:sldId id="293" r:id="rId32"/>
    <p:sldId id="294" r:id="rId33"/>
    <p:sldId id="260" r:id="rId34"/>
    <p:sldId id="261" r:id="rId35"/>
    <p:sldId id="262" r:id="rId36"/>
    <p:sldId id="267" r:id="rId37"/>
    <p:sldId id="268" r:id="rId38"/>
    <p:sldId id="269" r:id="rId39"/>
    <p:sldId id="263" r:id="rId40"/>
    <p:sldId id="264" r:id="rId41"/>
    <p:sldId id="265" r:id="rId42"/>
    <p:sldId id="266" r:id="rId43"/>
    <p:sldId id="270" r:id="rId44"/>
  </p:sldIdLst>
  <p:sldSz cx="12192000" cy="6858000"/>
  <p:notesSz cx="6669088" cy="9926638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Gruppe 1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Gruppe 2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de-DE" noProof="0" dirty="0"/>
            <a:t>Gruppe 3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de-DE" noProof="0" dirty="0"/>
            <a:t>Gruppe 4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Gruppe 5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Gruppe 6</a:t>
          </a:r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 custLinFactNeighborX="1191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 custLinFactNeighborX="1191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 custLinFactNeighborX="1191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 custLinFactNeighborX="1191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 custLinFactNeighborX="1191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302244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noProof="0" dirty="0"/>
            <a:t>Gruppe 1</a:t>
          </a:r>
        </a:p>
      </dsp:txBody>
      <dsp:txXfrm>
        <a:off x="302244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noProof="0" dirty="0"/>
            <a:t>Gruppe 2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302244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noProof="0" dirty="0"/>
            <a:t>Gruppe 3</a:t>
          </a:r>
        </a:p>
      </dsp:txBody>
      <dsp:txXfrm>
        <a:off x="302244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605328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noProof="0" dirty="0"/>
            <a:t>Gruppe 4</a:t>
          </a:r>
        </a:p>
      </dsp:txBody>
      <dsp:txXfrm>
        <a:off x="2605328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302244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noProof="0" dirty="0"/>
            <a:t>Gruppe 5</a:t>
          </a:r>
        </a:p>
      </dsp:txBody>
      <dsp:txXfrm>
        <a:off x="302244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605328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noProof="0" dirty="0"/>
            <a:t>Gruppe 6</a:t>
          </a:r>
        </a:p>
      </dsp:txBody>
      <dsp:txXfrm>
        <a:off x="2605328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E433E0F-0BD9-4E8F-A998-797C493C518A}" type="datetime1">
              <a:rPr lang="de-DE" smtClean="0"/>
              <a:t>18.09.2018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0576-C552-488E-8E68-A4E03AE6F498}" type="datetime1">
              <a:rPr lang="de-DE" smtClean="0"/>
              <a:pPr/>
              <a:t>18.09.2018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82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970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047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38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88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56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Entwicklungsaspekt. Rückstand bei vielen (nicht nur) ADHS. Rückstand betrifft v.a. Frontallappen. Barbara Strauch: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38A5-44F6-424B-B29B-78D0B518D163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51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40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79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7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02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01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84" name="Grup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97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98" name="Grup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0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11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112" name="Grup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25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15F7A5-DCDE-4D3F-A8BD-A6D0F614A984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9AD68BFA-28E1-4C7B-9483-046F08D1B43F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8" name="Gruppe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ihand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" name="Freihand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ihand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  <p:sp>
            <p:nvSpPr>
              <p:cNvPr id="21" name="Freihand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</p:grpSp>
        <p:sp>
          <p:nvSpPr>
            <p:cNvPr id="12" name="Freihand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878C68-56B4-4F91-BD2A-6E83C020BBF0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BA0F2D-23FD-45AC-A510-2AB6175D9943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F3109-A817-443F-915B-017457F2BCB3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EFC0A8-83EA-4C98-BFD9-F9DDDE08FC9D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BDD459-0B14-4A43-A2CE-9063300F1E6F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335E9F-461A-4E26-A79F-A62F020871A9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E982EE-3074-4828-B9CB-06A2E494CA7F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764EEF-DCD9-4EE4-A6CE-5084961C4F7D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9" name="Gruppe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0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1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6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Textplatzhalt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7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0" name="Textplatzhalt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B60B4C-F1B9-4262-B347-A10C688366D0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52" name="Grup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9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1" name="Textplatzhalt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84" name="Grup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8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2" name="Textplatzhalt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97" name="Grup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9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80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3" name="Textplatzhalt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6AD555-0D0C-42F6-9777-EC68F060A652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Textmasterformate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F0C592B-E63D-49DD-A585-4CC84B7A1405}" type="datetime1">
              <a:rPr lang="de-DE" smtClean="0"/>
              <a:pPr/>
              <a:t>18.09.2018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hrfritz.de/" TargetMode="External"/><Relationship Id="rId2" Type="http://schemas.openxmlformats.org/officeDocument/2006/relationships/hyperlink" Target="http://www.braintwister2.unibe.ch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Exekutive Funktionen im Kindergarten Zyklus 1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de-DE" dirty="0">
                <a:solidFill>
                  <a:schemeClr val="tx2"/>
                </a:solidFill>
              </a:rPr>
              <a:t>19.9.18</a:t>
            </a:r>
          </a:p>
          <a:p>
            <a:pPr rtl="0"/>
            <a:r>
              <a:rPr lang="de-DE" dirty="0">
                <a:solidFill>
                  <a:schemeClr val="tx2"/>
                </a:solidFill>
              </a:rPr>
              <a:t>Dr. Monika </a:t>
            </a:r>
            <a:r>
              <a:rPr lang="de-DE" dirty="0" err="1">
                <a:solidFill>
                  <a:schemeClr val="tx2"/>
                </a:solidFill>
              </a:rPr>
              <a:t>Brunsting</a:t>
            </a:r>
            <a:r>
              <a:rPr lang="de-DE" dirty="0">
                <a:solidFill>
                  <a:schemeClr val="tx2"/>
                </a:solidFill>
              </a:rPr>
              <a:t>. www.nil-brunsting.ch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18188-B87A-4DAE-8DD7-8B9FD123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D1C94C-314F-457C-BDE8-E2FB82679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7</a:t>
            </a:r>
          </a:p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Das Kind kann sein soziales Verhalten reflektieren</a:t>
            </a:r>
          </a:p>
          <a:p>
            <a:pPr marL="0" indent="0">
              <a:buNone/>
            </a:pPr>
            <a:endParaRPr lang="de-CH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</a:rPr>
              <a:t>(Inhibition, Selbststeuerung der Emotionen und Arbeitsgedächtnis nötig)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93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212C9-DC9A-47FC-BF9D-656EF5C9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E2A0E3-8622-482B-BB63-EFD822A3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8</a:t>
            </a:r>
          </a:p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Das Kind kann im Umgang mit anderen seine emotionalen Impulse kontrollieren</a:t>
            </a:r>
          </a:p>
          <a:p>
            <a:pPr marL="0" indent="0">
              <a:buNone/>
            </a:pPr>
            <a:r>
              <a:rPr lang="de-CH" sz="3500" dirty="0">
                <a:solidFill>
                  <a:schemeClr val="tx2"/>
                </a:solidFill>
              </a:rPr>
              <a:t>(Inhibition, emotionale Selbststeuerung kognitive Flexibilität und Arbeitsgedächtnis nötig)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02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Das Frontalhirn als wichtige Schaltzentrale</a:t>
            </a:r>
            <a:br>
              <a:rPr lang="de-CH" b="1" dirty="0"/>
            </a:br>
            <a:endParaRPr lang="de-CH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5" t="28251" r="21624" b="30474"/>
          <a:stretch/>
        </p:blipFill>
        <p:spPr>
          <a:xfrm>
            <a:off x="5123793" y="1082088"/>
            <a:ext cx="6369269" cy="5790245"/>
          </a:xfrm>
        </p:spPr>
      </p:pic>
    </p:spTree>
    <p:extLst>
      <p:ext uri="{BB962C8B-B14F-4D97-AF65-F5344CB8AC3E}">
        <p14:creationId xmlns:p14="http://schemas.microsoft.com/office/powerpoint/2010/main" val="41874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9ACC7-8555-42D8-A655-2E461FE7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26E229-F967-4882-9705-E8B409A25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2800" b="1" dirty="0">
                <a:solidFill>
                  <a:schemeClr val="tx2"/>
                </a:solidFill>
                <a:latin typeface="+mj-lt"/>
              </a:rPr>
              <a:t>Neurowissenschaftliche Grundlagen der </a:t>
            </a:r>
            <a:r>
              <a:rPr lang="de-CH" sz="2800" b="1" dirty="0" err="1">
                <a:solidFill>
                  <a:schemeClr val="tx2"/>
                </a:solidFill>
                <a:latin typeface="+mj-lt"/>
              </a:rPr>
              <a:t>eF</a:t>
            </a:r>
            <a:endParaRPr lang="de-CH" sz="28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de-CH" sz="2800" b="1" dirty="0">
              <a:solidFill>
                <a:schemeClr val="tx2"/>
              </a:solidFill>
              <a:latin typeface="+mj-lt"/>
            </a:endParaRPr>
          </a:p>
          <a:p>
            <a:r>
              <a:rPr lang="de-CH" dirty="0">
                <a:solidFill>
                  <a:schemeClr val="tx2"/>
                </a:solidFill>
                <a:latin typeface="+mj-lt"/>
              </a:rPr>
              <a:t>Biologische Anlagen und kindliche Umwelt entwickeln die </a:t>
            </a:r>
            <a:r>
              <a:rPr lang="de-CH" dirty="0" err="1">
                <a:solidFill>
                  <a:schemeClr val="tx2"/>
                </a:solidFill>
                <a:latin typeface="+mj-lt"/>
              </a:rPr>
              <a:t>eF</a:t>
            </a:r>
            <a:endParaRPr lang="de-CH" dirty="0">
              <a:solidFill>
                <a:schemeClr val="tx2"/>
              </a:solidFill>
              <a:latin typeface="+mj-lt"/>
            </a:endParaRPr>
          </a:p>
          <a:p>
            <a:endParaRPr lang="de-CH" dirty="0">
              <a:solidFill>
                <a:schemeClr val="tx2"/>
              </a:solidFill>
              <a:latin typeface="+mj-lt"/>
            </a:endParaRPr>
          </a:p>
          <a:p>
            <a:r>
              <a:rPr lang="de-CH" dirty="0">
                <a:solidFill>
                  <a:schemeClr val="tx2"/>
                </a:solidFill>
                <a:latin typeface="+mj-lt"/>
              </a:rPr>
              <a:t> Familiärer Hintergrund (Ausbildung, Einkommen und Berufstätigkeit der Eltern) ist sehr wichtig. </a:t>
            </a:r>
          </a:p>
          <a:p>
            <a:endParaRPr lang="de-CH" dirty="0">
              <a:solidFill>
                <a:schemeClr val="tx2"/>
              </a:solidFill>
              <a:latin typeface="+mj-lt"/>
            </a:endParaRPr>
          </a:p>
          <a:p>
            <a:r>
              <a:rPr lang="de-CH" dirty="0">
                <a:solidFill>
                  <a:schemeClr val="tx2"/>
                </a:solidFill>
                <a:latin typeface="+mj-lt"/>
              </a:rPr>
              <a:t>Das Verhalten der Bezugspersonen in der direkten Interaktion mit dem Kind gilt als entscheidend für die Entwicklung der </a:t>
            </a:r>
            <a:r>
              <a:rPr lang="de-CH" dirty="0" err="1">
                <a:solidFill>
                  <a:schemeClr val="tx2"/>
                </a:solidFill>
                <a:latin typeface="+mj-lt"/>
              </a:rPr>
              <a:t>eF</a:t>
            </a:r>
            <a:r>
              <a:rPr lang="de-CH" dirty="0">
                <a:solidFill>
                  <a:schemeClr val="tx2"/>
                </a:solidFill>
                <a:latin typeface="+mj-lt"/>
              </a:rPr>
              <a:t>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34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80" y="365125"/>
            <a:ext cx="8544276" cy="6408207"/>
          </a:xfrm>
        </p:spPr>
      </p:pic>
    </p:spTree>
    <p:extLst>
      <p:ext uri="{BB962C8B-B14F-4D97-AF65-F5344CB8AC3E}">
        <p14:creationId xmlns:p14="http://schemas.microsoft.com/office/powerpoint/2010/main" val="4451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371C4-9957-476D-A40D-C5DE0EA8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30" y="304800"/>
            <a:ext cx="9969184" cy="1219200"/>
          </a:xfrm>
        </p:spPr>
        <p:txBody>
          <a:bodyPr/>
          <a:lstStyle/>
          <a:p>
            <a:endParaRPr lang="de-CH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640B68-481A-4F52-A9EC-196CC7B9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200" b="1" dirty="0">
                <a:solidFill>
                  <a:schemeClr val="tx2"/>
                </a:solidFill>
                <a:latin typeface="+mj-lt"/>
              </a:rPr>
              <a:t>Psychologische Sicht</a:t>
            </a:r>
          </a:p>
          <a:p>
            <a:pPr marL="0" indent="0">
              <a:buNone/>
            </a:pPr>
            <a:endParaRPr lang="de-CH" sz="3200" b="1" dirty="0">
              <a:solidFill>
                <a:schemeClr val="tx2"/>
              </a:solidFill>
              <a:latin typeface="+mj-lt"/>
            </a:endParaRPr>
          </a:p>
          <a:p>
            <a:r>
              <a:rPr lang="de-CH" dirty="0">
                <a:solidFill>
                  <a:schemeClr val="tx2"/>
                </a:solidFill>
                <a:latin typeface="+mj-lt"/>
              </a:rPr>
              <a:t>Schullaufbahn und soziale Entwicklung wesentlich durch </a:t>
            </a:r>
            <a:r>
              <a:rPr lang="de-CH" dirty="0" err="1">
                <a:solidFill>
                  <a:schemeClr val="tx2"/>
                </a:solidFill>
                <a:latin typeface="+mj-lt"/>
              </a:rPr>
              <a:t>eF</a:t>
            </a:r>
            <a:r>
              <a:rPr lang="de-CH" dirty="0">
                <a:solidFill>
                  <a:schemeClr val="tx2"/>
                </a:solidFill>
                <a:latin typeface="+mj-lt"/>
              </a:rPr>
              <a:t> bestimmt.</a:t>
            </a:r>
          </a:p>
          <a:p>
            <a:r>
              <a:rPr lang="de-CH" dirty="0" err="1">
                <a:solidFill>
                  <a:schemeClr val="tx2"/>
                </a:solidFill>
                <a:latin typeface="+mj-lt"/>
              </a:rPr>
              <a:t>eF</a:t>
            </a:r>
            <a:r>
              <a:rPr lang="de-CH" dirty="0">
                <a:solidFill>
                  <a:schemeClr val="tx2"/>
                </a:solidFill>
                <a:latin typeface="+mj-lt"/>
              </a:rPr>
              <a:t> sind veränderbar. -&gt; Also guter Ansatzpunkt für Entwicklungsförderung.</a:t>
            </a:r>
          </a:p>
          <a:p>
            <a:endParaRPr lang="de-C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C8AE0-FF0F-43CE-9B05-4791E35F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2	Wie kann man </a:t>
            </a:r>
            <a:r>
              <a:rPr lang="de-CH" b="1" dirty="0" err="1"/>
              <a:t>eF</a:t>
            </a:r>
            <a:r>
              <a:rPr lang="de-CH" b="1" dirty="0"/>
              <a:t> erfassen?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125CAD-964D-4DEF-868E-AE126932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4200" b="1" dirty="0">
                <a:solidFill>
                  <a:schemeClr val="tx2"/>
                </a:solidFill>
                <a:latin typeface="+mj-lt"/>
              </a:rPr>
              <a:t>Tests</a:t>
            </a:r>
          </a:p>
          <a:p>
            <a:pPr marL="0" indent="0">
              <a:buNone/>
            </a:pPr>
            <a:r>
              <a:rPr lang="de-CH" sz="4200" b="1" dirty="0" err="1">
                <a:solidFill>
                  <a:schemeClr val="tx2"/>
                </a:solidFill>
              </a:rPr>
              <a:t>Daseking</a:t>
            </a:r>
            <a:r>
              <a:rPr lang="de-CH" sz="4200" b="1" dirty="0">
                <a:solidFill>
                  <a:schemeClr val="tx2"/>
                </a:solidFill>
              </a:rPr>
              <a:t> &amp; Petermann</a:t>
            </a:r>
          </a:p>
          <a:p>
            <a:pPr marL="0" indent="0">
              <a:buNone/>
            </a:pPr>
            <a:r>
              <a:rPr lang="de-CH" sz="4200" b="1" dirty="0">
                <a:solidFill>
                  <a:schemeClr val="tx2"/>
                </a:solidFill>
                <a:latin typeface="+mj-lt"/>
              </a:rPr>
              <a:t>BRIEF-P</a:t>
            </a:r>
          </a:p>
          <a:p>
            <a:pPr marL="0" indent="0">
              <a:buNone/>
            </a:pPr>
            <a:r>
              <a:rPr lang="de-CH" sz="4200" b="1" dirty="0">
                <a:solidFill>
                  <a:schemeClr val="tx2"/>
                </a:solidFill>
                <a:latin typeface="+mj-lt"/>
              </a:rPr>
              <a:t>(</a:t>
            </a:r>
            <a:r>
              <a:rPr lang="de-CH" sz="4200" b="1" dirty="0" err="1">
                <a:solidFill>
                  <a:schemeClr val="tx2"/>
                </a:solidFill>
                <a:latin typeface="+mj-lt"/>
              </a:rPr>
              <a:t>Behaviour</a:t>
            </a:r>
            <a:r>
              <a:rPr lang="de-CH" sz="4200" b="1" dirty="0">
                <a:solidFill>
                  <a:schemeClr val="tx2"/>
                </a:solidFill>
                <a:latin typeface="+mj-lt"/>
              </a:rPr>
              <a:t> Rating </a:t>
            </a:r>
            <a:r>
              <a:rPr lang="de-CH" sz="4200" b="1" dirty="0" err="1">
                <a:solidFill>
                  <a:schemeClr val="tx2"/>
                </a:solidFill>
                <a:latin typeface="+mj-lt"/>
              </a:rPr>
              <a:t>of</a:t>
            </a:r>
            <a:r>
              <a:rPr lang="de-CH" sz="4200" b="1" dirty="0">
                <a:solidFill>
                  <a:schemeClr val="tx2"/>
                </a:solidFill>
                <a:latin typeface="+mj-lt"/>
              </a:rPr>
              <a:t> Executive </a:t>
            </a:r>
            <a:r>
              <a:rPr lang="de-CH" sz="4200" b="1" dirty="0" err="1">
                <a:solidFill>
                  <a:schemeClr val="tx2"/>
                </a:solidFill>
                <a:latin typeface="+mj-lt"/>
              </a:rPr>
              <a:t>Functions</a:t>
            </a:r>
            <a:r>
              <a:rPr lang="de-CH" sz="4200" b="1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de-CH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de-CH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de-CH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de-C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99760-442B-4CAD-A71E-15E3133F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B87133-E7A1-424A-BDFD-68A465AF4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3200" b="1" dirty="0">
                <a:solidFill>
                  <a:schemeClr val="tx2"/>
                </a:solidFill>
              </a:rPr>
              <a:t>63 Beobachtungen, z.B.</a:t>
            </a:r>
          </a:p>
          <a:p>
            <a:r>
              <a:rPr lang="de-CH" sz="3200" b="1" dirty="0">
                <a:solidFill>
                  <a:schemeClr val="tx2"/>
                </a:solidFill>
              </a:rPr>
              <a:t>Spielt oder spricht zu laut</a:t>
            </a:r>
          </a:p>
          <a:p>
            <a:r>
              <a:rPr lang="de-CH" sz="3200" b="1" dirty="0">
                <a:solidFill>
                  <a:schemeClr val="tx2"/>
                </a:solidFill>
              </a:rPr>
              <a:t>Bringt Aufgaben nicht zu Ende</a:t>
            </a:r>
          </a:p>
          <a:p>
            <a:r>
              <a:rPr lang="de-CH" sz="3200" b="1" dirty="0">
                <a:solidFill>
                  <a:schemeClr val="tx2"/>
                </a:solidFill>
              </a:rPr>
              <a:t>Gibt sich nicht viel Mühe</a:t>
            </a:r>
          </a:p>
          <a:p>
            <a:r>
              <a:rPr lang="de-CH" sz="3200" b="1" dirty="0">
                <a:solidFill>
                  <a:schemeClr val="tx2"/>
                </a:solidFill>
              </a:rPr>
              <a:t>Ist schnell abgelenkt</a:t>
            </a:r>
          </a:p>
        </p:txBody>
      </p:sp>
    </p:spTree>
    <p:extLst>
      <p:ext uri="{BB962C8B-B14F-4D97-AF65-F5344CB8AC3E}">
        <p14:creationId xmlns:p14="http://schemas.microsoft.com/office/powerpoint/2010/main" val="20545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39310-76D4-41DF-A3E8-6974B46F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05BD5-619E-4FDF-894B-716DB3C7C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4400" b="1" dirty="0">
                <a:solidFill>
                  <a:schemeClr val="tx2"/>
                </a:solidFill>
              </a:rPr>
              <a:t>Beobachtungen</a:t>
            </a:r>
          </a:p>
          <a:p>
            <a:pPr marL="0" indent="0">
              <a:buNone/>
            </a:pPr>
            <a:endParaRPr lang="de-CH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Marshmallow-Experiment (Auf Belohnung warten können)</a:t>
            </a:r>
          </a:p>
          <a:p>
            <a:pPr marL="0" indent="0">
              <a:buNone/>
            </a:pPr>
            <a:endParaRPr lang="de-CH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6E71E-8531-444C-AF4E-2B11D8EE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FF09DB-472B-4209-AFDB-497EAEE7D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sz="4400" b="1" dirty="0">
                <a:solidFill>
                  <a:schemeClr val="tx2"/>
                </a:solidFill>
              </a:rPr>
              <a:t>Beobachtungen</a:t>
            </a:r>
          </a:p>
          <a:p>
            <a:pPr marL="0" indent="0">
              <a:buNone/>
            </a:pPr>
            <a:endParaRPr lang="de-CH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Sven kommt im </a:t>
            </a:r>
            <a:r>
              <a:rPr lang="de-CH" sz="3600" b="1" dirty="0" err="1">
                <a:solidFill>
                  <a:schemeClr val="tx2"/>
                </a:solidFill>
              </a:rPr>
              <a:t>Kiga</a:t>
            </a:r>
            <a:r>
              <a:rPr lang="de-CH" sz="3600" b="1" dirty="0">
                <a:solidFill>
                  <a:schemeClr val="tx2"/>
                </a:solidFill>
              </a:rPr>
              <a:t> an</a:t>
            </a: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Lena will ein Puzzle machen</a:t>
            </a: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Andi will bauen</a:t>
            </a: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Anna will basteln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31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488546" y="533400"/>
            <a:ext cx="10058402" cy="1219200"/>
          </a:xfrm>
        </p:spPr>
        <p:txBody>
          <a:bodyPr rtlCol="0">
            <a:normAutofit/>
          </a:bodyPr>
          <a:lstStyle/>
          <a:p>
            <a:pPr rtl="0"/>
            <a:r>
              <a:rPr lang="de-DE" b="1" dirty="0"/>
              <a:t>Exekutive Funktionen im Kindergarten</a:t>
            </a:r>
            <a:br>
              <a:rPr lang="de-DE" dirty="0"/>
            </a:b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DE" sz="3600" dirty="0">
                <a:solidFill>
                  <a:schemeClr val="tx2"/>
                </a:solidFill>
              </a:rPr>
              <a:t>1	Was sind exekutive Funktionen (</a:t>
            </a:r>
            <a:r>
              <a:rPr lang="de-DE" sz="3600" dirty="0" err="1">
                <a:solidFill>
                  <a:schemeClr val="tx2"/>
                </a:solidFill>
              </a:rPr>
              <a:t>eF</a:t>
            </a:r>
            <a:r>
              <a:rPr lang="de-DE" sz="3600" dirty="0">
                <a:solidFill>
                  <a:schemeClr val="tx2"/>
                </a:solidFill>
              </a:rPr>
              <a:t>)?</a:t>
            </a:r>
          </a:p>
          <a:p>
            <a:pPr marL="0" indent="0" rtl="0">
              <a:buNone/>
            </a:pPr>
            <a:r>
              <a:rPr lang="de-DE" sz="3600" dirty="0">
                <a:solidFill>
                  <a:schemeClr val="tx2"/>
                </a:solidFill>
              </a:rPr>
              <a:t>2	Wie kann man sie erfassen?</a:t>
            </a:r>
          </a:p>
          <a:p>
            <a:pPr marL="0" indent="0" rtl="0">
              <a:buNone/>
            </a:pPr>
            <a:r>
              <a:rPr lang="de-DE" sz="3600" dirty="0">
                <a:solidFill>
                  <a:schemeClr val="tx2"/>
                </a:solidFill>
              </a:rPr>
              <a:t>3	Wie kann man sie fördern?</a:t>
            </a:r>
          </a:p>
          <a:p>
            <a:pPr marL="0" indent="0" rtl="0">
              <a:buNone/>
            </a:pPr>
            <a:r>
              <a:rPr lang="de-DE" sz="3600" dirty="0">
                <a:solidFill>
                  <a:schemeClr val="tx2"/>
                </a:solidFill>
              </a:rPr>
              <a:t>4	Rückblick und Ausblick</a:t>
            </a:r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16511-9531-4F6A-8B8D-FF4A9798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Exekutive Funktionen (</a:t>
            </a:r>
            <a:r>
              <a:rPr lang="de-CH" sz="4000" b="1" dirty="0" err="1"/>
              <a:t>eF</a:t>
            </a:r>
            <a:r>
              <a:rPr lang="de-CH" sz="4000" b="1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E6871-DCBF-4AB0-B8B8-86F74A01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e-CH" sz="3200" dirty="0">
                <a:solidFill>
                  <a:schemeClr val="tx2"/>
                </a:solidFill>
                <a:latin typeface="+mj-lt"/>
              </a:rPr>
              <a:t>Planung</a:t>
            </a:r>
          </a:p>
          <a:p>
            <a:pPr marL="742950" indent="-742950">
              <a:buFont typeface="+mj-lt"/>
              <a:buAutoNum type="arabicPeriod"/>
            </a:pPr>
            <a:r>
              <a:rPr lang="de-CH" sz="3200" dirty="0">
                <a:solidFill>
                  <a:schemeClr val="tx2"/>
                </a:solidFill>
                <a:latin typeface="+mj-lt"/>
              </a:rPr>
              <a:t>Organisation des inneren und äusseren Verhaltens</a:t>
            </a:r>
          </a:p>
          <a:p>
            <a:pPr marL="742950" indent="-742950">
              <a:buFont typeface="+mj-lt"/>
              <a:buAutoNum type="arabicPeriod"/>
            </a:pPr>
            <a:r>
              <a:rPr lang="de-CH" sz="3200" dirty="0">
                <a:solidFill>
                  <a:schemeClr val="tx2"/>
                </a:solidFill>
                <a:latin typeface="+mj-lt"/>
              </a:rPr>
              <a:t>Zeitmanagement</a:t>
            </a:r>
          </a:p>
          <a:p>
            <a:pPr marL="742950" indent="-742950">
              <a:buFont typeface="+mj-lt"/>
              <a:buAutoNum type="arabicPeriod"/>
            </a:pPr>
            <a:r>
              <a:rPr lang="de-CH" sz="3200" dirty="0">
                <a:solidFill>
                  <a:schemeClr val="tx2"/>
                </a:solidFill>
                <a:latin typeface="+mj-lt"/>
              </a:rPr>
              <a:t>Arbeitsgedächtnis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31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66C53-93DF-4AD1-8008-83224485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Exekutive Funktionen (</a:t>
            </a:r>
            <a:r>
              <a:rPr lang="de-CH" dirty="0" err="1"/>
              <a:t>eF</a:t>
            </a:r>
            <a:r>
              <a:rPr lang="de-CH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BDC05-FC6B-4964-99E3-A13D255B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  <a:latin typeface="+mj-lt"/>
              </a:rPr>
              <a:t>5. Flexibilität</a:t>
            </a: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  <a:latin typeface="+mj-lt"/>
              </a:rPr>
              <a:t>6. Selbstregulation (Aufmerksamkeit. Motivation. Emotionen. Impulse. Arbeit anfangen. Arbeit beenden)</a:t>
            </a: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  <a:latin typeface="+mj-lt"/>
              </a:rPr>
              <a:t>7. Handlungskontrolle</a:t>
            </a: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  <a:latin typeface="+mj-lt"/>
              </a:rPr>
              <a:t>8. Metakognition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00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8E0BF-2B86-489D-BD33-9361AE54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Metakognition, Reflexion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AE69E2-852D-43E5-89C4-6B9174FF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chemeClr val="tx2"/>
                </a:solidFill>
              </a:rPr>
              <a:t>Was habe ich gemacht?</a:t>
            </a:r>
          </a:p>
          <a:p>
            <a:r>
              <a:rPr lang="de-CH" sz="3600" dirty="0">
                <a:solidFill>
                  <a:schemeClr val="tx2"/>
                </a:solidFill>
              </a:rPr>
              <a:t>Was habe ich gelernt?</a:t>
            </a:r>
          </a:p>
          <a:p>
            <a:r>
              <a:rPr lang="de-CH" sz="3600" dirty="0">
                <a:solidFill>
                  <a:schemeClr val="tx2"/>
                </a:solidFill>
              </a:rPr>
              <a:t>Was kann ich jetzt besser?</a:t>
            </a:r>
          </a:p>
          <a:p>
            <a:r>
              <a:rPr lang="de-CH" sz="3600" dirty="0">
                <a:solidFill>
                  <a:schemeClr val="tx2"/>
                </a:solidFill>
              </a:rPr>
              <a:t>Warum ist es wichtig, gut zu schauen?</a:t>
            </a:r>
          </a:p>
        </p:txBody>
      </p:sp>
    </p:spTree>
    <p:extLst>
      <p:ext uri="{BB962C8B-B14F-4D97-AF65-F5344CB8AC3E}">
        <p14:creationId xmlns:p14="http://schemas.microsoft.com/office/powerpoint/2010/main" val="25042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58F00-4EFD-451A-8808-64923DBE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Segoe Print" panose="02000600000000000000" pitchFamily="2" charset="0"/>
              </a:rPr>
              <a:t>Wie kann man </a:t>
            </a:r>
            <a:r>
              <a:rPr lang="de-CH" dirty="0" err="1">
                <a:latin typeface="Segoe Print" panose="02000600000000000000" pitchFamily="2" charset="0"/>
              </a:rPr>
              <a:t>eF</a:t>
            </a:r>
            <a:r>
              <a:rPr lang="de-CH" dirty="0">
                <a:latin typeface="Segoe Print" panose="02000600000000000000" pitchFamily="2" charset="0"/>
              </a:rPr>
              <a:t> fördern?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1784B1-B279-4880-BB92-C0C6DAAB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2800" b="1" dirty="0">
                <a:solidFill>
                  <a:schemeClr val="tx2"/>
                </a:solidFill>
                <a:latin typeface="Segoe Print" panose="02000600000000000000" pitchFamily="2" charset="0"/>
              </a:rPr>
              <a:t>Adele Diamond (Prof., kanadische Neurowissenschaftlerin) </a:t>
            </a:r>
            <a:r>
              <a:rPr lang="de-CH" sz="2800" dirty="0">
                <a:solidFill>
                  <a:schemeClr val="tx2"/>
                </a:solidFill>
                <a:latin typeface="Segoe Print" panose="02000600000000000000" pitchFamily="2" charset="0"/>
              </a:rPr>
              <a:t>hat versch. Programme untersucht:</a:t>
            </a:r>
          </a:p>
          <a:p>
            <a:pPr lvl="1"/>
            <a:r>
              <a:rPr lang="de-CH" sz="2800" dirty="0">
                <a:solidFill>
                  <a:schemeClr val="tx2"/>
                </a:solidFill>
                <a:latin typeface="Segoe Print" panose="02000600000000000000" pitchFamily="2" charset="0"/>
              </a:rPr>
              <a:t>Tools </a:t>
            </a:r>
            <a:r>
              <a:rPr lang="de-CH" sz="2800" dirty="0" err="1">
                <a:solidFill>
                  <a:schemeClr val="tx2"/>
                </a:solidFill>
                <a:latin typeface="Segoe Print" panose="02000600000000000000" pitchFamily="2" charset="0"/>
              </a:rPr>
              <a:t>of</a:t>
            </a:r>
            <a:r>
              <a:rPr lang="de-CH" sz="2800" dirty="0">
                <a:solidFill>
                  <a:schemeClr val="tx2"/>
                </a:solidFill>
                <a:latin typeface="Segoe Print" panose="02000600000000000000" pitchFamily="2" charset="0"/>
              </a:rPr>
              <a:t> </a:t>
            </a:r>
            <a:r>
              <a:rPr lang="de-CH" sz="2800" dirty="0" err="1">
                <a:solidFill>
                  <a:schemeClr val="tx2"/>
                </a:solidFill>
                <a:latin typeface="Segoe Print" panose="02000600000000000000" pitchFamily="2" charset="0"/>
              </a:rPr>
              <a:t>the</a:t>
            </a:r>
            <a:r>
              <a:rPr lang="de-CH" sz="2800" dirty="0">
                <a:solidFill>
                  <a:schemeClr val="tx2"/>
                </a:solidFill>
                <a:latin typeface="Segoe Print" panose="02000600000000000000" pitchFamily="2" charset="0"/>
              </a:rPr>
              <a:t> </a:t>
            </a:r>
            <a:r>
              <a:rPr lang="de-CH" sz="2800" dirty="0" err="1">
                <a:solidFill>
                  <a:schemeClr val="tx2"/>
                </a:solidFill>
                <a:latin typeface="Segoe Print" panose="02000600000000000000" pitchFamily="2" charset="0"/>
              </a:rPr>
              <a:t>Mind</a:t>
            </a:r>
            <a:endParaRPr lang="de-CH" sz="2800" dirty="0">
              <a:solidFill>
                <a:schemeClr val="tx2"/>
              </a:solidFill>
              <a:latin typeface="Segoe Print" panose="02000600000000000000" pitchFamily="2" charset="0"/>
            </a:endParaRPr>
          </a:p>
          <a:p>
            <a:pPr lvl="1"/>
            <a:r>
              <a:rPr lang="de-CH" sz="2800" dirty="0" err="1">
                <a:solidFill>
                  <a:schemeClr val="tx2"/>
                </a:solidFill>
              </a:rPr>
              <a:t>MindUp</a:t>
            </a:r>
            <a:endParaRPr lang="de-CH" sz="2800" dirty="0">
              <a:solidFill>
                <a:schemeClr val="tx2"/>
              </a:solidFill>
            </a:endParaRPr>
          </a:p>
          <a:p>
            <a:pPr lvl="1"/>
            <a:endParaRPr lang="de-CH" sz="2800" dirty="0">
              <a:solidFill>
                <a:schemeClr val="tx2"/>
              </a:solidFill>
            </a:endParaRPr>
          </a:p>
          <a:p>
            <a:r>
              <a:rPr lang="de-CH" sz="2800" b="1" dirty="0" err="1">
                <a:solidFill>
                  <a:schemeClr val="tx2"/>
                </a:solidFill>
              </a:rPr>
              <a:t>Roebers</a:t>
            </a:r>
            <a:r>
              <a:rPr lang="de-CH" sz="2800" b="1" dirty="0">
                <a:solidFill>
                  <a:schemeClr val="tx2"/>
                </a:solidFill>
              </a:rPr>
              <a:t> et al. (Prof. Uni Bern)</a:t>
            </a:r>
            <a:r>
              <a:rPr lang="de-CH" sz="2800" dirty="0">
                <a:solidFill>
                  <a:schemeClr val="tx2"/>
                </a:solidFill>
              </a:rPr>
              <a:t>:	Nele und </a:t>
            </a:r>
            <a:r>
              <a:rPr lang="de-CH" sz="2800" dirty="0" err="1">
                <a:solidFill>
                  <a:schemeClr val="tx2"/>
                </a:solidFill>
              </a:rPr>
              <a:t>Noa</a:t>
            </a:r>
            <a:r>
              <a:rPr lang="de-CH" sz="2800" dirty="0">
                <a:solidFill>
                  <a:schemeClr val="tx2"/>
                </a:solidFill>
              </a:rPr>
              <a:t> im Regenwald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tx2"/>
                </a:solidFill>
              </a:rPr>
              <a:t>					</a:t>
            </a:r>
            <a:r>
              <a:rPr lang="de-CH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32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34BDB-AA3D-40CD-9608-4952C576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Segoe Print" panose="02000600000000000000" pitchFamily="2" charset="0"/>
              </a:rPr>
              <a:t>Wie kann man </a:t>
            </a:r>
            <a:r>
              <a:rPr lang="de-CH" dirty="0" err="1">
                <a:latin typeface="Segoe Print" panose="02000600000000000000" pitchFamily="2" charset="0"/>
              </a:rPr>
              <a:t>eF</a:t>
            </a:r>
            <a:r>
              <a:rPr lang="de-CH" dirty="0">
                <a:latin typeface="Segoe Print" panose="02000600000000000000" pitchFamily="2" charset="0"/>
              </a:rPr>
              <a:t> fördern?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2B768-4E77-4876-8CB3-8A6D2D75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>
                <a:solidFill>
                  <a:schemeClr val="tx2"/>
                </a:solidFill>
                <a:latin typeface="+mj-lt"/>
              </a:rPr>
              <a:t>Nele und </a:t>
            </a:r>
            <a:r>
              <a:rPr lang="de-CH" b="1" dirty="0" err="1">
                <a:solidFill>
                  <a:schemeClr val="tx2"/>
                </a:solidFill>
                <a:latin typeface="+mj-lt"/>
              </a:rPr>
              <a:t>Noa</a:t>
            </a:r>
            <a:r>
              <a:rPr lang="de-CH" b="1" dirty="0">
                <a:solidFill>
                  <a:schemeClr val="tx2"/>
                </a:solidFill>
                <a:latin typeface="+mj-lt"/>
              </a:rPr>
              <a:t> im Regenwald (</a:t>
            </a:r>
            <a:r>
              <a:rPr lang="de-CH" b="1" dirty="0" err="1">
                <a:solidFill>
                  <a:schemeClr val="tx2"/>
                </a:solidFill>
                <a:latin typeface="+mj-lt"/>
              </a:rPr>
              <a:t>Roebers</a:t>
            </a:r>
            <a:r>
              <a:rPr lang="de-CH" b="1" dirty="0">
                <a:solidFill>
                  <a:schemeClr val="tx2"/>
                </a:solidFill>
                <a:latin typeface="+mj-lt"/>
              </a:rPr>
              <a:t>, Röthlisberger, Neuenschwander &amp; </a:t>
            </a:r>
            <a:r>
              <a:rPr lang="de-CH" b="1" dirty="0" err="1">
                <a:solidFill>
                  <a:schemeClr val="tx2"/>
                </a:solidFill>
                <a:latin typeface="+mj-lt"/>
              </a:rPr>
              <a:t>Cimeli</a:t>
            </a:r>
            <a:r>
              <a:rPr lang="de-CH" b="1" dirty="0">
                <a:solidFill>
                  <a:schemeClr val="tx2"/>
                </a:solidFill>
                <a:latin typeface="+mj-lt"/>
              </a:rPr>
              <a:t>, 2014)</a:t>
            </a:r>
          </a:p>
          <a:p>
            <a:r>
              <a:rPr lang="de-CH" dirty="0">
                <a:solidFill>
                  <a:schemeClr val="tx2"/>
                </a:solidFill>
                <a:latin typeface="+mj-lt"/>
              </a:rPr>
              <a:t>Einzel-, Kleingruppen- und Gruppenaktivitäten</a:t>
            </a:r>
          </a:p>
          <a:p>
            <a:r>
              <a:rPr lang="de-CH" dirty="0">
                <a:solidFill>
                  <a:schemeClr val="tx2"/>
                </a:solidFill>
                <a:latin typeface="+mj-lt"/>
              </a:rPr>
              <a:t>Programm evaluiert mit 135 Kindern in Zyklus 1 in der Schweiz </a:t>
            </a:r>
          </a:p>
          <a:p>
            <a:r>
              <a:rPr lang="de-CH" dirty="0">
                <a:solidFill>
                  <a:schemeClr val="tx2"/>
                </a:solidFill>
                <a:latin typeface="+mj-lt"/>
              </a:rPr>
              <a:t>6 Wochen 30 Minuten täglich eine Einzelförderung, ein Kleingruppen- und ein Gruppenspiel </a:t>
            </a:r>
          </a:p>
          <a:p>
            <a:r>
              <a:rPr lang="de-CH" dirty="0">
                <a:solidFill>
                  <a:schemeClr val="tx2"/>
                </a:solidFill>
                <a:latin typeface="+mj-lt"/>
              </a:rPr>
              <a:t>Erfolgreiche Intervention (d=0.6 bis 1; ab 0.25 päd. bedeutsam).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57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44217-3195-4FF7-9371-748AE286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chemeClr val="tx2"/>
                </a:solidFill>
              </a:rPr>
              <a:t>Welche Wege führen zu </a:t>
            </a:r>
            <a:r>
              <a:rPr lang="de-CH" b="1" dirty="0" err="1">
                <a:solidFill>
                  <a:schemeClr val="tx2"/>
                </a:solidFill>
              </a:rPr>
              <a:t>eF</a:t>
            </a:r>
            <a:r>
              <a:rPr lang="de-CH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2FB61B-8732-45F4-A922-82469140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>
                <a:solidFill>
                  <a:schemeClr val="tx2"/>
                </a:solidFill>
              </a:rPr>
              <a:t>Alltag jede gezielte Handlung</a:t>
            </a:r>
          </a:p>
          <a:p>
            <a:r>
              <a:rPr lang="de-CH" b="1" dirty="0">
                <a:solidFill>
                  <a:schemeClr val="tx2"/>
                </a:solidFill>
              </a:rPr>
              <a:t>Stille Minuten (Achtsamkeit)</a:t>
            </a:r>
          </a:p>
          <a:p>
            <a:r>
              <a:rPr lang="de-CH" b="1" dirty="0">
                <a:solidFill>
                  <a:schemeClr val="tx2"/>
                </a:solidFill>
              </a:rPr>
              <a:t>Modelllernen</a:t>
            </a:r>
          </a:p>
          <a:p>
            <a:r>
              <a:rPr lang="de-CH" b="1" dirty="0">
                <a:solidFill>
                  <a:schemeClr val="tx2"/>
                </a:solidFill>
              </a:rPr>
              <a:t>Dialoge, Interaktionen</a:t>
            </a:r>
          </a:p>
          <a:p>
            <a:r>
              <a:rPr lang="de-CH" b="1" dirty="0">
                <a:solidFill>
                  <a:schemeClr val="tx2"/>
                </a:solidFill>
              </a:rPr>
              <a:t>Geschichten</a:t>
            </a:r>
          </a:p>
          <a:p>
            <a:r>
              <a:rPr lang="de-CH" b="1" dirty="0">
                <a:solidFill>
                  <a:schemeClr val="tx2"/>
                </a:solidFill>
              </a:rPr>
              <a:t>Spiele (z.B. </a:t>
            </a:r>
            <a:r>
              <a:rPr lang="de-CH" b="1" dirty="0" err="1">
                <a:solidFill>
                  <a:schemeClr val="tx2"/>
                </a:solidFill>
              </a:rPr>
              <a:t>Wehrfritz</a:t>
            </a:r>
            <a:r>
              <a:rPr lang="de-CH" b="1" dirty="0">
                <a:solidFill>
                  <a:schemeClr val="tx2"/>
                </a:solidFill>
              </a:rPr>
              <a:t>, HABA)</a:t>
            </a:r>
          </a:p>
          <a:p>
            <a:r>
              <a:rPr lang="de-CH" b="1" dirty="0">
                <a:solidFill>
                  <a:schemeClr val="tx2"/>
                </a:solidFill>
              </a:rPr>
              <a:t>Lautes Denken</a:t>
            </a:r>
          </a:p>
        </p:txBody>
      </p:sp>
    </p:spTree>
    <p:extLst>
      <p:ext uri="{BB962C8B-B14F-4D97-AF65-F5344CB8AC3E}">
        <p14:creationId xmlns:p14="http://schemas.microsoft.com/office/powerpoint/2010/main" val="42898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0E6B3-B377-414B-9BB5-E4F83930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>
                <a:solidFill>
                  <a:schemeClr val="tx2"/>
                </a:solidFill>
              </a:rPr>
              <a:t>Literatur &amp; 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B6628F-52CE-4A8E-89B7-5A4B9C89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CH" sz="3200" dirty="0" err="1">
                <a:solidFill>
                  <a:schemeClr val="tx2"/>
                </a:solidFill>
              </a:rPr>
              <a:t>Braintwister</a:t>
            </a:r>
            <a:r>
              <a:rPr lang="de-CH" sz="3200" dirty="0">
                <a:solidFill>
                  <a:schemeClr val="tx2"/>
                </a:solidFill>
              </a:rPr>
              <a:t> (</a:t>
            </a:r>
            <a:r>
              <a:rPr lang="de-CH" sz="3200" dirty="0">
                <a:solidFill>
                  <a:schemeClr val="tx2"/>
                </a:solidFill>
                <a:hlinkClick r:id="rId2"/>
              </a:rPr>
              <a:t>www.braintwister2.unibe.ch</a:t>
            </a:r>
            <a:r>
              <a:rPr lang="de-CH" sz="32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</a:rPr>
              <a:t>Spiele für </a:t>
            </a:r>
            <a:r>
              <a:rPr lang="de-CH" sz="3200" dirty="0" err="1">
                <a:solidFill>
                  <a:schemeClr val="tx2"/>
                </a:solidFill>
              </a:rPr>
              <a:t>eF</a:t>
            </a:r>
            <a:r>
              <a:rPr lang="de-CH" sz="3200" dirty="0">
                <a:solidFill>
                  <a:schemeClr val="tx2"/>
                </a:solidFill>
              </a:rPr>
              <a:t> (</a:t>
            </a:r>
            <a:r>
              <a:rPr lang="de-CH" sz="3200" dirty="0">
                <a:solidFill>
                  <a:schemeClr val="tx2"/>
                </a:solidFill>
                <a:hlinkClick r:id="rId3"/>
              </a:rPr>
              <a:t>www.wehrfritz.de</a:t>
            </a:r>
            <a:r>
              <a:rPr lang="de-CH" sz="32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</a:rPr>
              <a:t>Spiele für zur Förderung von Hirnfunktionen Inselspital Bern (Broschüre z. Download)</a:t>
            </a:r>
          </a:p>
          <a:p>
            <a:pPr marL="0" indent="0">
              <a:buNone/>
            </a:pPr>
            <a:r>
              <a:rPr lang="de-CH" sz="3200" dirty="0" err="1">
                <a:solidFill>
                  <a:schemeClr val="tx2"/>
                </a:solidFill>
              </a:rPr>
              <a:t>Brunsting</a:t>
            </a:r>
            <a:r>
              <a:rPr lang="de-CH" sz="3200" dirty="0">
                <a:solidFill>
                  <a:schemeClr val="tx2"/>
                </a:solidFill>
              </a:rPr>
              <a:t>, M.: Aufmerksamkeitstraining. Schubi Lernmedien</a:t>
            </a:r>
          </a:p>
          <a:p>
            <a:pPr marL="0" indent="0">
              <a:buNone/>
            </a:pPr>
            <a:r>
              <a:rPr lang="de-CH" sz="3200" dirty="0" err="1">
                <a:solidFill>
                  <a:schemeClr val="tx2"/>
                </a:solidFill>
              </a:rPr>
              <a:t>Grolimung</a:t>
            </a:r>
            <a:r>
              <a:rPr lang="de-CH" sz="3200" dirty="0">
                <a:solidFill>
                  <a:schemeClr val="tx2"/>
                </a:solidFill>
              </a:rPr>
              <a:t> &amp; Rietzler: verschiedene Kurzfilme  auf </a:t>
            </a:r>
            <a:r>
              <a:rPr lang="de-CH" sz="3200" dirty="0" err="1">
                <a:solidFill>
                  <a:schemeClr val="tx2"/>
                </a:solidFill>
              </a:rPr>
              <a:t>youtube</a:t>
            </a:r>
            <a:r>
              <a:rPr lang="de-CH" sz="3200" dirty="0">
                <a:solidFill>
                  <a:schemeClr val="tx2"/>
                </a:solidFill>
              </a:rPr>
              <a:t> zu </a:t>
            </a:r>
            <a:r>
              <a:rPr lang="de-CH" sz="3200" dirty="0" err="1">
                <a:solidFill>
                  <a:schemeClr val="tx2"/>
                </a:solidFill>
              </a:rPr>
              <a:t>eF</a:t>
            </a:r>
            <a:endParaRPr lang="de-CH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sz="3200" dirty="0" err="1">
                <a:solidFill>
                  <a:schemeClr val="tx2"/>
                </a:solidFill>
              </a:rPr>
              <a:t>Snel</a:t>
            </a:r>
            <a:r>
              <a:rPr lang="de-CH" sz="3200" dirty="0">
                <a:solidFill>
                  <a:schemeClr val="tx2"/>
                </a:solidFill>
              </a:rPr>
              <a:t>, E.: Stillsitzen wie ein Frosch. München: Goldmann 2013</a:t>
            </a:r>
          </a:p>
          <a:p>
            <a:pPr marL="0" indent="0">
              <a:buNone/>
            </a:pPr>
            <a:endParaRPr lang="de-CH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23106-C0F5-4AF2-915F-A006FA18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28985-00D7-41F8-A7E5-6B9EDCDD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chemeClr val="tx2"/>
                </a:solidFill>
              </a:rPr>
              <a:t>Spitzer: Exekutive Funktionen – Basis für erfolgreiches Lernen (Broschüre z. Download auf ZNL/</a:t>
            </a:r>
            <a:r>
              <a:rPr lang="de-CH" sz="4000" dirty="0" err="1">
                <a:solidFill>
                  <a:schemeClr val="tx2"/>
                </a:solidFill>
              </a:rPr>
              <a:t>Wehrfritz</a:t>
            </a:r>
            <a:endParaRPr lang="de-CH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8616D-5E13-4CAB-B4EF-7E0BB64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7DF253-0D05-4FD6-A6D8-0103338C1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chemeClr val="tx2"/>
                </a:solidFill>
              </a:rPr>
              <a:t>Vielen Dank für Ihre Aufmerksamkeit und Ihre guten </a:t>
            </a:r>
            <a:r>
              <a:rPr lang="de-CH" sz="4000" dirty="0" err="1">
                <a:solidFill>
                  <a:schemeClr val="tx2"/>
                </a:solidFill>
              </a:rPr>
              <a:t>eF</a:t>
            </a:r>
            <a:endParaRPr lang="de-CH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6F16E-C2E0-48E7-949B-A9F76B69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Reminder</a:t>
            </a:r>
            <a:r>
              <a:rPr lang="de-CH" dirty="0"/>
              <a:t>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D6ED6C-9FB4-49A6-8D0E-A7964080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B6188C9-C75E-4B83-853E-80C11D2B1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99244"/>
              </p:ext>
            </p:extLst>
          </p:nvPr>
        </p:nvGraphicFramePr>
        <p:xfrm>
          <a:off x="5121274" y="461433"/>
          <a:ext cx="4378326" cy="552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3777942" imgH="5346465" progId="AcroExch.Document.DC">
                  <p:embed/>
                </p:oleObj>
              </mc:Choice>
              <mc:Fallback>
                <p:oleObj name="Acrobat Document" r:id="rId3" imgW="3777942" imgH="53464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1274" y="461433"/>
                        <a:ext cx="4378326" cy="5520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9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09972-F172-49D0-AAF2-7C346857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Exekutive Funktionen (</a:t>
            </a:r>
            <a:r>
              <a:rPr lang="de-CH" dirty="0" err="1"/>
              <a:t>eF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4E9EDB-F8D3-4E3E-AF9E-FADC5D654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>
                <a:solidFill>
                  <a:schemeClr val="tx2"/>
                </a:solidFill>
                <a:latin typeface="+mj-lt"/>
              </a:rPr>
              <a:t>Meist werden heute diese unterschieden </a:t>
            </a: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  <a:latin typeface="+mj-lt"/>
              </a:rPr>
              <a:t>Reaktionshemmung (Inhibition)</a:t>
            </a: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  <a:latin typeface="+mj-lt"/>
              </a:rPr>
              <a:t>			Arbeitsgedächtnis</a:t>
            </a: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  <a:latin typeface="+mj-lt"/>
              </a:rPr>
              <a:t>					Kognitive Flexibilität</a:t>
            </a:r>
          </a:p>
          <a:p>
            <a:pPr marL="0" indent="0">
              <a:buNone/>
            </a:pPr>
            <a:endParaRPr lang="de-CH" sz="36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de-CH" sz="2000" b="1" dirty="0">
                <a:solidFill>
                  <a:schemeClr val="tx2"/>
                </a:solidFill>
                <a:latin typeface="+mj-lt"/>
              </a:rPr>
              <a:t>Spitzer &amp; Kubesch auf ZNL </a:t>
            </a:r>
            <a:r>
              <a:rPr lang="de-CH" sz="2000" b="1" dirty="0" err="1">
                <a:solidFill>
                  <a:schemeClr val="tx2"/>
                </a:solidFill>
                <a:latin typeface="+mj-lt"/>
              </a:rPr>
              <a:t>Wehrfritz</a:t>
            </a:r>
            <a:r>
              <a:rPr lang="de-CH" sz="2000" b="1" dirty="0">
                <a:solidFill>
                  <a:schemeClr val="tx2"/>
                </a:solidFill>
                <a:latin typeface="+mj-lt"/>
              </a:rPr>
              <a:t>: Exekutive Funktionen – Basis für erfolgreiches Lernen. Gutes Paper zum Ausdrucken!</a:t>
            </a:r>
            <a:endParaRPr lang="de-CH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8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73258-1595-4EC0-800C-97D6CFBD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Reminder</a:t>
            </a:r>
            <a:r>
              <a:rPr lang="de-CH" dirty="0"/>
              <a:t>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996C3-9C04-42E9-8741-A7999FDE5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752753C-063D-4C3E-991C-5341E103D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73760"/>
              </p:ext>
            </p:extLst>
          </p:nvPr>
        </p:nvGraphicFramePr>
        <p:xfrm>
          <a:off x="3817409" y="75565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3777942" imgH="5346465" progId="AcroExch.Document.DC">
                  <p:embed/>
                </p:oleObj>
              </mc:Choice>
              <mc:Fallback>
                <p:oleObj name="Acrobat Document" r:id="rId3" imgW="3777942" imgH="53464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7409" y="755650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6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13E48-692E-437C-B3A5-317534A6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Reminder</a:t>
            </a:r>
            <a:r>
              <a:rPr lang="de-CH" dirty="0"/>
              <a:t>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04EE3-DD16-416C-9FAE-A00622D5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1325A1C-2A2C-4228-A002-3423D482D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44442"/>
              </p:ext>
            </p:extLst>
          </p:nvPr>
        </p:nvGraphicFramePr>
        <p:xfrm>
          <a:off x="4698471" y="151130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3777942" imgH="5346465" progId="AcroExch.Document.DC">
                  <p:embed/>
                </p:oleObj>
              </mc:Choice>
              <mc:Fallback>
                <p:oleObj name="Acrobat Document" r:id="rId3" imgW="3777942" imgH="53464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8471" y="1511300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7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13294-D7F2-4D6B-8AAD-32E9ACA2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Reminder</a:t>
            </a:r>
            <a:r>
              <a:rPr lang="de-CH" dirty="0"/>
              <a:t> 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990CAE-35A8-45DC-9BC4-82773C12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A7FE2C7-301F-42B6-83D2-82F4F98B0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072077"/>
              </p:ext>
            </p:extLst>
          </p:nvPr>
        </p:nvGraphicFramePr>
        <p:xfrm>
          <a:off x="4918605" y="91440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Acrobat Document" r:id="rId3" imgW="3777942" imgH="5346465" progId="AcroExch.Document.DC">
                  <p:embed/>
                </p:oleObj>
              </mc:Choice>
              <mc:Fallback>
                <p:oleObj name="Acrobat Document" r:id="rId3" imgW="3777942" imgH="53464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8605" y="914400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6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Layout "Zwei Inhalte" mit Tabelle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2305217"/>
          </a:xfrm>
        </p:spPr>
        <p:txBody>
          <a:bodyPr rtlCol="0">
            <a:normAutofit/>
          </a:bodyPr>
          <a:lstStyle/>
          <a:p>
            <a:pPr rtl="0"/>
            <a:r>
              <a:rPr lang="de-DE" sz="2200" dirty="0"/>
              <a:t>Erster Aufzählungspunkt hier</a:t>
            </a:r>
          </a:p>
          <a:p>
            <a:pPr rtl="0"/>
            <a:r>
              <a:rPr lang="de-DE" sz="2200" dirty="0"/>
              <a:t>Zweiter Aufzählungspunkt hier</a:t>
            </a:r>
          </a:p>
          <a:p>
            <a:pPr rtl="0"/>
            <a:r>
              <a:rPr lang="de-DE" sz="2200" dirty="0"/>
              <a:t>Dritter Aufzählungspunkt hier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0221575"/>
              </p:ext>
            </p:extLst>
          </p:nvPr>
        </p:nvGraphicFramePr>
        <p:xfrm>
          <a:off x="6172200" y="1825623"/>
          <a:ext cx="4951413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Klasse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Gruppe 1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Gruppe 2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Klasse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Klasse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Klasse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Layout "Zwei Inhalte" mit SmartArt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de-DE" dirty="0"/>
              <a:t>Ersten Aufzählungspunkt hier einfügen.</a:t>
            </a:r>
          </a:p>
          <a:p>
            <a:pPr rtl="0"/>
            <a:r>
              <a:rPr lang="de-DE" dirty="0"/>
              <a:t>Zweiten Aufzählungspunkt hier einfügen.</a:t>
            </a:r>
          </a:p>
          <a:p>
            <a:pPr rtl="0"/>
            <a:r>
              <a:rPr lang="de-DE" dirty="0"/>
              <a:t>Dritten Aufzählungspunkt hier einfügen.</a:t>
            </a:r>
          </a:p>
        </p:txBody>
      </p:sp>
      <p:graphicFrame>
        <p:nvGraphicFramePr>
          <p:cNvPr id="9" name="Inhaltsplatzhalter 8" descr="Einfache Blockliste mit 6 Gruppen von Kästen in jeweils anderen Farben, zeilenweise von links nach rechts und von oben nach unten mit zwei Kästen pro Zeile angeordne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487675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99158" y="1330347"/>
            <a:ext cx="4034213" cy="2078600"/>
          </a:xfrm>
        </p:spPr>
        <p:txBody>
          <a:bodyPr rtlCol="0">
            <a:normAutofit/>
          </a:bodyPr>
          <a:lstStyle/>
          <a:p>
            <a:pPr rtl="0"/>
            <a:r>
              <a:rPr lang="de-DE" sz="3000" dirty="0"/>
              <a:t>Bild mit Beschriftungslayout</a:t>
            </a:r>
          </a:p>
        </p:txBody>
      </p:sp>
      <p:pic>
        <p:nvPicPr>
          <p:cNvPr id="9" name="Bildplatzhalter 8" descr="Drei Kinder in Regenmänteln laufen Hand in Hand über eine Rasenfläch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299158" y="3555521"/>
            <a:ext cx="4034213" cy="2143235"/>
          </a:xfrm>
        </p:spPr>
        <p:txBody>
          <a:bodyPr rtlCol="0"/>
          <a:lstStyle/>
          <a:p>
            <a:pPr rtl="0"/>
            <a:r>
              <a:rPr lang="de-DE" dirty="0"/>
              <a:t>Beschriftung</a:t>
            </a: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Folientitel hinzufügen – 1</a:t>
            </a:r>
          </a:p>
        </p:txBody>
      </p:sp>
      <p:sp>
        <p:nvSpPr>
          <p:cNvPr id="8" name="Bildplatzhalter 7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9" name="Bildplatzhalter 8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Folientitel hinzufügen – 2</a:t>
            </a:r>
          </a:p>
        </p:txBody>
      </p:sp>
      <p:sp>
        <p:nvSpPr>
          <p:cNvPr id="11" name="Bildplatzhalter 10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10" name="Bildplatzhalter 9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platzhalter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12" name="Bildplatzhalter 11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Folientitel hinzufügen – 3</a:t>
            </a:r>
          </a:p>
        </p:txBody>
      </p:sp>
      <p:sp>
        <p:nvSpPr>
          <p:cNvPr id="7" name="Bildplatzhalter 6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Bildplatzhalter 7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Bildplatzhalter 8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4000" dirty="0"/>
              <a:t>Folientitel hinzufügen – 4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89BA8-5308-40D1-822C-EC675A9C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CH" sz="4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4892D3-E4A6-4439-96F4-24BE9194C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1</a:t>
            </a:r>
            <a:r>
              <a:rPr lang="de-CH" sz="3600" dirty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Das Kind kann Störreize gezielt ausblenden und sich willentlich auf etwas ausrichten </a:t>
            </a:r>
          </a:p>
          <a:p>
            <a:pPr marL="0" indent="0">
              <a:buNone/>
            </a:pPr>
            <a:r>
              <a:rPr lang="de-CH" sz="3600" dirty="0">
                <a:solidFill>
                  <a:schemeClr val="tx2"/>
                </a:solidFill>
              </a:rPr>
              <a:t>(Inhibition, Selbstregulation)</a:t>
            </a:r>
          </a:p>
        </p:txBody>
      </p:sp>
    </p:spTree>
    <p:extLst>
      <p:ext uri="{BB962C8B-B14F-4D97-AF65-F5344CB8AC3E}">
        <p14:creationId xmlns:p14="http://schemas.microsoft.com/office/powerpoint/2010/main" val="3686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Folientitel hinzufügen – 5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Folientitel hinzufügen – 6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Folientitel hinzufügen –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3ABB6-641C-4240-A9A2-1D31D6F3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52253E-51DB-448F-9112-C7D1CE89B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2</a:t>
            </a:r>
          </a:p>
          <a:p>
            <a:pPr marL="0" indent="0">
              <a:buNone/>
            </a:pPr>
            <a:r>
              <a:rPr lang="de-CH" sz="3600" b="1" dirty="0">
                <a:solidFill>
                  <a:schemeClr val="tx2"/>
                </a:solidFill>
              </a:rPr>
              <a:t>Das Kind kann sein Handeln immer häufiger bewusst steuern</a:t>
            </a:r>
          </a:p>
          <a:p>
            <a:pPr marL="0" indent="0">
              <a:buNone/>
            </a:pPr>
            <a:endParaRPr lang="de-CH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</a:rPr>
              <a:t>(Selbstregulation, Inhibition, Arbeitsgedächtnis)</a:t>
            </a:r>
          </a:p>
        </p:txBody>
      </p:sp>
    </p:spTree>
    <p:extLst>
      <p:ext uri="{BB962C8B-B14F-4D97-AF65-F5344CB8AC3E}">
        <p14:creationId xmlns:p14="http://schemas.microsoft.com/office/powerpoint/2010/main" val="135600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0CBEF-0C60-4183-9615-DD7EE64B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FF3CED-EF32-4191-9712-3B692D699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4000" dirty="0">
                <a:solidFill>
                  <a:schemeClr val="tx2"/>
                </a:solidFill>
              </a:rPr>
              <a:t>3</a:t>
            </a:r>
          </a:p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Das Kind kann seine Handlungsabläufe planen </a:t>
            </a: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</a:rPr>
              <a:t>(Zwischenschritte, Handlungsalternativen machen. Inhibition, Arbeitsgedächtnis, Selbstregulation nötig)</a:t>
            </a:r>
          </a:p>
        </p:txBody>
      </p:sp>
    </p:spTree>
    <p:extLst>
      <p:ext uri="{BB962C8B-B14F-4D97-AF65-F5344CB8AC3E}">
        <p14:creationId xmlns:p14="http://schemas.microsoft.com/office/powerpoint/2010/main" val="5497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021A9-4039-4301-806D-7042A35E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D8759F-62ED-4B55-88ED-9421AF3F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921934"/>
            <a:ext cx="10058400" cy="4229100"/>
          </a:xfrm>
        </p:spPr>
        <p:txBody>
          <a:bodyPr/>
          <a:lstStyle/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4</a:t>
            </a:r>
          </a:p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Das Kind kann sich Ziele setzen</a:t>
            </a:r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(</a:t>
            </a:r>
            <a:r>
              <a:rPr lang="de-CH" sz="3200" dirty="0">
                <a:solidFill>
                  <a:schemeClr val="tx2"/>
                </a:solidFill>
              </a:rPr>
              <a:t>Ziele nicht vergessen, Inhibition, Selbststeuerung und Arbeitsgedächtnis nötig)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6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08D23-F062-4569-89FE-5E0F9ED8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1C3B9D-86DD-43FA-A51A-F6B9FA1A3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5</a:t>
            </a:r>
          </a:p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Das Kind kann Prioritäten setzen</a:t>
            </a:r>
          </a:p>
          <a:p>
            <a:pPr marL="0" indent="0">
              <a:buNone/>
            </a:pPr>
            <a:endParaRPr lang="de-CH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</a:rPr>
              <a:t>(Ziele nicht vergessen, Inhibition, kognitive Flexibilität, Selbststeuerung und Arbeitsgedächtnis nötig)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8BDBE-4A58-43BA-9720-D1FD7F61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9E3AF4-299B-4866-B2E1-00688848B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6</a:t>
            </a:r>
          </a:p>
          <a:p>
            <a:pPr marL="0" indent="0">
              <a:buNone/>
            </a:pPr>
            <a:r>
              <a:rPr lang="de-CH" sz="4000" b="1" dirty="0">
                <a:solidFill>
                  <a:schemeClr val="tx2"/>
                </a:solidFill>
              </a:rPr>
              <a:t>Das Kind kann Handlungsverläufe reflektieren</a:t>
            </a:r>
          </a:p>
          <a:p>
            <a:pPr marL="0" indent="0">
              <a:buNone/>
            </a:pPr>
            <a:endParaRPr lang="de-CH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sz="3200" dirty="0">
                <a:solidFill>
                  <a:schemeClr val="tx2"/>
                </a:solidFill>
              </a:rPr>
              <a:t>(Inhibition, Selbststeuerung und Arbeitsgedächtnis nötig)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10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darstellung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1_TF03431377_TF03431377.potx" id="{8BC5EDFC-603C-41EA-BFAB-531B9C30A46E}" vid="{68C19EAC-712E-4C12-96E5-0BA862346BC6}"/>
    </a:ext>
  </a:extLst>
</a:theme>
</file>

<file path=ppt/theme/theme2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Naturpräsentation mit einem Landschaftsdesign (Breitbild)</Template>
  <TotalTime>0</TotalTime>
  <Words>750</Words>
  <Application>Microsoft Office PowerPoint</Application>
  <PresentationFormat>Breitbild</PresentationFormat>
  <Paragraphs>174</Paragraphs>
  <Slides>43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Arial</vt:lpstr>
      <vt:lpstr>Segoe Print</vt:lpstr>
      <vt:lpstr>Naturdarstellung 16:9</vt:lpstr>
      <vt:lpstr>Acrobat Document</vt:lpstr>
      <vt:lpstr>Exekutive Funktionen im Kindergarten Zyklus 1</vt:lpstr>
      <vt:lpstr>Exekutive Funktionen im Kindergarten </vt:lpstr>
      <vt:lpstr>Exekutive Funktionen (eF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Frontalhirn als wichtige Schaltzentrale </vt:lpstr>
      <vt:lpstr>PowerPoint-Präsentation</vt:lpstr>
      <vt:lpstr>PowerPoint-Präsentation</vt:lpstr>
      <vt:lpstr>PowerPoint-Präsentation</vt:lpstr>
      <vt:lpstr>2 Wie kann man eF erfassen?</vt:lpstr>
      <vt:lpstr>PowerPoint-Präsentation</vt:lpstr>
      <vt:lpstr>PowerPoint-Präsentation</vt:lpstr>
      <vt:lpstr>PowerPoint-Präsentation</vt:lpstr>
      <vt:lpstr>Exekutive Funktionen (eF)</vt:lpstr>
      <vt:lpstr>Exekutive Funktionen (eF)</vt:lpstr>
      <vt:lpstr>Metakognition, Reflexion</vt:lpstr>
      <vt:lpstr>Wie kann man eF fördern?</vt:lpstr>
      <vt:lpstr>Wie kann man eF fördern?</vt:lpstr>
      <vt:lpstr>Welche Wege führen zu eF?</vt:lpstr>
      <vt:lpstr>Literatur &amp; Quellen</vt:lpstr>
      <vt:lpstr>PowerPoint-Präsentation</vt:lpstr>
      <vt:lpstr>PowerPoint-Präsentation</vt:lpstr>
      <vt:lpstr>Reminder 1</vt:lpstr>
      <vt:lpstr>Reminder 2</vt:lpstr>
      <vt:lpstr>Reminder 3</vt:lpstr>
      <vt:lpstr>Reminder 4</vt:lpstr>
      <vt:lpstr>Layout "Zwei Inhalte" mit Tabelle</vt:lpstr>
      <vt:lpstr>Layout "Zwei Inhalte" mit SmartArt</vt:lpstr>
      <vt:lpstr>Bild mit Beschriftungslayout</vt:lpstr>
      <vt:lpstr>Folientitel hinzufügen – 1</vt:lpstr>
      <vt:lpstr>Folientitel hinzufügen – 2</vt:lpstr>
      <vt:lpstr>Folientitel hinzufügen – 3</vt:lpstr>
      <vt:lpstr>Folientitel hinzufügen – 4</vt:lpstr>
      <vt:lpstr>Folientitel hinzufügen – 5</vt:lpstr>
      <vt:lpstr>Folientitel hinzufügen – 6</vt:lpstr>
      <vt:lpstr>PowerPoint-Präsentation</vt:lpstr>
      <vt:lpstr>Folientitel hinzufügen –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Exekutive Funktionen im Kindergarten/1. Zyklus</dc:title>
  <dc:creator>monika</dc:creator>
  <cp:lastModifiedBy>monika</cp:lastModifiedBy>
  <cp:revision>25</cp:revision>
  <cp:lastPrinted>2018-09-18T22:15:02Z</cp:lastPrinted>
  <dcterms:created xsi:type="dcterms:W3CDTF">2018-08-18T05:20:29Z</dcterms:created>
  <dcterms:modified xsi:type="dcterms:W3CDTF">2018-09-18T22:21:41Z</dcterms:modified>
</cp:coreProperties>
</file>