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 id="2147483911" r:id="rId2"/>
  </p:sldMasterIdLst>
  <p:notesMasterIdLst>
    <p:notesMasterId r:id="rId21"/>
  </p:notesMasterIdLst>
  <p:handoutMasterIdLst>
    <p:handoutMasterId r:id="rId22"/>
  </p:handoutMasterIdLst>
  <p:sldIdLst>
    <p:sldId id="577" r:id="rId3"/>
    <p:sldId id="522" r:id="rId4"/>
    <p:sldId id="513" r:id="rId5"/>
    <p:sldId id="511" r:id="rId6"/>
    <p:sldId id="281" r:id="rId7"/>
    <p:sldId id="509" r:id="rId8"/>
    <p:sldId id="486" r:id="rId9"/>
    <p:sldId id="521" r:id="rId10"/>
    <p:sldId id="519" r:id="rId11"/>
    <p:sldId id="405" r:id="rId12"/>
    <p:sldId id="406" r:id="rId13"/>
    <p:sldId id="414" r:id="rId14"/>
    <p:sldId id="415" r:id="rId15"/>
    <p:sldId id="416" r:id="rId16"/>
    <p:sldId id="579" r:id="rId17"/>
    <p:sldId id="516" r:id="rId18"/>
    <p:sldId id="361" r:id="rId19"/>
    <p:sldId id="518" r:id="rId20"/>
  </p:sldIdLst>
  <p:sldSz cx="9144000" cy="5143500" type="screen16x9"/>
  <p:notesSz cx="9144000" cy="6858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09"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9"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9"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9"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9" charset="-128"/>
        <a:cs typeface="+mn-cs"/>
      </a:defRPr>
    </a:lvl5pPr>
    <a:lvl6pPr marL="2286000" algn="l" defTabSz="914400" rtl="0" eaLnBrk="1" latinLnBrk="0" hangingPunct="1">
      <a:defRPr sz="2400" kern="1200">
        <a:solidFill>
          <a:schemeClr val="tx1"/>
        </a:solidFill>
        <a:latin typeface="Arial" charset="0"/>
        <a:ea typeface="ＭＳ Ｐゴシック" pitchFamily="-109" charset="-128"/>
        <a:cs typeface="+mn-cs"/>
      </a:defRPr>
    </a:lvl6pPr>
    <a:lvl7pPr marL="2743200" algn="l" defTabSz="914400" rtl="0" eaLnBrk="1" latinLnBrk="0" hangingPunct="1">
      <a:defRPr sz="2400" kern="1200">
        <a:solidFill>
          <a:schemeClr val="tx1"/>
        </a:solidFill>
        <a:latin typeface="Arial" charset="0"/>
        <a:ea typeface="ＭＳ Ｐゴシック" pitchFamily="-109" charset="-128"/>
        <a:cs typeface="+mn-cs"/>
      </a:defRPr>
    </a:lvl7pPr>
    <a:lvl8pPr marL="3200400" algn="l" defTabSz="914400" rtl="0" eaLnBrk="1" latinLnBrk="0" hangingPunct="1">
      <a:defRPr sz="2400" kern="1200">
        <a:solidFill>
          <a:schemeClr val="tx1"/>
        </a:solidFill>
        <a:latin typeface="Arial" charset="0"/>
        <a:ea typeface="ＭＳ Ｐゴシック" pitchFamily="-109" charset="-128"/>
        <a:cs typeface="+mn-cs"/>
      </a:defRPr>
    </a:lvl8pPr>
    <a:lvl9pPr marL="3657600" algn="l" defTabSz="914400" rtl="0" eaLnBrk="1" latinLnBrk="0" hangingPunct="1">
      <a:defRPr sz="2400" kern="1200">
        <a:solidFill>
          <a:schemeClr val="tx1"/>
        </a:solidFill>
        <a:latin typeface="Arial" charset="0"/>
        <a:ea typeface="ＭＳ Ｐゴシック" pitchFamily="-109"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81"/>
    <a:srgbClr val="FFBB2E"/>
    <a:srgbClr val="FFFFFF"/>
    <a:srgbClr val="C02909"/>
    <a:srgbClr val="DECD13"/>
    <a:srgbClr val="7197EB"/>
    <a:srgbClr val="DF2836"/>
    <a:srgbClr val="D2EEFD"/>
    <a:srgbClr val="B3D6E5"/>
    <a:srgbClr val="68D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37"/>
    <p:restoredTop sz="94526"/>
  </p:normalViewPr>
  <p:slideViewPr>
    <p:cSldViewPr>
      <p:cViewPr varScale="1">
        <p:scale>
          <a:sx n="109" d="100"/>
          <a:sy n="109" d="100"/>
        </p:scale>
        <p:origin x="192" y="4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6" d="100"/>
          <a:sy n="106" d="100"/>
        </p:scale>
        <p:origin x="20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1026"/>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de-DE"/>
          </a:p>
        </p:txBody>
      </p:sp>
      <p:sp>
        <p:nvSpPr>
          <p:cNvPr id="125955" name="Rectangle 1027"/>
          <p:cNvSpPr>
            <a:spLocks noGrp="1" noChangeArrowheads="1"/>
          </p:cNvSpPr>
          <p:nvPr>
            <p:ph type="dt" sz="quarter"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9" charset="0"/>
                <a:ea typeface="ＭＳ Ｐゴシック" pitchFamily="-109" charset="-128"/>
                <a:cs typeface="ＭＳ Ｐゴシック" pitchFamily="-109" charset="-128"/>
              </a:defRPr>
            </a:lvl1pPr>
          </a:lstStyle>
          <a:p>
            <a:pPr>
              <a:defRPr/>
            </a:pPr>
            <a:endParaRPr lang="de-DE"/>
          </a:p>
        </p:txBody>
      </p:sp>
      <p:sp>
        <p:nvSpPr>
          <p:cNvPr id="125956" name="Rectangle 1028"/>
          <p:cNvSpPr>
            <a:spLocks noGrp="1" noChangeArrowheads="1"/>
          </p:cNvSpPr>
          <p:nvPr>
            <p:ph type="ftr" sz="quarter" idx="2"/>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de-DE"/>
          </a:p>
        </p:txBody>
      </p:sp>
      <p:sp>
        <p:nvSpPr>
          <p:cNvPr id="125957" name="Rectangle 1029"/>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44EC9D0-FDE2-4787-B798-410EC9397C56}" type="slidenum">
              <a:rPr lang="de-DE"/>
              <a:pPr/>
              <a:t>‹Nr.›</a:t>
            </a:fld>
            <a:endParaRPr lang="de-DE"/>
          </a:p>
        </p:txBody>
      </p:sp>
    </p:spTree>
    <p:extLst>
      <p:ext uri="{BB962C8B-B14F-4D97-AF65-F5344CB8AC3E}">
        <p14:creationId xmlns:p14="http://schemas.microsoft.com/office/powerpoint/2010/main" val="2928593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de-DE"/>
          </a:p>
        </p:txBody>
      </p:sp>
      <p:sp>
        <p:nvSpPr>
          <p:cNvPr id="27651" name="Rectangle 3"/>
          <p:cNvSpPr>
            <a:spLocks noGrp="1" noChangeArrowheads="1"/>
          </p:cNvSpPr>
          <p:nvPr>
            <p:ph type="dt"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9" charset="0"/>
                <a:ea typeface="ＭＳ Ｐゴシック" pitchFamily="-109" charset="-128"/>
                <a:cs typeface="ＭＳ Ｐゴシック" pitchFamily="-109" charset="-128"/>
              </a:defRPr>
            </a:lvl1pPr>
          </a:lstStyle>
          <a:p>
            <a:pPr>
              <a:defRPr/>
            </a:pPr>
            <a:endParaRPr lang="de-DE"/>
          </a:p>
        </p:txBody>
      </p:sp>
      <p:sp>
        <p:nvSpPr>
          <p:cNvPr id="15364"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7654"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de-DE"/>
          </a:p>
        </p:txBody>
      </p:sp>
      <p:sp>
        <p:nvSpPr>
          <p:cNvPr id="27655"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F4DB0F2-B0F3-44FA-89AA-3AD8B0888C35}" type="slidenum">
              <a:rPr lang="de-DE"/>
              <a:pPr/>
              <a:t>‹Nr.›</a:t>
            </a:fld>
            <a:endParaRPr lang="de-DE"/>
          </a:p>
        </p:txBody>
      </p:sp>
    </p:spTree>
    <p:extLst>
      <p:ext uri="{BB962C8B-B14F-4D97-AF65-F5344CB8AC3E}">
        <p14:creationId xmlns:p14="http://schemas.microsoft.com/office/powerpoint/2010/main" val="3816763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20430D4-1EAB-4869-C27F-EE2505F9E6C5}"/>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6098906-8FB6-6749-8D8E-56491905126E}" type="slidenum">
              <a:rPr lang="de-DE" altLang="de-DE">
                <a:latin typeface="Arial" panose="020B0604020202020204" pitchFamily="34" charset="0"/>
              </a:rPr>
              <a:pPr/>
              <a:t>7</a:t>
            </a:fld>
            <a:endParaRPr lang="de-DE" altLang="de-DE">
              <a:latin typeface="Arial" panose="020B0604020202020204" pitchFamily="34" charset="0"/>
            </a:endParaRPr>
          </a:p>
        </p:txBody>
      </p:sp>
      <p:sp>
        <p:nvSpPr>
          <p:cNvPr id="21507" name="Folienbildplatzhalter 1">
            <a:extLst>
              <a:ext uri="{FF2B5EF4-FFF2-40B4-BE49-F238E27FC236}">
                <a16:creationId xmlns:a16="http://schemas.microsoft.com/office/drawing/2014/main" id="{23AB4565-A30C-4756-5E50-AB37F41C97D1}"/>
              </a:ext>
            </a:extLst>
          </p:cNvPr>
          <p:cNvSpPr>
            <a:spLocks noGrp="1" noRot="1" noChangeAspect="1" noChangeArrowheads="1" noTextEdit="1"/>
          </p:cNvSpPr>
          <p:nvPr>
            <p:ph type="sldImg"/>
          </p:nvPr>
        </p:nvSpPr>
        <p:spPr>
          <a:xfrm>
            <a:off x="381000" y="685800"/>
            <a:ext cx="6096000" cy="3429000"/>
          </a:xfrm>
          <a:ln/>
        </p:spPr>
      </p:sp>
      <p:sp>
        <p:nvSpPr>
          <p:cNvPr id="21508" name="Notizenplatzhalter 2">
            <a:extLst>
              <a:ext uri="{FF2B5EF4-FFF2-40B4-BE49-F238E27FC236}">
                <a16:creationId xmlns:a16="http://schemas.microsoft.com/office/drawing/2014/main" id="{DCA90E51-9D65-FC97-8C57-AC8A798D7D56}"/>
              </a:ext>
            </a:extLst>
          </p:cNvPr>
          <p:cNvSpPr>
            <a:spLocks noGrp="1" noChangeArrowheads="1"/>
          </p:cNvSpPr>
          <p:nvPr>
            <p:ph type="body" idx="1"/>
          </p:nvPr>
        </p:nvSpPr>
        <p:spPr>
          <a:noFill/>
        </p:spPr>
        <p:txBody>
          <a:bodyPr/>
          <a:lstStyle/>
          <a:p>
            <a:pPr eaLnBrk="1" hangingPunct="1"/>
            <a:endParaRPr lang="de-DE" altLang="de-DE"/>
          </a:p>
        </p:txBody>
      </p:sp>
      <p:sp>
        <p:nvSpPr>
          <p:cNvPr id="21509" name="Foliennummernplatzhalter 3">
            <a:extLst>
              <a:ext uri="{FF2B5EF4-FFF2-40B4-BE49-F238E27FC236}">
                <a16:creationId xmlns:a16="http://schemas.microsoft.com/office/drawing/2014/main" id="{F50CF6EF-F506-618B-FC9D-8EA5C417EFF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ECBF3726-DDE0-7D46-A432-B29E1155EFB5}" type="slidenum">
              <a:rPr lang="de-DE" altLang="de-DE" sz="1200">
                <a:latin typeface="Arial" panose="020B0604020202020204" pitchFamily="34" charset="0"/>
              </a:rPr>
              <a:pPr algn="r" eaLnBrk="1" hangingPunct="1"/>
              <a:t>7</a:t>
            </a:fld>
            <a:endParaRPr lang="de-DE" altLang="de-DE"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386A64-FFA9-6AAB-9161-9D4307160052}"/>
              </a:ext>
            </a:extLst>
          </p:cNvPr>
          <p:cNvSpPr>
            <a:spLocks noGrp="1" noRot="1" noChangeAspect="1" noChangeArrowheads="1" noTextEdit="1"/>
          </p:cNvSpPr>
          <p:nvPr>
            <p:ph type="sldImg"/>
          </p:nvPr>
        </p:nvSpPr>
        <p:spPr>
          <a:xfrm>
            <a:off x="381000" y="685800"/>
            <a:ext cx="6096000" cy="3429000"/>
          </a:xfrm>
          <a:ln/>
        </p:spPr>
      </p:sp>
      <p:sp>
        <p:nvSpPr>
          <p:cNvPr id="25603" name="Rectangle 3">
            <a:extLst>
              <a:ext uri="{FF2B5EF4-FFF2-40B4-BE49-F238E27FC236}">
                <a16:creationId xmlns:a16="http://schemas.microsoft.com/office/drawing/2014/main" id="{C059C195-1C38-7B68-3441-29A7B0D45B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569C23E-1E86-2A62-1699-321C8CB158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C17B448-4781-2142-A38A-E77142D204D2}" type="slidenum">
              <a:rPr lang="de-DE" altLang="de-DE"/>
              <a:pPr>
                <a:spcBef>
                  <a:spcPct val="0"/>
                </a:spcBef>
              </a:pPr>
              <a:t>11</a:t>
            </a:fld>
            <a:endParaRPr lang="de-DE" altLang="de-DE"/>
          </a:p>
        </p:txBody>
      </p:sp>
      <p:sp>
        <p:nvSpPr>
          <p:cNvPr id="27651" name="Rectangle 2">
            <a:extLst>
              <a:ext uri="{FF2B5EF4-FFF2-40B4-BE49-F238E27FC236}">
                <a16:creationId xmlns:a16="http://schemas.microsoft.com/office/drawing/2014/main" id="{66E42D3F-57E2-59FD-2684-022C67D8FA02}"/>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423224B4-A013-8B09-222C-B96F65B8944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5DEDBC2-D2DA-BA09-E70A-86358A47CF19}"/>
              </a:ext>
            </a:extLst>
          </p:cNvPr>
          <p:cNvSpPr>
            <a:spLocks noGrp="1" noRot="1" noChangeAspect="1" noChangeArrowheads="1" noTextEdit="1"/>
          </p:cNvSpPr>
          <p:nvPr>
            <p:ph type="sldImg"/>
          </p:nvPr>
        </p:nvSpPr>
        <p:spPr>
          <a:xfrm>
            <a:off x="381000" y="685800"/>
            <a:ext cx="6096000" cy="3429000"/>
          </a:xfrm>
          <a:ln/>
        </p:spPr>
      </p:sp>
      <p:sp>
        <p:nvSpPr>
          <p:cNvPr id="29699" name="Rectangle 3">
            <a:extLst>
              <a:ext uri="{FF2B5EF4-FFF2-40B4-BE49-F238E27FC236}">
                <a16:creationId xmlns:a16="http://schemas.microsoft.com/office/drawing/2014/main" id="{1FC1DAF5-8E89-E8DB-D7E1-1FCB682420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C815EB0-B0C6-793F-09B8-C3B39C7E6F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6D2E71C-678C-6C4F-B769-CA1A269157BB}" type="slidenum">
              <a:rPr lang="de-DE" altLang="de-DE"/>
              <a:pPr>
                <a:spcBef>
                  <a:spcPct val="0"/>
                </a:spcBef>
              </a:pPr>
              <a:t>13</a:t>
            </a:fld>
            <a:endParaRPr lang="de-DE" altLang="de-DE"/>
          </a:p>
        </p:txBody>
      </p:sp>
      <p:sp>
        <p:nvSpPr>
          <p:cNvPr id="34819" name="Rectangle 2">
            <a:extLst>
              <a:ext uri="{FF2B5EF4-FFF2-40B4-BE49-F238E27FC236}">
                <a16:creationId xmlns:a16="http://schemas.microsoft.com/office/drawing/2014/main" id="{0E3A79A3-B471-2D69-5ECE-ED3F518BFD08}"/>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D197152A-FC87-9968-F8B4-E3780912151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3DCD51D-8148-0617-88B1-BA046C40F3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48F50D-044A-8C47-8F60-31CB47D5043A}" type="slidenum">
              <a:rPr lang="de-DE" altLang="de-DE"/>
              <a:pPr>
                <a:spcBef>
                  <a:spcPct val="0"/>
                </a:spcBef>
              </a:pPr>
              <a:t>14</a:t>
            </a:fld>
            <a:endParaRPr lang="de-DE" altLang="de-DE"/>
          </a:p>
        </p:txBody>
      </p:sp>
      <p:sp>
        <p:nvSpPr>
          <p:cNvPr id="36867" name="Rectangle 2">
            <a:extLst>
              <a:ext uri="{FF2B5EF4-FFF2-40B4-BE49-F238E27FC236}">
                <a16:creationId xmlns:a16="http://schemas.microsoft.com/office/drawing/2014/main" id="{C9C67083-D21E-8F8A-F5F5-67F47F741BBF}"/>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80B28032-29C3-7E31-2171-2E3F70B44C6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B39EF73-7888-E907-5083-8ADDE4454A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50E4D76-CBD2-B342-89D5-E6C93CE5FA6D}" type="slidenum">
              <a:rPr lang="de-DE" altLang="de-DE">
                <a:latin typeface="Arial" panose="020B0604020202020204" pitchFamily="34" charset="0"/>
              </a:rPr>
              <a:pPr/>
              <a:t>18</a:t>
            </a:fld>
            <a:endParaRPr lang="de-DE" altLang="de-DE">
              <a:latin typeface="Arial" panose="020B0604020202020204" pitchFamily="34" charset="0"/>
            </a:endParaRPr>
          </a:p>
        </p:txBody>
      </p:sp>
      <p:sp>
        <p:nvSpPr>
          <p:cNvPr id="41987" name="Folienbildplatzhalter 1">
            <a:extLst>
              <a:ext uri="{FF2B5EF4-FFF2-40B4-BE49-F238E27FC236}">
                <a16:creationId xmlns:a16="http://schemas.microsoft.com/office/drawing/2014/main" id="{26DD4668-4699-1FCE-5DF9-90BEA59C030F}"/>
              </a:ext>
            </a:extLst>
          </p:cNvPr>
          <p:cNvSpPr>
            <a:spLocks noGrp="1" noRot="1" noChangeAspect="1" noChangeArrowheads="1" noTextEdit="1"/>
          </p:cNvSpPr>
          <p:nvPr>
            <p:ph type="sldImg"/>
          </p:nvPr>
        </p:nvSpPr>
        <p:spPr>
          <a:xfrm>
            <a:off x="381000" y="685800"/>
            <a:ext cx="6096000" cy="3429000"/>
          </a:xfrm>
          <a:ln/>
        </p:spPr>
      </p:sp>
      <p:sp>
        <p:nvSpPr>
          <p:cNvPr id="41988" name="Notizenplatzhalter 2">
            <a:extLst>
              <a:ext uri="{FF2B5EF4-FFF2-40B4-BE49-F238E27FC236}">
                <a16:creationId xmlns:a16="http://schemas.microsoft.com/office/drawing/2014/main" id="{F39C28F9-3A2F-6FD7-96E3-DAD81D3934D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
        <p:nvSpPr>
          <p:cNvPr id="41989" name="Foliennummernplatzhalter 3">
            <a:extLst>
              <a:ext uri="{FF2B5EF4-FFF2-40B4-BE49-F238E27FC236}">
                <a16:creationId xmlns:a16="http://schemas.microsoft.com/office/drawing/2014/main" id="{4C7C3AAC-E204-E020-AF4E-CD15A647AA3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697AA560-81BB-0442-8528-F0288F075160}" type="slidenum">
              <a:rPr lang="de-DE" altLang="de-DE" sz="1200">
                <a:latin typeface="Arial" panose="020B0604020202020204" pitchFamily="34" charset="0"/>
              </a:rPr>
              <a:pPr algn="r" eaLnBrk="1" hangingPunct="1"/>
              <a:t>18</a:t>
            </a:fld>
            <a:endParaRPr lang="de-DE" altLang="de-DE"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90" name="Grafik 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217024" cy="5181889"/>
          </a:xfrm>
          <a:prstGeom prst="rect">
            <a:avLst/>
          </a:prstGeom>
        </p:spPr>
      </p:pic>
      <p:grpSp>
        <p:nvGrpSpPr>
          <p:cNvPr id="89" name="Gruppieren 88"/>
          <p:cNvGrpSpPr>
            <a:grpSpLocks noChangeAspect="1"/>
          </p:cNvGrpSpPr>
          <p:nvPr userDrawn="1"/>
        </p:nvGrpSpPr>
        <p:grpSpPr>
          <a:xfrm>
            <a:off x="1073064" y="2175582"/>
            <a:ext cx="6912000" cy="773185"/>
            <a:chOff x="4560888" y="752476"/>
            <a:chExt cx="3821113" cy="569912"/>
          </a:xfrm>
        </p:grpSpPr>
        <p:sp>
          <p:nvSpPr>
            <p:cNvPr id="91" name="Freeform 5"/>
            <p:cNvSpPr>
              <a:spLocks/>
            </p:cNvSpPr>
            <p:nvPr/>
          </p:nvSpPr>
          <p:spPr bwMode="auto">
            <a:xfrm>
              <a:off x="4560888" y="893763"/>
              <a:ext cx="603250" cy="406400"/>
            </a:xfrm>
            <a:custGeom>
              <a:avLst/>
              <a:gdLst>
                <a:gd name="T0" fmla="*/ 626 w 631"/>
                <a:gd name="T1" fmla="*/ 162 h 418"/>
                <a:gd name="T2" fmla="*/ 626 w 631"/>
                <a:gd name="T3" fmla="*/ 162 h 418"/>
                <a:gd name="T4" fmla="*/ 579 w 631"/>
                <a:gd name="T5" fmla="*/ 418 h 418"/>
                <a:gd name="T6" fmla="*/ 481 w 631"/>
                <a:gd name="T7" fmla="*/ 418 h 418"/>
                <a:gd name="T8" fmla="*/ 524 w 631"/>
                <a:gd name="T9" fmla="*/ 175 h 418"/>
                <a:gd name="T10" fmla="*/ 528 w 631"/>
                <a:gd name="T11" fmla="*/ 141 h 418"/>
                <a:gd name="T12" fmla="*/ 478 w 631"/>
                <a:gd name="T13" fmla="*/ 91 h 418"/>
                <a:gd name="T14" fmla="*/ 416 w 631"/>
                <a:gd name="T15" fmla="*/ 125 h 418"/>
                <a:gd name="T16" fmla="*/ 369 w 631"/>
                <a:gd name="T17" fmla="*/ 245 h 418"/>
                <a:gd name="T18" fmla="*/ 338 w 631"/>
                <a:gd name="T19" fmla="*/ 418 h 418"/>
                <a:gd name="T20" fmla="*/ 241 w 631"/>
                <a:gd name="T21" fmla="*/ 418 h 418"/>
                <a:gd name="T22" fmla="*/ 284 w 631"/>
                <a:gd name="T23" fmla="*/ 175 h 418"/>
                <a:gd name="T24" fmla="*/ 288 w 631"/>
                <a:gd name="T25" fmla="*/ 141 h 418"/>
                <a:gd name="T26" fmla="*/ 237 w 631"/>
                <a:gd name="T27" fmla="*/ 91 h 418"/>
                <a:gd name="T28" fmla="*/ 164 w 631"/>
                <a:gd name="T29" fmla="*/ 141 h 418"/>
                <a:gd name="T30" fmla="*/ 129 w 631"/>
                <a:gd name="T31" fmla="*/ 245 h 418"/>
                <a:gd name="T32" fmla="*/ 98 w 631"/>
                <a:gd name="T33" fmla="*/ 418 h 418"/>
                <a:gd name="T34" fmla="*/ 0 w 631"/>
                <a:gd name="T35" fmla="*/ 418 h 418"/>
                <a:gd name="T36" fmla="*/ 72 w 631"/>
                <a:gd name="T37" fmla="*/ 10 h 418"/>
                <a:gd name="T38" fmla="*/ 152 w 631"/>
                <a:gd name="T39" fmla="*/ 10 h 418"/>
                <a:gd name="T40" fmla="*/ 152 w 631"/>
                <a:gd name="T41" fmla="*/ 60 h 418"/>
                <a:gd name="T42" fmla="*/ 275 w 631"/>
                <a:gd name="T43" fmla="*/ 0 h 418"/>
                <a:gd name="T44" fmla="*/ 346 w 631"/>
                <a:gd name="T45" fmla="*/ 18 h 418"/>
                <a:gd name="T46" fmla="*/ 382 w 631"/>
                <a:gd name="T47" fmla="*/ 73 h 418"/>
                <a:gd name="T48" fmla="*/ 516 w 631"/>
                <a:gd name="T49" fmla="*/ 0 h 418"/>
                <a:gd name="T50" fmla="*/ 599 w 631"/>
                <a:gd name="T51" fmla="*/ 29 h 418"/>
                <a:gd name="T52" fmla="*/ 631 w 631"/>
                <a:gd name="T53" fmla="*/ 106 h 418"/>
                <a:gd name="T54" fmla="*/ 626 w 631"/>
                <a:gd name="T55" fmla="*/ 16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1" h="418">
                  <a:moveTo>
                    <a:pt x="626" y="162"/>
                  </a:moveTo>
                  <a:lnTo>
                    <a:pt x="626" y="162"/>
                  </a:lnTo>
                  <a:lnTo>
                    <a:pt x="579" y="418"/>
                  </a:lnTo>
                  <a:lnTo>
                    <a:pt x="481" y="418"/>
                  </a:lnTo>
                  <a:lnTo>
                    <a:pt x="524" y="175"/>
                  </a:lnTo>
                  <a:cubicBezTo>
                    <a:pt x="527" y="163"/>
                    <a:pt x="528" y="152"/>
                    <a:pt x="528" y="141"/>
                  </a:cubicBezTo>
                  <a:cubicBezTo>
                    <a:pt x="528" y="108"/>
                    <a:pt x="507" y="91"/>
                    <a:pt x="478" y="91"/>
                  </a:cubicBezTo>
                  <a:cubicBezTo>
                    <a:pt x="453" y="91"/>
                    <a:pt x="432" y="106"/>
                    <a:pt x="416" y="125"/>
                  </a:cubicBezTo>
                  <a:cubicBezTo>
                    <a:pt x="389" y="159"/>
                    <a:pt x="375" y="209"/>
                    <a:pt x="369" y="245"/>
                  </a:cubicBezTo>
                  <a:lnTo>
                    <a:pt x="338" y="418"/>
                  </a:lnTo>
                  <a:lnTo>
                    <a:pt x="241" y="418"/>
                  </a:lnTo>
                  <a:lnTo>
                    <a:pt x="284" y="175"/>
                  </a:lnTo>
                  <a:cubicBezTo>
                    <a:pt x="287" y="164"/>
                    <a:pt x="288" y="152"/>
                    <a:pt x="288" y="141"/>
                  </a:cubicBezTo>
                  <a:cubicBezTo>
                    <a:pt x="288" y="112"/>
                    <a:pt x="272" y="91"/>
                    <a:pt x="237" y="91"/>
                  </a:cubicBezTo>
                  <a:cubicBezTo>
                    <a:pt x="205" y="91"/>
                    <a:pt x="181" y="116"/>
                    <a:pt x="164" y="141"/>
                  </a:cubicBezTo>
                  <a:cubicBezTo>
                    <a:pt x="148" y="167"/>
                    <a:pt x="134" y="215"/>
                    <a:pt x="129" y="245"/>
                  </a:cubicBezTo>
                  <a:lnTo>
                    <a:pt x="98" y="418"/>
                  </a:lnTo>
                  <a:lnTo>
                    <a:pt x="0" y="418"/>
                  </a:lnTo>
                  <a:lnTo>
                    <a:pt x="72" y="10"/>
                  </a:lnTo>
                  <a:lnTo>
                    <a:pt x="152" y="10"/>
                  </a:lnTo>
                  <a:lnTo>
                    <a:pt x="152" y="60"/>
                  </a:lnTo>
                  <a:cubicBezTo>
                    <a:pt x="180" y="25"/>
                    <a:pt x="230" y="0"/>
                    <a:pt x="275" y="0"/>
                  </a:cubicBezTo>
                  <a:cubicBezTo>
                    <a:pt x="302" y="0"/>
                    <a:pt x="325" y="3"/>
                    <a:pt x="346" y="18"/>
                  </a:cubicBezTo>
                  <a:cubicBezTo>
                    <a:pt x="367" y="34"/>
                    <a:pt x="379" y="57"/>
                    <a:pt x="382" y="73"/>
                  </a:cubicBezTo>
                  <a:cubicBezTo>
                    <a:pt x="413" y="31"/>
                    <a:pt x="462" y="0"/>
                    <a:pt x="516" y="0"/>
                  </a:cubicBezTo>
                  <a:cubicBezTo>
                    <a:pt x="552" y="0"/>
                    <a:pt x="579" y="10"/>
                    <a:pt x="599" y="29"/>
                  </a:cubicBezTo>
                  <a:cubicBezTo>
                    <a:pt x="621" y="49"/>
                    <a:pt x="631" y="79"/>
                    <a:pt x="631" y="106"/>
                  </a:cubicBezTo>
                  <a:cubicBezTo>
                    <a:pt x="631" y="124"/>
                    <a:pt x="629" y="144"/>
                    <a:pt x="626" y="16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92" name="Freeform 6"/>
            <p:cNvSpPr>
              <a:spLocks noEditPoints="1"/>
            </p:cNvSpPr>
            <p:nvPr/>
          </p:nvSpPr>
          <p:spPr bwMode="auto">
            <a:xfrm>
              <a:off x="5200651" y="893763"/>
              <a:ext cx="363538" cy="417513"/>
            </a:xfrm>
            <a:custGeom>
              <a:avLst/>
              <a:gdLst>
                <a:gd name="T0" fmla="*/ 306 w 381"/>
                <a:gd name="T1" fmla="*/ 377 h 429"/>
                <a:gd name="T2" fmla="*/ 306 w 381"/>
                <a:gd name="T3" fmla="*/ 377 h 429"/>
                <a:gd name="T4" fmla="*/ 171 w 381"/>
                <a:gd name="T5" fmla="*/ 429 h 429"/>
                <a:gd name="T6" fmla="*/ 54 w 381"/>
                <a:gd name="T7" fmla="*/ 385 h 429"/>
                <a:gd name="T8" fmla="*/ 0 w 381"/>
                <a:gd name="T9" fmla="*/ 252 h 429"/>
                <a:gd name="T10" fmla="*/ 76 w 381"/>
                <a:gd name="T11" fmla="*/ 52 h 429"/>
                <a:gd name="T12" fmla="*/ 209 w 381"/>
                <a:gd name="T13" fmla="*/ 0 h 429"/>
                <a:gd name="T14" fmla="*/ 328 w 381"/>
                <a:gd name="T15" fmla="*/ 44 h 429"/>
                <a:gd name="T16" fmla="*/ 381 w 381"/>
                <a:gd name="T17" fmla="*/ 177 h 429"/>
                <a:gd name="T18" fmla="*/ 306 w 381"/>
                <a:gd name="T19" fmla="*/ 377 h 429"/>
                <a:gd name="T20" fmla="*/ 267 w 381"/>
                <a:gd name="T21" fmla="*/ 117 h 429"/>
                <a:gd name="T22" fmla="*/ 267 w 381"/>
                <a:gd name="T23" fmla="*/ 117 h 429"/>
                <a:gd name="T24" fmla="*/ 204 w 381"/>
                <a:gd name="T25" fmla="*/ 86 h 429"/>
                <a:gd name="T26" fmla="*/ 148 w 381"/>
                <a:gd name="T27" fmla="*/ 108 h 429"/>
                <a:gd name="T28" fmla="*/ 98 w 381"/>
                <a:gd name="T29" fmla="*/ 256 h 429"/>
                <a:gd name="T30" fmla="*/ 113 w 381"/>
                <a:gd name="T31" fmla="*/ 312 h 429"/>
                <a:gd name="T32" fmla="*/ 175 w 381"/>
                <a:gd name="T33" fmla="*/ 343 h 429"/>
                <a:gd name="T34" fmla="*/ 232 w 381"/>
                <a:gd name="T35" fmla="*/ 321 h 429"/>
                <a:gd name="T36" fmla="*/ 282 w 381"/>
                <a:gd name="T37" fmla="*/ 173 h 429"/>
                <a:gd name="T38" fmla="*/ 267 w 381"/>
                <a:gd name="T39" fmla="*/ 11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429">
                  <a:moveTo>
                    <a:pt x="306" y="377"/>
                  </a:moveTo>
                  <a:lnTo>
                    <a:pt x="306" y="377"/>
                  </a:lnTo>
                  <a:cubicBezTo>
                    <a:pt x="275" y="406"/>
                    <a:pt x="226" y="429"/>
                    <a:pt x="171" y="429"/>
                  </a:cubicBezTo>
                  <a:cubicBezTo>
                    <a:pt x="128" y="429"/>
                    <a:pt x="86" y="415"/>
                    <a:pt x="54" y="385"/>
                  </a:cubicBezTo>
                  <a:cubicBezTo>
                    <a:pt x="17" y="350"/>
                    <a:pt x="0" y="302"/>
                    <a:pt x="0" y="252"/>
                  </a:cubicBezTo>
                  <a:cubicBezTo>
                    <a:pt x="0" y="179"/>
                    <a:pt x="22" y="104"/>
                    <a:pt x="76" y="52"/>
                  </a:cubicBezTo>
                  <a:cubicBezTo>
                    <a:pt x="106" y="23"/>
                    <a:pt x="154" y="0"/>
                    <a:pt x="209" y="0"/>
                  </a:cubicBezTo>
                  <a:cubicBezTo>
                    <a:pt x="252" y="0"/>
                    <a:pt x="296" y="14"/>
                    <a:pt x="328" y="44"/>
                  </a:cubicBezTo>
                  <a:cubicBezTo>
                    <a:pt x="365" y="79"/>
                    <a:pt x="381" y="127"/>
                    <a:pt x="381" y="177"/>
                  </a:cubicBezTo>
                  <a:cubicBezTo>
                    <a:pt x="381" y="250"/>
                    <a:pt x="360" y="325"/>
                    <a:pt x="306" y="377"/>
                  </a:cubicBezTo>
                  <a:close/>
                  <a:moveTo>
                    <a:pt x="267" y="117"/>
                  </a:moveTo>
                  <a:lnTo>
                    <a:pt x="267" y="117"/>
                  </a:lnTo>
                  <a:cubicBezTo>
                    <a:pt x="253" y="96"/>
                    <a:pt x="230" y="86"/>
                    <a:pt x="204" y="86"/>
                  </a:cubicBezTo>
                  <a:cubicBezTo>
                    <a:pt x="181" y="86"/>
                    <a:pt x="162" y="96"/>
                    <a:pt x="148" y="108"/>
                  </a:cubicBezTo>
                  <a:cubicBezTo>
                    <a:pt x="109" y="140"/>
                    <a:pt x="98" y="207"/>
                    <a:pt x="98" y="256"/>
                  </a:cubicBezTo>
                  <a:cubicBezTo>
                    <a:pt x="98" y="276"/>
                    <a:pt x="102" y="295"/>
                    <a:pt x="113" y="312"/>
                  </a:cubicBezTo>
                  <a:cubicBezTo>
                    <a:pt x="127" y="333"/>
                    <a:pt x="150" y="343"/>
                    <a:pt x="175" y="343"/>
                  </a:cubicBezTo>
                  <a:cubicBezTo>
                    <a:pt x="199" y="343"/>
                    <a:pt x="218" y="333"/>
                    <a:pt x="232" y="321"/>
                  </a:cubicBezTo>
                  <a:cubicBezTo>
                    <a:pt x="270" y="289"/>
                    <a:pt x="282" y="221"/>
                    <a:pt x="282" y="173"/>
                  </a:cubicBezTo>
                  <a:cubicBezTo>
                    <a:pt x="282" y="152"/>
                    <a:pt x="278" y="134"/>
                    <a:pt x="267" y="11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93" name="Freeform 7"/>
            <p:cNvSpPr>
              <a:spLocks/>
            </p:cNvSpPr>
            <p:nvPr/>
          </p:nvSpPr>
          <p:spPr bwMode="auto">
            <a:xfrm>
              <a:off x="5589588" y="903288"/>
              <a:ext cx="385763" cy="396875"/>
            </a:xfrm>
            <a:custGeom>
              <a:avLst/>
              <a:gdLst>
                <a:gd name="T0" fmla="*/ 184 w 403"/>
                <a:gd name="T1" fmla="*/ 408 h 408"/>
                <a:gd name="T2" fmla="*/ 184 w 403"/>
                <a:gd name="T3" fmla="*/ 408 h 408"/>
                <a:gd name="T4" fmla="*/ 79 w 403"/>
                <a:gd name="T5" fmla="*/ 408 h 408"/>
                <a:gd name="T6" fmla="*/ 0 w 403"/>
                <a:gd name="T7" fmla="*/ 0 h 408"/>
                <a:gd name="T8" fmla="*/ 98 w 403"/>
                <a:gd name="T9" fmla="*/ 0 h 408"/>
                <a:gd name="T10" fmla="*/ 149 w 403"/>
                <a:gd name="T11" fmla="*/ 288 h 408"/>
                <a:gd name="T12" fmla="*/ 297 w 403"/>
                <a:gd name="T13" fmla="*/ 0 h 408"/>
                <a:gd name="T14" fmla="*/ 403 w 403"/>
                <a:gd name="T15" fmla="*/ 0 h 408"/>
                <a:gd name="T16" fmla="*/ 184 w 403"/>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8">
                  <a:moveTo>
                    <a:pt x="184" y="408"/>
                  </a:moveTo>
                  <a:lnTo>
                    <a:pt x="184" y="408"/>
                  </a:lnTo>
                  <a:lnTo>
                    <a:pt x="79" y="408"/>
                  </a:lnTo>
                  <a:lnTo>
                    <a:pt x="0" y="0"/>
                  </a:lnTo>
                  <a:lnTo>
                    <a:pt x="98" y="0"/>
                  </a:lnTo>
                  <a:lnTo>
                    <a:pt x="149" y="288"/>
                  </a:lnTo>
                  <a:lnTo>
                    <a:pt x="297" y="0"/>
                  </a:lnTo>
                  <a:lnTo>
                    <a:pt x="403" y="0"/>
                  </a:lnTo>
                  <a:lnTo>
                    <a:pt x="184" y="40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94" name="Freeform 8"/>
            <p:cNvSpPr>
              <a:spLocks/>
            </p:cNvSpPr>
            <p:nvPr/>
          </p:nvSpPr>
          <p:spPr bwMode="auto">
            <a:xfrm>
              <a:off x="6335713" y="779463"/>
              <a:ext cx="269875" cy="527050"/>
            </a:xfrm>
            <a:custGeom>
              <a:avLst/>
              <a:gdLst>
                <a:gd name="T0" fmla="*/ 198 w 282"/>
                <a:gd name="T1" fmla="*/ 542 h 542"/>
                <a:gd name="T2" fmla="*/ 198 w 282"/>
                <a:gd name="T3" fmla="*/ 542 h 542"/>
                <a:gd name="T4" fmla="*/ 75 w 282"/>
                <a:gd name="T5" fmla="*/ 416 h 542"/>
                <a:gd name="T6" fmla="*/ 75 w 282"/>
                <a:gd name="T7" fmla="*/ 209 h 542"/>
                <a:gd name="T8" fmla="*/ 0 w 282"/>
                <a:gd name="T9" fmla="*/ 209 h 542"/>
                <a:gd name="T10" fmla="*/ 0 w 282"/>
                <a:gd name="T11" fmla="*/ 128 h 542"/>
                <a:gd name="T12" fmla="*/ 75 w 282"/>
                <a:gd name="T13" fmla="*/ 128 h 542"/>
                <a:gd name="T14" fmla="*/ 75 w 282"/>
                <a:gd name="T15" fmla="*/ 25 h 542"/>
                <a:gd name="T16" fmla="*/ 173 w 282"/>
                <a:gd name="T17" fmla="*/ 0 h 542"/>
                <a:gd name="T18" fmla="*/ 173 w 282"/>
                <a:gd name="T19" fmla="*/ 128 h 542"/>
                <a:gd name="T20" fmla="*/ 275 w 282"/>
                <a:gd name="T21" fmla="*/ 128 h 542"/>
                <a:gd name="T22" fmla="*/ 275 w 282"/>
                <a:gd name="T23" fmla="*/ 209 h 542"/>
                <a:gd name="T24" fmla="*/ 173 w 282"/>
                <a:gd name="T25" fmla="*/ 209 h 542"/>
                <a:gd name="T26" fmla="*/ 173 w 282"/>
                <a:gd name="T27" fmla="*/ 408 h 542"/>
                <a:gd name="T28" fmla="*/ 218 w 282"/>
                <a:gd name="T29" fmla="*/ 452 h 542"/>
                <a:gd name="T30" fmla="*/ 282 w 282"/>
                <a:gd name="T31" fmla="*/ 449 h 542"/>
                <a:gd name="T32" fmla="*/ 282 w 282"/>
                <a:gd name="T33" fmla="*/ 531 h 542"/>
                <a:gd name="T34" fmla="*/ 198 w 282"/>
                <a:gd name="T3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542">
                  <a:moveTo>
                    <a:pt x="198" y="542"/>
                  </a:moveTo>
                  <a:lnTo>
                    <a:pt x="198" y="542"/>
                  </a:lnTo>
                  <a:cubicBezTo>
                    <a:pt x="115" y="542"/>
                    <a:pt x="75" y="495"/>
                    <a:pt x="75" y="416"/>
                  </a:cubicBezTo>
                  <a:lnTo>
                    <a:pt x="75" y="209"/>
                  </a:lnTo>
                  <a:lnTo>
                    <a:pt x="0" y="209"/>
                  </a:lnTo>
                  <a:lnTo>
                    <a:pt x="0" y="128"/>
                  </a:lnTo>
                  <a:lnTo>
                    <a:pt x="75" y="128"/>
                  </a:lnTo>
                  <a:lnTo>
                    <a:pt x="75" y="25"/>
                  </a:lnTo>
                  <a:lnTo>
                    <a:pt x="173" y="0"/>
                  </a:lnTo>
                  <a:lnTo>
                    <a:pt x="173" y="128"/>
                  </a:lnTo>
                  <a:lnTo>
                    <a:pt x="275" y="128"/>
                  </a:lnTo>
                  <a:lnTo>
                    <a:pt x="275" y="209"/>
                  </a:lnTo>
                  <a:lnTo>
                    <a:pt x="173" y="209"/>
                  </a:lnTo>
                  <a:lnTo>
                    <a:pt x="173" y="408"/>
                  </a:lnTo>
                  <a:cubicBezTo>
                    <a:pt x="173" y="439"/>
                    <a:pt x="187" y="452"/>
                    <a:pt x="218" y="452"/>
                  </a:cubicBezTo>
                  <a:cubicBezTo>
                    <a:pt x="239" y="452"/>
                    <a:pt x="255" y="452"/>
                    <a:pt x="282" y="449"/>
                  </a:cubicBezTo>
                  <a:lnTo>
                    <a:pt x="282" y="531"/>
                  </a:lnTo>
                  <a:cubicBezTo>
                    <a:pt x="254" y="538"/>
                    <a:pt x="227" y="542"/>
                    <a:pt x="198" y="54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95" name="Freeform 9"/>
            <p:cNvSpPr>
              <a:spLocks noEditPoints="1"/>
            </p:cNvSpPr>
            <p:nvPr/>
          </p:nvSpPr>
          <p:spPr bwMode="auto">
            <a:xfrm>
              <a:off x="6665913" y="752476"/>
              <a:ext cx="100013" cy="547688"/>
            </a:xfrm>
            <a:custGeom>
              <a:avLst/>
              <a:gdLst>
                <a:gd name="T0" fmla="*/ 0 w 105"/>
                <a:gd name="T1" fmla="*/ 100 h 564"/>
                <a:gd name="T2" fmla="*/ 0 w 105"/>
                <a:gd name="T3" fmla="*/ 100 h 564"/>
                <a:gd name="T4" fmla="*/ 105 w 105"/>
                <a:gd name="T5" fmla="*/ 100 h 564"/>
                <a:gd name="T6" fmla="*/ 105 w 105"/>
                <a:gd name="T7" fmla="*/ 0 h 564"/>
                <a:gd name="T8" fmla="*/ 0 w 105"/>
                <a:gd name="T9" fmla="*/ 0 h 564"/>
                <a:gd name="T10" fmla="*/ 0 w 105"/>
                <a:gd name="T11" fmla="*/ 100 h 564"/>
                <a:gd name="T12" fmla="*/ 3 w 105"/>
                <a:gd name="T13" fmla="*/ 564 h 564"/>
                <a:gd name="T14" fmla="*/ 3 w 105"/>
                <a:gd name="T15" fmla="*/ 564 h 564"/>
                <a:gd name="T16" fmla="*/ 103 w 105"/>
                <a:gd name="T17" fmla="*/ 564 h 564"/>
                <a:gd name="T18" fmla="*/ 103 w 105"/>
                <a:gd name="T19" fmla="*/ 156 h 564"/>
                <a:gd name="T20" fmla="*/ 3 w 105"/>
                <a:gd name="T21" fmla="*/ 156 h 564"/>
                <a:gd name="T22" fmla="*/ 3 w 105"/>
                <a:gd name="T23"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564">
                  <a:moveTo>
                    <a:pt x="0" y="100"/>
                  </a:moveTo>
                  <a:lnTo>
                    <a:pt x="0" y="100"/>
                  </a:lnTo>
                  <a:lnTo>
                    <a:pt x="105" y="100"/>
                  </a:lnTo>
                  <a:lnTo>
                    <a:pt x="105" y="0"/>
                  </a:lnTo>
                  <a:lnTo>
                    <a:pt x="0" y="0"/>
                  </a:lnTo>
                  <a:lnTo>
                    <a:pt x="0" y="100"/>
                  </a:lnTo>
                  <a:close/>
                  <a:moveTo>
                    <a:pt x="3" y="564"/>
                  </a:moveTo>
                  <a:lnTo>
                    <a:pt x="3" y="564"/>
                  </a:lnTo>
                  <a:lnTo>
                    <a:pt x="103" y="564"/>
                  </a:lnTo>
                  <a:lnTo>
                    <a:pt x="103" y="156"/>
                  </a:lnTo>
                  <a:lnTo>
                    <a:pt x="3" y="156"/>
                  </a:lnTo>
                  <a:lnTo>
                    <a:pt x="3" y="56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96" name="Freeform 10"/>
            <p:cNvSpPr>
              <a:spLocks noEditPoints="1"/>
            </p:cNvSpPr>
            <p:nvPr/>
          </p:nvSpPr>
          <p:spPr bwMode="auto">
            <a:xfrm>
              <a:off x="6824663" y="893763"/>
              <a:ext cx="373063" cy="417513"/>
            </a:xfrm>
            <a:custGeom>
              <a:avLst/>
              <a:gdLst>
                <a:gd name="T0" fmla="*/ 341 w 389"/>
                <a:gd name="T1" fmla="*/ 425 h 429"/>
                <a:gd name="T2" fmla="*/ 341 w 389"/>
                <a:gd name="T3" fmla="*/ 425 h 429"/>
                <a:gd name="T4" fmla="*/ 272 w 389"/>
                <a:gd name="T5" fmla="*/ 367 h 429"/>
                <a:gd name="T6" fmla="*/ 148 w 389"/>
                <a:gd name="T7" fmla="*/ 429 h 429"/>
                <a:gd name="T8" fmla="*/ 0 w 389"/>
                <a:gd name="T9" fmla="*/ 301 h 429"/>
                <a:gd name="T10" fmla="*/ 138 w 389"/>
                <a:gd name="T11" fmla="*/ 173 h 429"/>
                <a:gd name="T12" fmla="*/ 258 w 389"/>
                <a:gd name="T13" fmla="*/ 164 h 429"/>
                <a:gd name="T14" fmla="*/ 258 w 389"/>
                <a:gd name="T15" fmla="*/ 139 h 429"/>
                <a:gd name="T16" fmla="*/ 189 w 389"/>
                <a:gd name="T17" fmla="*/ 75 h 429"/>
                <a:gd name="T18" fmla="*/ 115 w 389"/>
                <a:gd name="T19" fmla="*/ 133 h 429"/>
                <a:gd name="T20" fmla="*/ 20 w 389"/>
                <a:gd name="T21" fmla="*/ 133 h 429"/>
                <a:gd name="T22" fmla="*/ 189 w 389"/>
                <a:gd name="T23" fmla="*/ 0 h 429"/>
                <a:gd name="T24" fmla="*/ 342 w 389"/>
                <a:gd name="T25" fmla="*/ 83 h 429"/>
                <a:gd name="T26" fmla="*/ 354 w 389"/>
                <a:gd name="T27" fmla="*/ 166 h 429"/>
                <a:gd name="T28" fmla="*/ 354 w 389"/>
                <a:gd name="T29" fmla="*/ 317 h 429"/>
                <a:gd name="T30" fmla="*/ 377 w 389"/>
                <a:gd name="T31" fmla="*/ 343 h 429"/>
                <a:gd name="T32" fmla="*/ 389 w 389"/>
                <a:gd name="T33" fmla="*/ 342 h 429"/>
                <a:gd name="T34" fmla="*/ 389 w 389"/>
                <a:gd name="T35" fmla="*/ 414 h 429"/>
                <a:gd name="T36" fmla="*/ 341 w 389"/>
                <a:gd name="T37" fmla="*/ 425 h 429"/>
                <a:gd name="T38" fmla="*/ 258 w 389"/>
                <a:gd name="T39" fmla="*/ 237 h 429"/>
                <a:gd name="T40" fmla="*/ 258 w 389"/>
                <a:gd name="T41" fmla="*/ 237 h 429"/>
                <a:gd name="T42" fmla="*/ 155 w 389"/>
                <a:gd name="T43" fmla="*/ 245 h 429"/>
                <a:gd name="T44" fmla="*/ 96 w 389"/>
                <a:gd name="T45" fmla="*/ 298 h 429"/>
                <a:gd name="T46" fmla="*/ 154 w 389"/>
                <a:gd name="T47" fmla="*/ 349 h 429"/>
                <a:gd name="T48" fmla="*/ 258 w 389"/>
                <a:gd name="T49" fmla="*/ 256 h 429"/>
                <a:gd name="T50" fmla="*/ 258 w 389"/>
                <a:gd name="T51" fmla="*/ 23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9" h="429">
                  <a:moveTo>
                    <a:pt x="341" y="425"/>
                  </a:moveTo>
                  <a:lnTo>
                    <a:pt x="341" y="425"/>
                  </a:lnTo>
                  <a:cubicBezTo>
                    <a:pt x="298" y="425"/>
                    <a:pt x="275" y="398"/>
                    <a:pt x="272" y="367"/>
                  </a:cubicBezTo>
                  <a:cubicBezTo>
                    <a:pt x="253" y="400"/>
                    <a:pt x="206" y="429"/>
                    <a:pt x="148" y="429"/>
                  </a:cubicBezTo>
                  <a:cubicBezTo>
                    <a:pt x="50" y="429"/>
                    <a:pt x="0" y="367"/>
                    <a:pt x="0" y="301"/>
                  </a:cubicBezTo>
                  <a:cubicBezTo>
                    <a:pt x="0" y="223"/>
                    <a:pt x="61" y="178"/>
                    <a:pt x="138" y="173"/>
                  </a:cubicBezTo>
                  <a:lnTo>
                    <a:pt x="258" y="164"/>
                  </a:lnTo>
                  <a:lnTo>
                    <a:pt x="258" y="139"/>
                  </a:lnTo>
                  <a:cubicBezTo>
                    <a:pt x="258" y="101"/>
                    <a:pt x="245" y="75"/>
                    <a:pt x="189" y="75"/>
                  </a:cubicBezTo>
                  <a:cubicBezTo>
                    <a:pt x="144" y="75"/>
                    <a:pt x="117" y="95"/>
                    <a:pt x="115" y="133"/>
                  </a:cubicBezTo>
                  <a:lnTo>
                    <a:pt x="20" y="133"/>
                  </a:lnTo>
                  <a:cubicBezTo>
                    <a:pt x="25" y="41"/>
                    <a:pt x="98" y="0"/>
                    <a:pt x="189" y="0"/>
                  </a:cubicBezTo>
                  <a:cubicBezTo>
                    <a:pt x="259" y="0"/>
                    <a:pt x="319" y="22"/>
                    <a:pt x="342" y="83"/>
                  </a:cubicBezTo>
                  <a:cubicBezTo>
                    <a:pt x="352" y="109"/>
                    <a:pt x="354" y="138"/>
                    <a:pt x="354" y="166"/>
                  </a:cubicBezTo>
                  <a:lnTo>
                    <a:pt x="354" y="317"/>
                  </a:lnTo>
                  <a:cubicBezTo>
                    <a:pt x="354" y="336"/>
                    <a:pt x="360" y="343"/>
                    <a:pt x="377" y="343"/>
                  </a:cubicBezTo>
                  <a:cubicBezTo>
                    <a:pt x="383" y="343"/>
                    <a:pt x="389" y="342"/>
                    <a:pt x="389" y="342"/>
                  </a:cubicBezTo>
                  <a:lnTo>
                    <a:pt x="389" y="414"/>
                  </a:lnTo>
                  <a:cubicBezTo>
                    <a:pt x="373" y="421"/>
                    <a:pt x="364" y="425"/>
                    <a:pt x="341" y="425"/>
                  </a:cubicBezTo>
                  <a:close/>
                  <a:moveTo>
                    <a:pt x="258" y="237"/>
                  </a:moveTo>
                  <a:lnTo>
                    <a:pt x="258" y="237"/>
                  </a:lnTo>
                  <a:lnTo>
                    <a:pt x="155" y="245"/>
                  </a:lnTo>
                  <a:cubicBezTo>
                    <a:pt x="125" y="247"/>
                    <a:pt x="96" y="265"/>
                    <a:pt x="96" y="298"/>
                  </a:cubicBezTo>
                  <a:cubicBezTo>
                    <a:pt x="96" y="330"/>
                    <a:pt x="123" y="349"/>
                    <a:pt x="154" y="349"/>
                  </a:cubicBezTo>
                  <a:cubicBezTo>
                    <a:pt x="215" y="349"/>
                    <a:pt x="258" y="316"/>
                    <a:pt x="258" y="256"/>
                  </a:cubicBezTo>
                  <a:lnTo>
                    <a:pt x="258" y="23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97" name="Freeform 11"/>
            <p:cNvSpPr>
              <a:spLocks noEditPoints="1"/>
            </p:cNvSpPr>
            <p:nvPr/>
          </p:nvSpPr>
          <p:spPr bwMode="auto">
            <a:xfrm>
              <a:off x="5948363" y="893763"/>
              <a:ext cx="366713" cy="417513"/>
            </a:xfrm>
            <a:custGeom>
              <a:avLst/>
              <a:gdLst>
                <a:gd name="T0" fmla="*/ 379 w 384"/>
                <a:gd name="T1" fmla="*/ 231 h 429"/>
                <a:gd name="T2" fmla="*/ 379 w 384"/>
                <a:gd name="T3" fmla="*/ 231 h 429"/>
                <a:gd name="T4" fmla="*/ 376 w 384"/>
                <a:gd name="T5" fmla="*/ 245 h 429"/>
                <a:gd name="T6" fmla="*/ 94 w 384"/>
                <a:gd name="T7" fmla="*/ 245 h 429"/>
                <a:gd name="T8" fmla="*/ 109 w 384"/>
                <a:gd name="T9" fmla="*/ 316 h 429"/>
                <a:gd name="T10" fmla="*/ 178 w 384"/>
                <a:gd name="T11" fmla="*/ 349 h 429"/>
                <a:gd name="T12" fmla="*/ 258 w 384"/>
                <a:gd name="T13" fmla="*/ 302 h 429"/>
                <a:gd name="T14" fmla="*/ 352 w 384"/>
                <a:gd name="T15" fmla="*/ 302 h 429"/>
                <a:gd name="T16" fmla="*/ 303 w 384"/>
                <a:gd name="T17" fmla="*/ 381 h 429"/>
                <a:gd name="T18" fmla="*/ 173 w 384"/>
                <a:gd name="T19" fmla="*/ 429 h 429"/>
                <a:gd name="T20" fmla="*/ 51 w 384"/>
                <a:gd name="T21" fmla="*/ 379 h 429"/>
                <a:gd name="T22" fmla="*/ 0 w 384"/>
                <a:gd name="T23" fmla="*/ 248 h 429"/>
                <a:gd name="T24" fmla="*/ 5 w 384"/>
                <a:gd name="T25" fmla="*/ 196 h 429"/>
                <a:gd name="T26" fmla="*/ 79 w 384"/>
                <a:gd name="T27" fmla="*/ 54 h 429"/>
                <a:gd name="T28" fmla="*/ 218 w 384"/>
                <a:gd name="T29" fmla="*/ 0 h 429"/>
                <a:gd name="T30" fmla="*/ 364 w 384"/>
                <a:gd name="T31" fmla="*/ 86 h 429"/>
                <a:gd name="T32" fmla="*/ 384 w 384"/>
                <a:gd name="T33" fmla="*/ 181 h 429"/>
                <a:gd name="T34" fmla="*/ 379 w 384"/>
                <a:gd name="T35" fmla="*/ 231 h 429"/>
                <a:gd name="T36" fmla="*/ 270 w 384"/>
                <a:gd name="T37" fmla="*/ 103 h 429"/>
                <a:gd name="T38" fmla="*/ 270 w 384"/>
                <a:gd name="T39" fmla="*/ 103 h 429"/>
                <a:gd name="T40" fmla="*/ 210 w 384"/>
                <a:gd name="T41" fmla="*/ 79 h 429"/>
                <a:gd name="T42" fmla="*/ 145 w 384"/>
                <a:gd name="T43" fmla="*/ 104 h 429"/>
                <a:gd name="T44" fmla="*/ 104 w 384"/>
                <a:gd name="T45" fmla="*/ 174 h 429"/>
                <a:gd name="T46" fmla="*/ 291 w 384"/>
                <a:gd name="T47" fmla="*/ 174 h 429"/>
                <a:gd name="T48" fmla="*/ 291 w 384"/>
                <a:gd name="T49" fmla="*/ 163 h 429"/>
                <a:gd name="T50" fmla="*/ 270 w 384"/>
                <a:gd name="T51" fmla="*/ 10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4" h="429">
                  <a:moveTo>
                    <a:pt x="379" y="231"/>
                  </a:moveTo>
                  <a:lnTo>
                    <a:pt x="379" y="231"/>
                  </a:lnTo>
                  <a:cubicBezTo>
                    <a:pt x="379" y="236"/>
                    <a:pt x="377" y="240"/>
                    <a:pt x="376" y="245"/>
                  </a:cubicBezTo>
                  <a:lnTo>
                    <a:pt x="94" y="245"/>
                  </a:lnTo>
                  <a:cubicBezTo>
                    <a:pt x="94" y="270"/>
                    <a:pt x="94" y="294"/>
                    <a:pt x="109" y="316"/>
                  </a:cubicBezTo>
                  <a:cubicBezTo>
                    <a:pt x="125" y="338"/>
                    <a:pt x="152" y="349"/>
                    <a:pt x="178" y="349"/>
                  </a:cubicBezTo>
                  <a:cubicBezTo>
                    <a:pt x="213" y="349"/>
                    <a:pt x="244" y="334"/>
                    <a:pt x="258" y="302"/>
                  </a:cubicBezTo>
                  <a:lnTo>
                    <a:pt x="352" y="302"/>
                  </a:lnTo>
                  <a:cubicBezTo>
                    <a:pt x="342" y="333"/>
                    <a:pt x="328" y="358"/>
                    <a:pt x="303" y="381"/>
                  </a:cubicBezTo>
                  <a:cubicBezTo>
                    <a:pt x="273" y="410"/>
                    <a:pt x="228" y="429"/>
                    <a:pt x="173" y="429"/>
                  </a:cubicBezTo>
                  <a:cubicBezTo>
                    <a:pt x="123" y="429"/>
                    <a:pt x="80" y="409"/>
                    <a:pt x="51" y="379"/>
                  </a:cubicBezTo>
                  <a:cubicBezTo>
                    <a:pt x="18" y="346"/>
                    <a:pt x="0" y="293"/>
                    <a:pt x="0" y="248"/>
                  </a:cubicBezTo>
                  <a:cubicBezTo>
                    <a:pt x="0" y="231"/>
                    <a:pt x="2" y="213"/>
                    <a:pt x="5" y="196"/>
                  </a:cubicBezTo>
                  <a:cubicBezTo>
                    <a:pt x="14" y="141"/>
                    <a:pt x="39" y="92"/>
                    <a:pt x="79" y="54"/>
                  </a:cubicBezTo>
                  <a:cubicBezTo>
                    <a:pt x="109" y="25"/>
                    <a:pt x="160" y="0"/>
                    <a:pt x="218" y="0"/>
                  </a:cubicBezTo>
                  <a:cubicBezTo>
                    <a:pt x="286" y="0"/>
                    <a:pt x="340" y="36"/>
                    <a:pt x="364" y="86"/>
                  </a:cubicBezTo>
                  <a:cubicBezTo>
                    <a:pt x="380" y="123"/>
                    <a:pt x="384" y="145"/>
                    <a:pt x="384" y="181"/>
                  </a:cubicBezTo>
                  <a:cubicBezTo>
                    <a:pt x="384" y="197"/>
                    <a:pt x="382" y="214"/>
                    <a:pt x="379" y="231"/>
                  </a:cubicBezTo>
                  <a:close/>
                  <a:moveTo>
                    <a:pt x="270" y="103"/>
                  </a:moveTo>
                  <a:lnTo>
                    <a:pt x="270" y="103"/>
                  </a:lnTo>
                  <a:cubicBezTo>
                    <a:pt x="257" y="89"/>
                    <a:pt x="237" y="79"/>
                    <a:pt x="210" y="79"/>
                  </a:cubicBezTo>
                  <a:cubicBezTo>
                    <a:pt x="185" y="79"/>
                    <a:pt x="160" y="91"/>
                    <a:pt x="145" y="104"/>
                  </a:cubicBezTo>
                  <a:cubicBezTo>
                    <a:pt x="124" y="122"/>
                    <a:pt x="112" y="146"/>
                    <a:pt x="104" y="174"/>
                  </a:cubicBezTo>
                  <a:lnTo>
                    <a:pt x="291" y="174"/>
                  </a:lnTo>
                  <a:cubicBezTo>
                    <a:pt x="291" y="170"/>
                    <a:pt x="291" y="167"/>
                    <a:pt x="291" y="163"/>
                  </a:cubicBezTo>
                  <a:cubicBezTo>
                    <a:pt x="291" y="141"/>
                    <a:pt x="285" y="119"/>
                    <a:pt x="270"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98" name="Freeform 12"/>
            <p:cNvSpPr>
              <a:spLocks noEditPoints="1"/>
            </p:cNvSpPr>
            <p:nvPr/>
          </p:nvSpPr>
          <p:spPr bwMode="auto">
            <a:xfrm>
              <a:off x="7375526" y="904876"/>
              <a:ext cx="55563" cy="65088"/>
            </a:xfrm>
            <a:custGeom>
              <a:avLst/>
              <a:gdLst>
                <a:gd name="T0" fmla="*/ 48 w 57"/>
                <a:gd name="T1" fmla="*/ 67 h 67"/>
                <a:gd name="T2" fmla="*/ 48 w 57"/>
                <a:gd name="T3" fmla="*/ 67 h 67"/>
                <a:gd name="T4" fmla="*/ 43 w 57"/>
                <a:gd name="T5" fmla="*/ 51 h 67"/>
                <a:gd name="T6" fmla="*/ 14 w 57"/>
                <a:gd name="T7" fmla="*/ 51 h 67"/>
                <a:gd name="T8" fmla="*/ 9 w 57"/>
                <a:gd name="T9" fmla="*/ 67 h 67"/>
                <a:gd name="T10" fmla="*/ 0 w 57"/>
                <a:gd name="T11" fmla="*/ 67 h 67"/>
                <a:gd name="T12" fmla="*/ 24 w 57"/>
                <a:gd name="T13" fmla="*/ 0 h 67"/>
                <a:gd name="T14" fmla="*/ 33 w 57"/>
                <a:gd name="T15" fmla="*/ 0 h 67"/>
                <a:gd name="T16" fmla="*/ 57 w 57"/>
                <a:gd name="T17" fmla="*/ 67 h 67"/>
                <a:gd name="T18" fmla="*/ 48 w 57"/>
                <a:gd name="T19" fmla="*/ 67 h 67"/>
                <a:gd name="T20" fmla="*/ 28 w 57"/>
                <a:gd name="T21" fmla="*/ 9 h 67"/>
                <a:gd name="T22" fmla="*/ 28 w 57"/>
                <a:gd name="T23" fmla="*/ 9 h 67"/>
                <a:gd name="T24" fmla="*/ 17 w 57"/>
                <a:gd name="T25" fmla="*/ 43 h 67"/>
                <a:gd name="T26" fmla="*/ 40 w 57"/>
                <a:gd name="T27" fmla="*/ 43 h 67"/>
                <a:gd name="T28" fmla="*/ 28 w 57"/>
                <a:gd name="T29"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7">
                  <a:moveTo>
                    <a:pt x="48" y="67"/>
                  </a:moveTo>
                  <a:lnTo>
                    <a:pt x="48" y="67"/>
                  </a:lnTo>
                  <a:lnTo>
                    <a:pt x="43" y="51"/>
                  </a:lnTo>
                  <a:lnTo>
                    <a:pt x="14" y="51"/>
                  </a:lnTo>
                  <a:lnTo>
                    <a:pt x="9" y="67"/>
                  </a:lnTo>
                  <a:lnTo>
                    <a:pt x="0" y="67"/>
                  </a:lnTo>
                  <a:lnTo>
                    <a:pt x="24" y="0"/>
                  </a:lnTo>
                  <a:lnTo>
                    <a:pt x="33" y="0"/>
                  </a:lnTo>
                  <a:lnTo>
                    <a:pt x="57" y="67"/>
                  </a:lnTo>
                  <a:lnTo>
                    <a:pt x="48" y="67"/>
                  </a:lnTo>
                  <a:close/>
                  <a:moveTo>
                    <a:pt x="28" y="9"/>
                  </a:moveTo>
                  <a:lnTo>
                    <a:pt x="28" y="9"/>
                  </a:lnTo>
                  <a:lnTo>
                    <a:pt x="17" y="43"/>
                  </a:lnTo>
                  <a:lnTo>
                    <a:pt x="40" y="43"/>
                  </a:lnTo>
                  <a:lnTo>
                    <a:pt x="28" y="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99" name="Freeform 13"/>
            <p:cNvSpPr>
              <a:spLocks/>
            </p:cNvSpPr>
            <p:nvPr/>
          </p:nvSpPr>
          <p:spPr bwMode="auto">
            <a:xfrm>
              <a:off x="7437438" y="923926"/>
              <a:ext cx="36513" cy="47625"/>
            </a:xfrm>
            <a:custGeom>
              <a:avLst/>
              <a:gdLst>
                <a:gd name="T0" fmla="*/ 30 w 37"/>
                <a:gd name="T1" fmla="*/ 48 h 49"/>
                <a:gd name="T2" fmla="*/ 30 w 37"/>
                <a:gd name="T3" fmla="*/ 48 h 49"/>
                <a:gd name="T4" fmla="*/ 30 w 37"/>
                <a:gd name="T5" fmla="*/ 41 h 49"/>
                <a:gd name="T6" fmla="*/ 16 w 37"/>
                <a:gd name="T7" fmla="*/ 49 h 49"/>
                <a:gd name="T8" fmla="*/ 0 w 37"/>
                <a:gd name="T9" fmla="*/ 32 h 49"/>
                <a:gd name="T10" fmla="*/ 0 w 37"/>
                <a:gd name="T11" fmla="*/ 0 h 49"/>
                <a:gd name="T12" fmla="*/ 8 w 37"/>
                <a:gd name="T13" fmla="*/ 0 h 49"/>
                <a:gd name="T14" fmla="*/ 8 w 37"/>
                <a:gd name="T15" fmla="*/ 30 h 49"/>
                <a:gd name="T16" fmla="*/ 18 w 37"/>
                <a:gd name="T17" fmla="*/ 42 h 49"/>
                <a:gd name="T18" fmla="*/ 25 w 37"/>
                <a:gd name="T19" fmla="*/ 38 h 49"/>
                <a:gd name="T20" fmla="*/ 29 w 37"/>
                <a:gd name="T21" fmla="*/ 25 h 49"/>
                <a:gd name="T22" fmla="*/ 29 w 37"/>
                <a:gd name="T23" fmla="*/ 0 h 49"/>
                <a:gd name="T24" fmla="*/ 37 w 37"/>
                <a:gd name="T25" fmla="*/ 0 h 49"/>
                <a:gd name="T26" fmla="*/ 37 w 37"/>
                <a:gd name="T27" fmla="*/ 48 h 49"/>
                <a:gd name="T28" fmla="*/ 30 w 37"/>
                <a:gd name="T2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9">
                  <a:moveTo>
                    <a:pt x="30" y="48"/>
                  </a:moveTo>
                  <a:lnTo>
                    <a:pt x="30" y="48"/>
                  </a:lnTo>
                  <a:lnTo>
                    <a:pt x="30" y="41"/>
                  </a:lnTo>
                  <a:cubicBezTo>
                    <a:pt x="27" y="46"/>
                    <a:pt x="21" y="49"/>
                    <a:pt x="16" y="49"/>
                  </a:cubicBezTo>
                  <a:cubicBezTo>
                    <a:pt x="5" y="49"/>
                    <a:pt x="0" y="42"/>
                    <a:pt x="0" y="32"/>
                  </a:cubicBezTo>
                  <a:lnTo>
                    <a:pt x="0" y="0"/>
                  </a:lnTo>
                  <a:lnTo>
                    <a:pt x="8" y="0"/>
                  </a:lnTo>
                  <a:lnTo>
                    <a:pt x="8" y="30"/>
                  </a:lnTo>
                  <a:cubicBezTo>
                    <a:pt x="8" y="38"/>
                    <a:pt x="10" y="42"/>
                    <a:pt x="18" y="42"/>
                  </a:cubicBezTo>
                  <a:cubicBezTo>
                    <a:pt x="21" y="42"/>
                    <a:pt x="23" y="40"/>
                    <a:pt x="25" y="38"/>
                  </a:cubicBezTo>
                  <a:cubicBezTo>
                    <a:pt x="28" y="35"/>
                    <a:pt x="29" y="30"/>
                    <a:pt x="29" y="25"/>
                  </a:cubicBezTo>
                  <a:lnTo>
                    <a:pt x="29" y="0"/>
                  </a:lnTo>
                  <a:lnTo>
                    <a:pt x="37" y="0"/>
                  </a:lnTo>
                  <a:lnTo>
                    <a:pt x="37" y="48"/>
                  </a:lnTo>
                  <a:lnTo>
                    <a:pt x="30" y="4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0" name="Freeform 14"/>
            <p:cNvSpPr>
              <a:spLocks/>
            </p:cNvSpPr>
            <p:nvPr/>
          </p:nvSpPr>
          <p:spPr bwMode="auto">
            <a:xfrm>
              <a:off x="7486651" y="922338"/>
              <a:ext cx="38100" cy="49213"/>
            </a:xfrm>
            <a:custGeom>
              <a:avLst/>
              <a:gdLst>
                <a:gd name="T0" fmla="*/ 35 w 39"/>
                <a:gd name="T1" fmla="*/ 45 h 50"/>
                <a:gd name="T2" fmla="*/ 35 w 39"/>
                <a:gd name="T3" fmla="*/ 45 h 50"/>
                <a:gd name="T4" fmla="*/ 20 w 39"/>
                <a:gd name="T5" fmla="*/ 50 h 50"/>
                <a:gd name="T6" fmla="*/ 4 w 39"/>
                <a:gd name="T7" fmla="*/ 45 h 50"/>
                <a:gd name="T8" fmla="*/ 0 w 39"/>
                <a:gd name="T9" fmla="*/ 34 h 50"/>
                <a:gd name="T10" fmla="*/ 8 w 39"/>
                <a:gd name="T11" fmla="*/ 34 h 50"/>
                <a:gd name="T12" fmla="*/ 11 w 39"/>
                <a:gd name="T13" fmla="*/ 41 h 50"/>
                <a:gd name="T14" fmla="*/ 20 w 39"/>
                <a:gd name="T15" fmla="*/ 43 h 50"/>
                <a:gd name="T16" fmla="*/ 29 w 39"/>
                <a:gd name="T17" fmla="*/ 41 h 50"/>
                <a:gd name="T18" fmla="*/ 31 w 39"/>
                <a:gd name="T19" fmla="*/ 36 h 50"/>
                <a:gd name="T20" fmla="*/ 24 w 39"/>
                <a:gd name="T21" fmla="*/ 29 h 50"/>
                <a:gd name="T22" fmla="*/ 13 w 39"/>
                <a:gd name="T23" fmla="*/ 27 h 50"/>
                <a:gd name="T24" fmla="*/ 1 w 39"/>
                <a:gd name="T25" fmla="*/ 15 h 50"/>
                <a:gd name="T26" fmla="*/ 5 w 39"/>
                <a:gd name="T27" fmla="*/ 6 h 50"/>
                <a:gd name="T28" fmla="*/ 19 w 39"/>
                <a:gd name="T29" fmla="*/ 0 h 50"/>
                <a:gd name="T30" fmla="*/ 34 w 39"/>
                <a:gd name="T31" fmla="*/ 6 h 50"/>
                <a:gd name="T32" fmla="*/ 38 w 39"/>
                <a:gd name="T33" fmla="*/ 15 h 50"/>
                <a:gd name="T34" fmla="*/ 30 w 39"/>
                <a:gd name="T35" fmla="*/ 15 h 50"/>
                <a:gd name="T36" fmla="*/ 27 w 39"/>
                <a:gd name="T37" fmla="*/ 9 h 50"/>
                <a:gd name="T38" fmla="*/ 19 w 39"/>
                <a:gd name="T39" fmla="*/ 7 h 50"/>
                <a:gd name="T40" fmla="*/ 14 w 39"/>
                <a:gd name="T41" fmla="*/ 8 h 50"/>
                <a:gd name="T42" fmla="*/ 9 w 39"/>
                <a:gd name="T43" fmla="*/ 14 h 50"/>
                <a:gd name="T44" fmla="*/ 15 w 39"/>
                <a:gd name="T45" fmla="*/ 20 h 50"/>
                <a:gd name="T46" fmla="*/ 27 w 39"/>
                <a:gd name="T47" fmla="*/ 22 h 50"/>
                <a:gd name="T48" fmla="*/ 39 w 39"/>
                <a:gd name="T49" fmla="*/ 35 h 50"/>
                <a:gd name="T50" fmla="*/ 35 w 39"/>
                <a:gd name="T51"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50">
                  <a:moveTo>
                    <a:pt x="35" y="45"/>
                  </a:moveTo>
                  <a:lnTo>
                    <a:pt x="35" y="45"/>
                  </a:lnTo>
                  <a:cubicBezTo>
                    <a:pt x="31" y="48"/>
                    <a:pt x="26" y="50"/>
                    <a:pt x="20" y="50"/>
                  </a:cubicBezTo>
                  <a:cubicBezTo>
                    <a:pt x="14" y="50"/>
                    <a:pt x="8" y="49"/>
                    <a:pt x="4" y="45"/>
                  </a:cubicBezTo>
                  <a:cubicBezTo>
                    <a:pt x="1" y="42"/>
                    <a:pt x="0" y="38"/>
                    <a:pt x="0" y="34"/>
                  </a:cubicBezTo>
                  <a:lnTo>
                    <a:pt x="8" y="34"/>
                  </a:lnTo>
                  <a:cubicBezTo>
                    <a:pt x="8" y="37"/>
                    <a:pt x="9" y="40"/>
                    <a:pt x="11" y="41"/>
                  </a:cubicBezTo>
                  <a:cubicBezTo>
                    <a:pt x="14" y="43"/>
                    <a:pt x="17" y="43"/>
                    <a:pt x="20" y="43"/>
                  </a:cubicBezTo>
                  <a:cubicBezTo>
                    <a:pt x="23" y="43"/>
                    <a:pt x="26" y="43"/>
                    <a:pt x="29" y="41"/>
                  </a:cubicBezTo>
                  <a:cubicBezTo>
                    <a:pt x="30" y="40"/>
                    <a:pt x="31" y="38"/>
                    <a:pt x="31" y="36"/>
                  </a:cubicBezTo>
                  <a:cubicBezTo>
                    <a:pt x="31" y="32"/>
                    <a:pt x="29" y="30"/>
                    <a:pt x="24" y="29"/>
                  </a:cubicBezTo>
                  <a:lnTo>
                    <a:pt x="13" y="27"/>
                  </a:lnTo>
                  <a:cubicBezTo>
                    <a:pt x="6" y="26"/>
                    <a:pt x="1" y="22"/>
                    <a:pt x="1" y="15"/>
                  </a:cubicBezTo>
                  <a:cubicBezTo>
                    <a:pt x="1" y="11"/>
                    <a:pt x="3" y="8"/>
                    <a:pt x="5" y="6"/>
                  </a:cubicBezTo>
                  <a:cubicBezTo>
                    <a:pt x="8" y="2"/>
                    <a:pt x="13" y="0"/>
                    <a:pt x="19" y="0"/>
                  </a:cubicBezTo>
                  <a:cubicBezTo>
                    <a:pt x="26" y="0"/>
                    <a:pt x="31" y="2"/>
                    <a:pt x="34" y="6"/>
                  </a:cubicBezTo>
                  <a:cubicBezTo>
                    <a:pt x="36" y="9"/>
                    <a:pt x="38" y="11"/>
                    <a:pt x="38" y="15"/>
                  </a:cubicBezTo>
                  <a:lnTo>
                    <a:pt x="30" y="15"/>
                  </a:lnTo>
                  <a:cubicBezTo>
                    <a:pt x="30" y="13"/>
                    <a:pt x="28" y="11"/>
                    <a:pt x="27" y="9"/>
                  </a:cubicBezTo>
                  <a:cubicBezTo>
                    <a:pt x="25" y="8"/>
                    <a:pt x="22" y="7"/>
                    <a:pt x="19" y="7"/>
                  </a:cubicBezTo>
                  <a:cubicBezTo>
                    <a:pt x="17" y="7"/>
                    <a:pt x="16" y="7"/>
                    <a:pt x="14" y="8"/>
                  </a:cubicBezTo>
                  <a:cubicBezTo>
                    <a:pt x="11" y="9"/>
                    <a:pt x="9" y="12"/>
                    <a:pt x="9" y="14"/>
                  </a:cubicBezTo>
                  <a:cubicBezTo>
                    <a:pt x="9" y="18"/>
                    <a:pt x="11" y="20"/>
                    <a:pt x="15" y="20"/>
                  </a:cubicBezTo>
                  <a:cubicBezTo>
                    <a:pt x="18" y="21"/>
                    <a:pt x="22" y="21"/>
                    <a:pt x="27" y="22"/>
                  </a:cubicBezTo>
                  <a:cubicBezTo>
                    <a:pt x="33" y="23"/>
                    <a:pt x="39" y="28"/>
                    <a:pt x="39" y="35"/>
                  </a:cubicBezTo>
                  <a:cubicBezTo>
                    <a:pt x="39" y="39"/>
                    <a:pt x="37" y="42"/>
                    <a:pt x="35" y="4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1" name="Freeform 15"/>
            <p:cNvSpPr>
              <a:spLocks/>
            </p:cNvSpPr>
            <p:nvPr/>
          </p:nvSpPr>
          <p:spPr bwMode="auto">
            <a:xfrm>
              <a:off x="7529513" y="911226"/>
              <a:ext cx="31750" cy="58738"/>
            </a:xfrm>
            <a:custGeom>
              <a:avLst/>
              <a:gdLst>
                <a:gd name="T0" fmla="*/ 22 w 32"/>
                <a:gd name="T1" fmla="*/ 61 h 61"/>
                <a:gd name="T2" fmla="*/ 22 w 32"/>
                <a:gd name="T3" fmla="*/ 61 h 61"/>
                <a:gd name="T4" fmla="*/ 9 w 32"/>
                <a:gd name="T5" fmla="*/ 49 h 61"/>
                <a:gd name="T6" fmla="*/ 9 w 32"/>
                <a:gd name="T7" fmla="*/ 20 h 61"/>
                <a:gd name="T8" fmla="*/ 0 w 32"/>
                <a:gd name="T9" fmla="*/ 20 h 61"/>
                <a:gd name="T10" fmla="*/ 0 w 32"/>
                <a:gd name="T11" fmla="*/ 13 h 61"/>
                <a:gd name="T12" fmla="*/ 9 w 32"/>
                <a:gd name="T13" fmla="*/ 13 h 61"/>
                <a:gd name="T14" fmla="*/ 9 w 32"/>
                <a:gd name="T15" fmla="*/ 1 h 61"/>
                <a:gd name="T16" fmla="*/ 17 w 32"/>
                <a:gd name="T17" fmla="*/ 0 h 61"/>
                <a:gd name="T18" fmla="*/ 17 w 32"/>
                <a:gd name="T19" fmla="*/ 13 h 61"/>
                <a:gd name="T20" fmla="*/ 31 w 32"/>
                <a:gd name="T21" fmla="*/ 13 h 61"/>
                <a:gd name="T22" fmla="*/ 31 w 32"/>
                <a:gd name="T23" fmla="*/ 20 h 61"/>
                <a:gd name="T24" fmla="*/ 17 w 32"/>
                <a:gd name="T25" fmla="*/ 20 h 61"/>
                <a:gd name="T26" fmla="*/ 17 w 32"/>
                <a:gd name="T27" fmla="*/ 48 h 61"/>
                <a:gd name="T28" fmla="*/ 23 w 32"/>
                <a:gd name="T29" fmla="*/ 54 h 61"/>
                <a:gd name="T30" fmla="*/ 32 w 32"/>
                <a:gd name="T31" fmla="*/ 53 h 61"/>
                <a:gd name="T32" fmla="*/ 32 w 32"/>
                <a:gd name="T33" fmla="*/ 60 h 61"/>
                <a:gd name="T34" fmla="*/ 22 w 32"/>
                <a:gd name="T3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61">
                  <a:moveTo>
                    <a:pt x="22" y="61"/>
                  </a:moveTo>
                  <a:lnTo>
                    <a:pt x="22" y="61"/>
                  </a:lnTo>
                  <a:cubicBezTo>
                    <a:pt x="12" y="61"/>
                    <a:pt x="9" y="55"/>
                    <a:pt x="9" y="49"/>
                  </a:cubicBezTo>
                  <a:lnTo>
                    <a:pt x="9" y="20"/>
                  </a:lnTo>
                  <a:lnTo>
                    <a:pt x="0" y="20"/>
                  </a:lnTo>
                  <a:lnTo>
                    <a:pt x="0" y="13"/>
                  </a:lnTo>
                  <a:lnTo>
                    <a:pt x="9" y="13"/>
                  </a:lnTo>
                  <a:lnTo>
                    <a:pt x="9" y="1"/>
                  </a:lnTo>
                  <a:lnTo>
                    <a:pt x="17" y="0"/>
                  </a:lnTo>
                  <a:lnTo>
                    <a:pt x="17" y="13"/>
                  </a:lnTo>
                  <a:lnTo>
                    <a:pt x="31" y="13"/>
                  </a:lnTo>
                  <a:lnTo>
                    <a:pt x="31" y="20"/>
                  </a:lnTo>
                  <a:lnTo>
                    <a:pt x="17" y="20"/>
                  </a:lnTo>
                  <a:lnTo>
                    <a:pt x="17" y="48"/>
                  </a:lnTo>
                  <a:cubicBezTo>
                    <a:pt x="17" y="52"/>
                    <a:pt x="19" y="54"/>
                    <a:pt x="23" y="54"/>
                  </a:cubicBezTo>
                  <a:cubicBezTo>
                    <a:pt x="27" y="54"/>
                    <a:pt x="32" y="53"/>
                    <a:pt x="32" y="53"/>
                  </a:cubicBezTo>
                  <a:lnTo>
                    <a:pt x="32" y="60"/>
                  </a:lnTo>
                  <a:cubicBezTo>
                    <a:pt x="29" y="61"/>
                    <a:pt x="26" y="61"/>
                    <a:pt x="22" y="6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2" name="Freeform 16"/>
            <p:cNvSpPr>
              <a:spLocks noEditPoints="1"/>
            </p:cNvSpPr>
            <p:nvPr/>
          </p:nvSpPr>
          <p:spPr bwMode="auto">
            <a:xfrm>
              <a:off x="7567613" y="922338"/>
              <a:ext cx="41275" cy="49213"/>
            </a:xfrm>
            <a:custGeom>
              <a:avLst/>
              <a:gdLst>
                <a:gd name="T0" fmla="*/ 38 w 44"/>
                <a:gd name="T1" fmla="*/ 49 h 50"/>
                <a:gd name="T2" fmla="*/ 38 w 44"/>
                <a:gd name="T3" fmla="*/ 49 h 50"/>
                <a:gd name="T4" fmla="*/ 32 w 44"/>
                <a:gd name="T5" fmla="*/ 42 h 50"/>
                <a:gd name="T6" fmla="*/ 31 w 44"/>
                <a:gd name="T7" fmla="*/ 42 h 50"/>
                <a:gd name="T8" fmla="*/ 16 w 44"/>
                <a:gd name="T9" fmla="*/ 50 h 50"/>
                <a:gd name="T10" fmla="*/ 0 w 44"/>
                <a:gd name="T11" fmla="*/ 35 h 50"/>
                <a:gd name="T12" fmla="*/ 17 w 44"/>
                <a:gd name="T13" fmla="*/ 21 h 50"/>
                <a:gd name="T14" fmla="*/ 31 w 44"/>
                <a:gd name="T15" fmla="*/ 20 h 50"/>
                <a:gd name="T16" fmla="*/ 31 w 44"/>
                <a:gd name="T17" fmla="*/ 16 h 50"/>
                <a:gd name="T18" fmla="*/ 29 w 44"/>
                <a:gd name="T19" fmla="*/ 9 h 50"/>
                <a:gd name="T20" fmla="*/ 21 w 44"/>
                <a:gd name="T21" fmla="*/ 7 h 50"/>
                <a:gd name="T22" fmla="*/ 12 w 44"/>
                <a:gd name="T23" fmla="*/ 10 h 50"/>
                <a:gd name="T24" fmla="*/ 10 w 44"/>
                <a:gd name="T25" fmla="*/ 15 h 50"/>
                <a:gd name="T26" fmla="*/ 2 w 44"/>
                <a:gd name="T27" fmla="*/ 15 h 50"/>
                <a:gd name="T28" fmla="*/ 6 w 44"/>
                <a:gd name="T29" fmla="*/ 5 h 50"/>
                <a:gd name="T30" fmla="*/ 21 w 44"/>
                <a:gd name="T31" fmla="*/ 0 h 50"/>
                <a:gd name="T32" fmla="*/ 38 w 44"/>
                <a:gd name="T33" fmla="*/ 9 h 50"/>
                <a:gd name="T34" fmla="*/ 39 w 44"/>
                <a:gd name="T35" fmla="*/ 17 h 50"/>
                <a:gd name="T36" fmla="*/ 39 w 44"/>
                <a:gd name="T37" fmla="*/ 40 h 50"/>
                <a:gd name="T38" fmla="*/ 42 w 44"/>
                <a:gd name="T39" fmla="*/ 43 h 50"/>
                <a:gd name="T40" fmla="*/ 44 w 44"/>
                <a:gd name="T41" fmla="*/ 42 h 50"/>
                <a:gd name="T42" fmla="*/ 44 w 44"/>
                <a:gd name="T43" fmla="*/ 48 h 50"/>
                <a:gd name="T44" fmla="*/ 38 w 44"/>
                <a:gd name="T45" fmla="*/ 49 h 50"/>
                <a:gd name="T46" fmla="*/ 31 w 44"/>
                <a:gd name="T47" fmla="*/ 26 h 50"/>
                <a:gd name="T48" fmla="*/ 31 w 44"/>
                <a:gd name="T49" fmla="*/ 26 h 50"/>
                <a:gd name="T50" fmla="*/ 18 w 44"/>
                <a:gd name="T51" fmla="*/ 27 h 50"/>
                <a:gd name="T52" fmla="*/ 8 w 44"/>
                <a:gd name="T53" fmla="*/ 35 h 50"/>
                <a:gd name="T54" fmla="*/ 17 w 44"/>
                <a:gd name="T55" fmla="*/ 43 h 50"/>
                <a:gd name="T56" fmla="*/ 27 w 44"/>
                <a:gd name="T57" fmla="*/ 40 h 50"/>
                <a:gd name="T58" fmla="*/ 31 w 44"/>
                <a:gd name="T59" fmla="*/ 29 h 50"/>
                <a:gd name="T60" fmla="*/ 31 w 44"/>
                <a:gd name="T6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0">
                  <a:moveTo>
                    <a:pt x="38" y="49"/>
                  </a:moveTo>
                  <a:lnTo>
                    <a:pt x="38" y="49"/>
                  </a:lnTo>
                  <a:cubicBezTo>
                    <a:pt x="34" y="49"/>
                    <a:pt x="32" y="46"/>
                    <a:pt x="32" y="42"/>
                  </a:cubicBezTo>
                  <a:lnTo>
                    <a:pt x="31" y="42"/>
                  </a:lnTo>
                  <a:cubicBezTo>
                    <a:pt x="29" y="47"/>
                    <a:pt x="23" y="50"/>
                    <a:pt x="16" y="50"/>
                  </a:cubicBezTo>
                  <a:cubicBezTo>
                    <a:pt x="5" y="50"/>
                    <a:pt x="0" y="43"/>
                    <a:pt x="0" y="35"/>
                  </a:cubicBezTo>
                  <a:cubicBezTo>
                    <a:pt x="0" y="29"/>
                    <a:pt x="4" y="21"/>
                    <a:pt x="17" y="21"/>
                  </a:cubicBezTo>
                  <a:lnTo>
                    <a:pt x="31" y="20"/>
                  </a:lnTo>
                  <a:lnTo>
                    <a:pt x="31" y="16"/>
                  </a:lnTo>
                  <a:cubicBezTo>
                    <a:pt x="31" y="14"/>
                    <a:pt x="31" y="11"/>
                    <a:pt x="29" y="9"/>
                  </a:cubicBezTo>
                  <a:cubicBezTo>
                    <a:pt x="27" y="8"/>
                    <a:pt x="25" y="7"/>
                    <a:pt x="21" y="7"/>
                  </a:cubicBezTo>
                  <a:cubicBezTo>
                    <a:pt x="17" y="7"/>
                    <a:pt x="14" y="8"/>
                    <a:pt x="12" y="10"/>
                  </a:cubicBezTo>
                  <a:cubicBezTo>
                    <a:pt x="11" y="11"/>
                    <a:pt x="10" y="13"/>
                    <a:pt x="10" y="15"/>
                  </a:cubicBezTo>
                  <a:lnTo>
                    <a:pt x="2" y="15"/>
                  </a:lnTo>
                  <a:cubicBezTo>
                    <a:pt x="2" y="11"/>
                    <a:pt x="4" y="8"/>
                    <a:pt x="6" y="5"/>
                  </a:cubicBezTo>
                  <a:cubicBezTo>
                    <a:pt x="10" y="2"/>
                    <a:pt x="15" y="0"/>
                    <a:pt x="21" y="0"/>
                  </a:cubicBezTo>
                  <a:cubicBezTo>
                    <a:pt x="30" y="0"/>
                    <a:pt x="35" y="4"/>
                    <a:pt x="38" y="9"/>
                  </a:cubicBezTo>
                  <a:cubicBezTo>
                    <a:pt x="39" y="12"/>
                    <a:pt x="39" y="14"/>
                    <a:pt x="39" y="17"/>
                  </a:cubicBezTo>
                  <a:lnTo>
                    <a:pt x="39" y="40"/>
                  </a:lnTo>
                  <a:cubicBezTo>
                    <a:pt x="39" y="42"/>
                    <a:pt x="40" y="43"/>
                    <a:pt x="42" y="43"/>
                  </a:cubicBezTo>
                  <a:cubicBezTo>
                    <a:pt x="42" y="43"/>
                    <a:pt x="44" y="42"/>
                    <a:pt x="44" y="42"/>
                  </a:cubicBezTo>
                  <a:lnTo>
                    <a:pt x="44" y="48"/>
                  </a:lnTo>
                  <a:cubicBezTo>
                    <a:pt x="42" y="49"/>
                    <a:pt x="40" y="49"/>
                    <a:pt x="38" y="49"/>
                  </a:cubicBezTo>
                  <a:close/>
                  <a:moveTo>
                    <a:pt x="31" y="26"/>
                  </a:moveTo>
                  <a:lnTo>
                    <a:pt x="31" y="26"/>
                  </a:lnTo>
                  <a:lnTo>
                    <a:pt x="18" y="27"/>
                  </a:lnTo>
                  <a:cubicBezTo>
                    <a:pt x="14" y="27"/>
                    <a:pt x="8" y="29"/>
                    <a:pt x="8" y="35"/>
                  </a:cubicBezTo>
                  <a:cubicBezTo>
                    <a:pt x="8" y="39"/>
                    <a:pt x="11" y="43"/>
                    <a:pt x="17" y="43"/>
                  </a:cubicBezTo>
                  <a:cubicBezTo>
                    <a:pt x="21" y="43"/>
                    <a:pt x="25" y="42"/>
                    <a:pt x="27" y="40"/>
                  </a:cubicBezTo>
                  <a:cubicBezTo>
                    <a:pt x="30" y="37"/>
                    <a:pt x="31" y="33"/>
                    <a:pt x="31" y="29"/>
                  </a:cubicBezTo>
                  <a:lnTo>
                    <a:pt x="31" y="2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3" name="Freeform 17"/>
            <p:cNvSpPr>
              <a:spLocks/>
            </p:cNvSpPr>
            <p:nvPr/>
          </p:nvSpPr>
          <p:spPr bwMode="auto">
            <a:xfrm>
              <a:off x="7620001" y="923926"/>
              <a:ext cx="36513" cy="47625"/>
            </a:xfrm>
            <a:custGeom>
              <a:avLst/>
              <a:gdLst>
                <a:gd name="T0" fmla="*/ 31 w 38"/>
                <a:gd name="T1" fmla="*/ 48 h 49"/>
                <a:gd name="T2" fmla="*/ 31 w 38"/>
                <a:gd name="T3" fmla="*/ 48 h 49"/>
                <a:gd name="T4" fmla="*/ 30 w 38"/>
                <a:gd name="T5" fmla="*/ 41 h 49"/>
                <a:gd name="T6" fmla="*/ 16 w 38"/>
                <a:gd name="T7" fmla="*/ 49 h 49"/>
                <a:gd name="T8" fmla="*/ 0 w 38"/>
                <a:gd name="T9" fmla="*/ 32 h 49"/>
                <a:gd name="T10" fmla="*/ 0 w 38"/>
                <a:gd name="T11" fmla="*/ 0 h 49"/>
                <a:gd name="T12" fmla="*/ 8 w 38"/>
                <a:gd name="T13" fmla="*/ 0 h 49"/>
                <a:gd name="T14" fmla="*/ 8 w 38"/>
                <a:gd name="T15" fmla="*/ 30 h 49"/>
                <a:gd name="T16" fmla="*/ 18 w 38"/>
                <a:gd name="T17" fmla="*/ 42 h 49"/>
                <a:gd name="T18" fmla="*/ 26 w 38"/>
                <a:gd name="T19" fmla="*/ 38 h 49"/>
                <a:gd name="T20" fmla="*/ 30 w 38"/>
                <a:gd name="T21" fmla="*/ 25 h 49"/>
                <a:gd name="T22" fmla="*/ 30 w 38"/>
                <a:gd name="T23" fmla="*/ 0 h 49"/>
                <a:gd name="T24" fmla="*/ 38 w 38"/>
                <a:gd name="T25" fmla="*/ 0 h 49"/>
                <a:gd name="T26" fmla="*/ 38 w 38"/>
                <a:gd name="T27" fmla="*/ 48 h 49"/>
                <a:gd name="T28" fmla="*/ 31 w 38"/>
                <a:gd name="T2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9">
                  <a:moveTo>
                    <a:pt x="31" y="48"/>
                  </a:moveTo>
                  <a:lnTo>
                    <a:pt x="31" y="48"/>
                  </a:lnTo>
                  <a:lnTo>
                    <a:pt x="30" y="41"/>
                  </a:lnTo>
                  <a:cubicBezTo>
                    <a:pt x="28" y="46"/>
                    <a:pt x="22" y="49"/>
                    <a:pt x="16" y="49"/>
                  </a:cubicBezTo>
                  <a:cubicBezTo>
                    <a:pt x="5" y="49"/>
                    <a:pt x="0" y="42"/>
                    <a:pt x="0" y="32"/>
                  </a:cubicBezTo>
                  <a:lnTo>
                    <a:pt x="0" y="0"/>
                  </a:lnTo>
                  <a:lnTo>
                    <a:pt x="8" y="0"/>
                  </a:lnTo>
                  <a:lnTo>
                    <a:pt x="8" y="30"/>
                  </a:lnTo>
                  <a:cubicBezTo>
                    <a:pt x="8" y="38"/>
                    <a:pt x="11" y="42"/>
                    <a:pt x="18" y="42"/>
                  </a:cubicBezTo>
                  <a:cubicBezTo>
                    <a:pt x="21" y="42"/>
                    <a:pt x="24" y="40"/>
                    <a:pt x="26" y="38"/>
                  </a:cubicBezTo>
                  <a:cubicBezTo>
                    <a:pt x="29" y="35"/>
                    <a:pt x="30" y="30"/>
                    <a:pt x="30" y="25"/>
                  </a:cubicBezTo>
                  <a:lnTo>
                    <a:pt x="30" y="0"/>
                  </a:lnTo>
                  <a:lnTo>
                    <a:pt x="38" y="0"/>
                  </a:lnTo>
                  <a:lnTo>
                    <a:pt x="38" y="48"/>
                  </a:lnTo>
                  <a:lnTo>
                    <a:pt x="31" y="4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4" name="Freeform 18"/>
            <p:cNvSpPr>
              <a:spLocks/>
            </p:cNvSpPr>
            <p:nvPr/>
          </p:nvSpPr>
          <p:spPr bwMode="auto">
            <a:xfrm>
              <a:off x="7669213" y="922338"/>
              <a:ext cx="36513" cy="49213"/>
            </a:xfrm>
            <a:custGeom>
              <a:avLst/>
              <a:gdLst>
                <a:gd name="T0" fmla="*/ 36 w 39"/>
                <a:gd name="T1" fmla="*/ 45 h 50"/>
                <a:gd name="T2" fmla="*/ 36 w 39"/>
                <a:gd name="T3" fmla="*/ 45 h 50"/>
                <a:gd name="T4" fmla="*/ 20 w 39"/>
                <a:gd name="T5" fmla="*/ 50 h 50"/>
                <a:gd name="T6" fmla="*/ 5 w 39"/>
                <a:gd name="T7" fmla="*/ 45 h 50"/>
                <a:gd name="T8" fmla="*/ 0 w 39"/>
                <a:gd name="T9" fmla="*/ 34 h 50"/>
                <a:gd name="T10" fmla="*/ 8 w 39"/>
                <a:gd name="T11" fmla="*/ 34 h 50"/>
                <a:gd name="T12" fmla="*/ 12 w 39"/>
                <a:gd name="T13" fmla="*/ 41 h 50"/>
                <a:gd name="T14" fmla="*/ 20 w 39"/>
                <a:gd name="T15" fmla="*/ 43 h 50"/>
                <a:gd name="T16" fmla="*/ 29 w 39"/>
                <a:gd name="T17" fmla="*/ 41 h 50"/>
                <a:gd name="T18" fmla="*/ 32 w 39"/>
                <a:gd name="T19" fmla="*/ 36 h 50"/>
                <a:gd name="T20" fmla="*/ 24 w 39"/>
                <a:gd name="T21" fmla="*/ 29 h 50"/>
                <a:gd name="T22" fmla="*/ 13 w 39"/>
                <a:gd name="T23" fmla="*/ 27 h 50"/>
                <a:gd name="T24" fmla="*/ 2 w 39"/>
                <a:gd name="T25" fmla="*/ 15 h 50"/>
                <a:gd name="T26" fmla="*/ 6 w 39"/>
                <a:gd name="T27" fmla="*/ 6 h 50"/>
                <a:gd name="T28" fmla="*/ 20 w 39"/>
                <a:gd name="T29" fmla="*/ 0 h 50"/>
                <a:gd name="T30" fmla="*/ 35 w 39"/>
                <a:gd name="T31" fmla="*/ 6 h 50"/>
                <a:gd name="T32" fmla="*/ 38 w 39"/>
                <a:gd name="T33" fmla="*/ 15 h 50"/>
                <a:gd name="T34" fmla="*/ 30 w 39"/>
                <a:gd name="T35" fmla="*/ 15 h 50"/>
                <a:gd name="T36" fmla="*/ 28 w 39"/>
                <a:gd name="T37" fmla="*/ 9 h 50"/>
                <a:gd name="T38" fmla="*/ 20 w 39"/>
                <a:gd name="T39" fmla="*/ 7 h 50"/>
                <a:gd name="T40" fmla="*/ 14 w 39"/>
                <a:gd name="T41" fmla="*/ 8 h 50"/>
                <a:gd name="T42" fmla="*/ 9 w 39"/>
                <a:gd name="T43" fmla="*/ 14 h 50"/>
                <a:gd name="T44" fmla="*/ 16 w 39"/>
                <a:gd name="T45" fmla="*/ 20 h 50"/>
                <a:gd name="T46" fmla="*/ 27 w 39"/>
                <a:gd name="T47" fmla="*/ 22 h 50"/>
                <a:gd name="T48" fmla="*/ 39 w 39"/>
                <a:gd name="T49" fmla="*/ 35 h 50"/>
                <a:gd name="T50" fmla="*/ 36 w 39"/>
                <a:gd name="T51"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50">
                  <a:moveTo>
                    <a:pt x="36" y="45"/>
                  </a:moveTo>
                  <a:lnTo>
                    <a:pt x="36" y="45"/>
                  </a:lnTo>
                  <a:cubicBezTo>
                    <a:pt x="32" y="48"/>
                    <a:pt x="26" y="50"/>
                    <a:pt x="20" y="50"/>
                  </a:cubicBezTo>
                  <a:cubicBezTo>
                    <a:pt x="14" y="50"/>
                    <a:pt x="9" y="49"/>
                    <a:pt x="5" y="45"/>
                  </a:cubicBezTo>
                  <a:cubicBezTo>
                    <a:pt x="2" y="42"/>
                    <a:pt x="0" y="38"/>
                    <a:pt x="0" y="34"/>
                  </a:cubicBezTo>
                  <a:lnTo>
                    <a:pt x="8" y="34"/>
                  </a:lnTo>
                  <a:cubicBezTo>
                    <a:pt x="8" y="37"/>
                    <a:pt x="10" y="40"/>
                    <a:pt x="12" y="41"/>
                  </a:cubicBezTo>
                  <a:cubicBezTo>
                    <a:pt x="14" y="43"/>
                    <a:pt x="17" y="43"/>
                    <a:pt x="20" y="43"/>
                  </a:cubicBezTo>
                  <a:cubicBezTo>
                    <a:pt x="24" y="43"/>
                    <a:pt x="27" y="43"/>
                    <a:pt x="29" y="41"/>
                  </a:cubicBezTo>
                  <a:cubicBezTo>
                    <a:pt x="30" y="40"/>
                    <a:pt x="32" y="38"/>
                    <a:pt x="32" y="36"/>
                  </a:cubicBezTo>
                  <a:cubicBezTo>
                    <a:pt x="32" y="32"/>
                    <a:pt x="29" y="30"/>
                    <a:pt x="24" y="29"/>
                  </a:cubicBezTo>
                  <a:lnTo>
                    <a:pt x="13" y="27"/>
                  </a:lnTo>
                  <a:cubicBezTo>
                    <a:pt x="6" y="26"/>
                    <a:pt x="2" y="22"/>
                    <a:pt x="2" y="15"/>
                  </a:cubicBezTo>
                  <a:cubicBezTo>
                    <a:pt x="2" y="11"/>
                    <a:pt x="4" y="8"/>
                    <a:pt x="6" y="6"/>
                  </a:cubicBezTo>
                  <a:cubicBezTo>
                    <a:pt x="9" y="2"/>
                    <a:pt x="14" y="0"/>
                    <a:pt x="20" y="0"/>
                  </a:cubicBezTo>
                  <a:cubicBezTo>
                    <a:pt x="26" y="0"/>
                    <a:pt x="32" y="2"/>
                    <a:pt x="35" y="6"/>
                  </a:cubicBezTo>
                  <a:cubicBezTo>
                    <a:pt x="37" y="9"/>
                    <a:pt x="38" y="11"/>
                    <a:pt x="38" y="15"/>
                  </a:cubicBezTo>
                  <a:lnTo>
                    <a:pt x="30" y="15"/>
                  </a:lnTo>
                  <a:cubicBezTo>
                    <a:pt x="30" y="13"/>
                    <a:pt x="29" y="11"/>
                    <a:pt x="28" y="9"/>
                  </a:cubicBezTo>
                  <a:cubicBezTo>
                    <a:pt x="26" y="8"/>
                    <a:pt x="23" y="7"/>
                    <a:pt x="20" y="7"/>
                  </a:cubicBezTo>
                  <a:cubicBezTo>
                    <a:pt x="18" y="7"/>
                    <a:pt x="16" y="7"/>
                    <a:pt x="14" y="8"/>
                  </a:cubicBezTo>
                  <a:cubicBezTo>
                    <a:pt x="11" y="9"/>
                    <a:pt x="9" y="12"/>
                    <a:pt x="9" y="14"/>
                  </a:cubicBezTo>
                  <a:cubicBezTo>
                    <a:pt x="9" y="18"/>
                    <a:pt x="12" y="20"/>
                    <a:pt x="16" y="20"/>
                  </a:cubicBezTo>
                  <a:cubicBezTo>
                    <a:pt x="18" y="21"/>
                    <a:pt x="22" y="21"/>
                    <a:pt x="27" y="22"/>
                  </a:cubicBezTo>
                  <a:cubicBezTo>
                    <a:pt x="34" y="23"/>
                    <a:pt x="39" y="28"/>
                    <a:pt x="39" y="35"/>
                  </a:cubicBezTo>
                  <a:cubicBezTo>
                    <a:pt x="39" y="39"/>
                    <a:pt x="38" y="42"/>
                    <a:pt x="36" y="4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5" name="Freeform 19"/>
            <p:cNvSpPr>
              <a:spLocks/>
            </p:cNvSpPr>
            <p:nvPr/>
          </p:nvSpPr>
          <p:spPr bwMode="auto">
            <a:xfrm>
              <a:off x="7715251" y="922338"/>
              <a:ext cx="39688" cy="49213"/>
            </a:xfrm>
            <a:custGeom>
              <a:avLst/>
              <a:gdLst>
                <a:gd name="T0" fmla="*/ 35 w 41"/>
                <a:gd name="T1" fmla="*/ 45 h 50"/>
                <a:gd name="T2" fmla="*/ 35 w 41"/>
                <a:gd name="T3" fmla="*/ 45 h 50"/>
                <a:gd name="T4" fmla="*/ 22 w 41"/>
                <a:gd name="T5" fmla="*/ 50 h 50"/>
                <a:gd name="T6" fmla="*/ 4 w 41"/>
                <a:gd name="T7" fmla="*/ 41 h 50"/>
                <a:gd name="T8" fmla="*/ 0 w 41"/>
                <a:gd name="T9" fmla="*/ 25 h 50"/>
                <a:gd name="T10" fmla="*/ 4 w 41"/>
                <a:gd name="T11" fmla="*/ 9 h 50"/>
                <a:gd name="T12" fmla="*/ 21 w 41"/>
                <a:gd name="T13" fmla="*/ 0 h 50"/>
                <a:gd name="T14" fmla="*/ 35 w 41"/>
                <a:gd name="T15" fmla="*/ 5 h 50"/>
                <a:gd name="T16" fmla="*/ 41 w 41"/>
                <a:gd name="T17" fmla="*/ 17 h 50"/>
                <a:gd name="T18" fmla="*/ 32 w 41"/>
                <a:gd name="T19" fmla="*/ 17 h 50"/>
                <a:gd name="T20" fmla="*/ 29 w 41"/>
                <a:gd name="T21" fmla="*/ 10 h 50"/>
                <a:gd name="T22" fmla="*/ 21 w 41"/>
                <a:gd name="T23" fmla="*/ 7 h 50"/>
                <a:gd name="T24" fmla="*/ 13 w 41"/>
                <a:gd name="T25" fmla="*/ 10 h 50"/>
                <a:gd name="T26" fmla="*/ 8 w 41"/>
                <a:gd name="T27" fmla="*/ 25 h 50"/>
                <a:gd name="T28" fmla="*/ 13 w 41"/>
                <a:gd name="T29" fmla="*/ 40 h 50"/>
                <a:gd name="T30" fmla="*/ 21 w 41"/>
                <a:gd name="T31" fmla="*/ 43 h 50"/>
                <a:gd name="T32" fmla="*/ 29 w 41"/>
                <a:gd name="T33" fmla="*/ 40 h 50"/>
                <a:gd name="T34" fmla="*/ 33 w 41"/>
                <a:gd name="T35" fmla="*/ 33 h 50"/>
                <a:gd name="T36" fmla="*/ 41 w 41"/>
                <a:gd name="T37" fmla="*/ 33 h 50"/>
                <a:gd name="T38" fmla="*/ 35 w 41"/>
                <a:gd name="T39"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0">
                  <a:moveTo>
                    <a:pt x="35" y="45"/>
                  </a:moveTo>
                  <a:lnTo>
                    <a:pt x="35" y="45"/>
                  </a:lnTo>
                  <a:cubicBezTo>
                    <a:pt x="32" y="48"/>
                    <a:pt x="27" y="50"/>
                    <a:pt x="22" y="50"/>
                  </a:cubicBezTo>
                  <a:cubicBezTo>
                    <a:pt x="13" y="50"/>
                    <a:pt x="8" y="46"/>
                    <a:pt x="4" y="41"/>
                  </a:cubicBezTo>
                  <a:cubicBezTo>
                    <a:pt x="2" y="37"/>
                    <a:pt x="0" y="32"/>
                    <a:pt x="0" y="25"/>
                  </a:cubicBezTo>
                  <a:cubicBezTo>
                    <a:pt x="0" y="18"/>
                    <a:pt x="2" y="13"/>
                    <a:pt x="4" y="9"/>
                  </a:cubicBezTo>
                  <a:cubicBezTo>
                    <a:pt x="8" y="4"/>
                    <a:pt x="13" y="0"/>
                    <a:pt x="21" y="0"/>
                  </a:cubicBezTo>
                  <a:cubicBezTo>
                    <a:pt x="27" y="0"/>
                    <a:pt x="32" y="2"/>
                    <a:pt x="35" y="5"/>
                  </a:cubicBezTo>
                  <a:cubicBezTo>
                    <a:pt x="38" y="8"/>
                    <a:pt x="40" y="12"/>
                    <a:pt x="41" y="17"/>
                  </a:cubicBezTo>
                  <a:lnTo>
                    <a:pt x="32" y="17"/>
                  </a:lnTo>
                  <a:cubicBezTo>
                    <a:pt x="32" y="14"/>
                    <a:pt x="31" y="12"/>
                    <a:pt x="29" y="10"/>
                  </a:cubicBezTo>
                  <a:cubicBezTo>
                    <a:pt x="27" y="8"/>
                    <a:pt x="25" y="7"/>
                    <a:pt x="21" y="7"/>
                  </a:cubicBezTo>
                  <a:cubicBezTo>
                    <a:pt x="18" y="7"/>
                    <a:pt x="15" y="9"/>
                    <a:pt x="13" y="10"/>
                  </a:cubicBezTo>
                  <a:cubicBezTo>
                    <a:pt x="9" y="13"/>
                    <a:pt x="8" y="19"/>
                    <a:pt x="8" y="25"/>
                  </a:cubicBezTo>
                  <a:cubicBezTo>
                    <a:pt x="8" y="31"/>
                    <a:pt x="9" y="37"/>
                    <a:pt x="13" y="40"/>
                  </a:cubicBezTo>
                  <a:cubicBezTo>
                    <a:pt x="15" y="42"/>
                    <a:pt x="18" y="43"/>
                    <a:pt x="21" y="43"/>
                  </a:cubicBezTo>
                  <a:cubicBezTo>
                    <a:pt x="25" y="43"/>
                    <a:pt x="28" y="42"/>
                    <a:pt x="29" y="40"/>
                  </a:cubicBezTo>
                  <a:cubicBezTo>
                    <a:pt x="31" y="38"/>
                    <a:pt x="32" y="36"/>
                    <a:pt x="33" y="33"/>
                  </a:cubicBezTo>
                  <a:lnTo>
                    <a:pt x="41" y="33"/>
                  </a:lnTo>
                  <a:cubicBezTo>
                    <a:pt x="40" y="38"/>
                    <a:pt x="38" y="42"/>
                    <a:pt x="35" y="4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6" name="Freeform 20"/>
            <p:cNvSpPr>
              <a:spLocks/>
            </p:cNvSpPr>
            <p:nvPr/>
          </p:nvSpPr>
          <p:spPr bwMode="auto">
            <a:xfrm>
              <a:off x="7766051" y="903288"/>
              <a:ext cx="36513" cy="66675"/>
            </a:xfrm>
            <a:custGeom>
              <a:avLst/>
              <a:gdLst>
                <a:gd name="T0" fmla="*/ 30 w 38"/>
                <a:gd name="T1" fmla="*/ 68 h 68"/>
                <a:gd name="T2" fmla="*/ 30 w 38"/>
                <a:gd name="T3" fmla="*/ 68 h 68"/>
                <a:gd name="T4" fmla="*/ 30 w 38"/>
                <a:gd name="T5" fmla="*/ 38 h 68"/>
                <a:gd name="T6" fmla="*/ 20 w 38"/>
                <a:gd name="T7" fmla="*/ 26 h 68"/>
                <a:gd name="T8" fmla="*/ 10 w 38"/>
                <a:gd name="T9" fmla="*/ 34 h 68"/>
                <a:gd name="T10" fmla="*/ 8 w 38"/>
                <a:gd name="T11" fmla="*/ 46 h 68"/>
                <a:gd name="T12" fmla="*/ 8 w 38"/>
                <a:gd name="T13" fmla="*/ 68 h 68"/>
                <a:gd name="T14" fmla="*/ 0 w 38"/>
                <a:gd name="T15" fmla="*/ 68 h 68"/>
                <a:gd name="T16" fmla="*/ 0 w 38"/>
                <a:gd name="T17" fmla="*/ 0 h 68"/>
                <a:gd name="T18" fmla="*/ 8 w 38"/>
                <a:gd name="T19" fmla="*/ 0 h 68"/>
                <a:gd name="T20" fmla="*/ 8 w 38"/>
                <a:gd name="T21" fmla="*/ 27 h 68"/>
                <a:gd name="T22" fmla="*/ 22 w 38"/>
                <a:gd name="T23" fmla="*/ 19 h 68"/>
                <a:gd name="T24" fmla="*/ 38 w 38"/>
                <a:gd name="T25" fmla="*/ 37 h 68"/>
                <a:gd name="T26" fmla="*/ 38 w 38"/>
                <a:gd name="T27" fmla="*/ 68 h 68"/>
                <a:gd name="T28" fmla="*/ 30 w 38"/>
                <a:gd name="T2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68">
                  <a:moveTo>
                    <a:pt x="30" y="68"/>
                  </a:moveTo>
                  <a:lnTo>
                    <a:pt x="30" y="68"/>
                  </a:lnTo>
                  <a:lnTo>
                    <a:pt x="30" y="38"/>
                  </a:lnTo>
                  <a:cubicBezTo>
                    <a:pt x="30" y="31"/>
                    <a:pt x="27" y="26"/>
                    <a:pt x="20" y="26"/>
                  </a:cubicBezTo>
                  <a:cubicBezTo>
                    <a:pt x="15" y="26"/>
                    <a:pt x="12" y="29"/>
                    <a:pt x="10" y="34"/>
                  </a:cubicBezTo>
                  <a:cubicBezTo>
                    <a:pt x="8" y="37"/>
                    <a:pt x="8" y="42"/>
                    <a:pt x="8" y="46"/>
                  </a:cubicBezTo>
                  <a:lnTo>
                    <a:pt x="8" y="68"/>
                  </a:lnTo>
                  <a:lnTo>
                    <a:pt x="0" y="68"/>
                  </a:lnTo>
                  <a:lnTo>
                    <a:pt x="0" y="0"/>
                  </a:lnTo>
                  <a:lnTo>
                    <a:pt x="8" y="0"/>
                  </a:lnTo>
                  <a:lnTo>
                    <a:pt x="8" y="27"/>
                  </a:lnTo>
                  <a:cubicBezTo>
                    <a:pt x="11" y="22"/>
                    <a:pt x="16" y="19"/>
                    <a:pt x="22" y="19"/>
                  </a:cubicBezTo>
                  <a:cubicBezTo>
                    <a:pt x="33" y="19"/>
                    <a:pt x="38" y="26"/>
                    <a:pt x="38" y="37"/>
                  </a:cubicBezTo>
                  <a:lnTo>
                    <a:pt x="38" y="68"/>
                  </a:lnTo>
                  <a:lnTo>
                    <a:pt x="30" y="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7" name="Freeform 21"/>
            <p:cNvSpPr>
              <a:spLocks/>
            </p:cNvSpPr>
            <p:nvPr/>
          </p:nvSpPr>
          <p:spPr bwMode="auto">
            <a:xfrm>
              <a:off x="7839076" y="923926"/>
              <a:ext cx="34925" cy="47625"/>
            </a:xfrm>
            <a:custGeom>
              <a:avLst/>
              <a:gdLst>
                <a:gd name="T0" fmla="*/ 31 w 37"/>
                <a:gd name="T1" fmla="*/ 48 h 49"/>
                <a:gd name="T2" fmla="*/ 31 w 37"/>
                <a:gd name="T3" fmla="*/ 48 h 49"/>
                <a:gd name="T4" fmla="*/ 30 w 37"/>
                <a:gd name="T5" fmla="*/ 41 h 49"/>
                <a:gd name="T6" fmla="*/ 16 w 37"/>
                <a:gd name="T7" fmla="*/ 49 h 49"/>
                <a:gd name="T8" fmla="*/ 0 w 37"/>
                <a:gd name="T9" fmla="*/ 32 h 49"/>
                <a:gd name="T10" fmla="*/ 0 w 37"/>
                <a:gd name="T11" fmla="*/ 0 h 49"/>
                <a:gd name="T12" fmla="*/ 8 w 37"/>
                <a:gd name="T13" fmla="*/ 0 h 49"/>
                <a:gd name="T14" fmla="*/ 8 w 37"/>
                <a:gd name="T15" fmla="*/ 30 h 49"/>
                <a:gd name="T16" fmla="*/ 18 w 37"/>
                <a:gd name="T17" fmla="*/ 42 h 49"/>
                <a:gd name="T18" fmla="*/ 26 w 37"/>
                <a:gd name="T19" fmla="*/ 38 h 49"/>
                <a:gd name="T20" fmla="*/ 30 w 37"/>
                <a:gd name="T21" fmla="*/ 25 h 49"/>
                <a:gd name="T22" fmla="*/ 30 w 37"/>
                <a:gd name="T23" fmla="*/ 0 h 49"/>
                <a:gd name="T24" fmla="*/ 37 w 37"/>
                <a:gd name="T25" fmla="*/ 0 h 49"/>
                <a:gd name="T26" fmla="*/ 37 w 37"/>
                <a:gd name="T27" fmla="*/ 48 h 49"/>
                <a:gd name="T28" fmla="*/ 31 w 37"/>
                <a:gd name="T2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9">
                  <a:moveTo>
                    <a:pt x="31" y="48"/>
                  </a:moveTo>
                  <a:lnTo>
                    <a:pt x="31" y="48"/>
                  </a:lnTo>
                  <a:lnTo>
                    <a:pt x="30" y="41"/>
                  </a:lnTo>
                  <a:cubicBezTo>
                    <a:pt x="27" y="46"/>
                    <a:pt x="21" y="49"/>
                    <a:pt x="16" y="49"/>
                  </a:cubicBezTo>
                  <a:cubicBezTo>
                    <a:pt x="5" y="49"/>
                    <a:pt x="0" y="42"/>
                    <a:pt x="0" y="32"/>
                  </a:cubicBezTo>
                  <a:lnTo>
                    <a:pt x="0" y="0"/>
                  </a:lnTo>
                  <a:lnTo>
                    <a:pt x="8" y="0"/>
                  </a:lnTo>
                  <a:lnTo>
                    <a:pt x="8" y="30"/>
                  </a:lnTo>
                  <a:cubicBezTo>
                    <a:pt x="8" y="38"/>
                    <a:pt x="10" y="42"/>
                    <a:pt x="18" y="42"/>
                  </a:cubicBezTo>
                  <a:cubicBezTo>
                    <a:pt x="21" y="42"/>
                    <a:pt x="24" y="40"/>
                    <a:pt x="26" y="38"/>
                  </a:cubicBezTo>
                  <a:cubicBezTo>
                    <a:pt x="29" y="35"/>
                    <a:pt x="30" y="30"/>
                    <a:pt x="30" y="25"/>
                  </a:cubicBezTo>
                  <a:lnTo>
                    <a:pt x="30" y="0"/>
                  </a:lnTo>
                  <a:lnTo>
                    <a:pt x="37" y="0"/>
                  </a:lnTo>
                  <a:lnTo>
                    <a:pt x="37" y="48"/>
                  </a:lnTo>
                  <a:lnTo>
                    <a:pt x="31" y="4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8" name="Freeform 22"/>
            <p:cNvSpPr>
              <a:spLocks/>
            </p:cNvSpPr>
            <p:nvPr/>
          </p:nvSpPr>
          <p:spPr bwMode="auto">
            <a:xfrm>
              <a:off x="7891463" y="922338"/>
              <a:ext cx="36513" cy="47625"/>
            </a:xfrm>
            <a:custGeom>
              <a:avLst/>
              <a:gdLst>
                <a:gd name="T0" fmla="*/ 30 w 38"/>
                <a:gd name="T1" fmla="*/ 49 h 49"/>
                <a:gd name="T2" fmla="*/ 30 w 38"/>
                <a:gd name="T3" fmla="*/ 49 h 49"/>
                <a:gd name="T4" fmla="*/ 30 w 38"/>
                <a:gd name="T5" fmla="*/ 19 h 49"/>
                <a:gd name="T6" fmla="*/ 20 w 38"/>
                <a:gd name="T7" fmla="*/ 7 h 49"/>
                <a:gd name="T8" fmla="*/ 9 w 38"/>
                <a:gd name="T9" fmla="*/ 15 h 49"/>
                <a:gd name="T10" fmla="*/ 8 w 38"/>
                <a:gd name="T11" fmla="*/ 27 h 49"/>
                <a:gd name="T12" fmla="*/ 8 w 38"/>
                <a:gd name="T13" fmla="*/ 49 h 49"/>
                <a:gd name="T14" fmla="*/ 0 w 38"/>
                <a:gd name="T15" fmla="*/ 49 h 49"/>
                <a:gd name="T16" fmla="*/ 0 w 38"/>
                <a:gd name="T17" fmla="*/ 1 h 49"/>
                <a:gd name="T18" fmla="*/ 7 w 38"/>
                <a:gd name="T19" fmla="*/ 1 h 49"/>
                <a:gd name="T20" fmla="*/ 7 w 38"/>
                <a:gd name="T21" fmla="*/ 9 h 49"/>
                <a:gd name="T22" fmla="*/ 22 w 38"/>
                <a:gd name="T23" fmla="*/ 0 h 49"/>
                <a:gd name="T24" fmla="*/ 38 w 38"/>
                <a:gd name="T25" fmla="*/ 18 h 49"/>
                <a:gd name="T26" fmla="*/ 38 w 38"/>
                <a:gd name="T27" fmla="*/ 49 h 49"/>
                <a:gd name="T28" fmla="*/ 30 w 3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9">
                  <a:moveTo>
                    <a:pt x="30" y="49"/>
                  </a:moveTo>
                  <a:lnTo>
                    <a:pt x="30" y="49"/>
                  </a:lnTo>
                  <a:lnTo>
                    <a:pt x="30" y="19"/>
                  </a:lnTo>
                  <a:cubicBezTo>
                    <a:pt x="30" y="12"/>
                    <a:pt x="27" y="7"/>
                    <a:pt x="20" y="7"/>
                  </a:cubicBezTo>
                  <a:cubicBezTo>
                    <a:pt x="15" y="7"/>
                    <a:pt x="12" y="10"/>
                    <a:pt x="9" y="15"/>
                  </a:cubicBezTo>
                  <a:cubicBezTo>
                    <a:pt x="8" y="18"/>
                    <a:pt x="8" y="23"/>
                    <a:pt x="8" y="27"/>
                  </a:cubicBezTo>
                  <a:lnTo>
                    <a:pt x="8" y="49"/>
                  </a:lnTo>
                  <a:lnTo>
                    <a:pt x="0" y="49"/>
                  </a:lnTo>
                  <a:lnTo>
                    <a:pt x="0" y="1"/>
                  </a:lnTo>
                  <a:lnTo>
                    <a:pt x="7" y="1"/>
                  </a:lnTo>
                  <a:lnTo>
                    <a:pt x="7" y="9"/>
                  </a:lnTo>
                  <a:cubicBezTo>
                    <a:pt x="10" y="3"/>
                    <a:pt x="16" y="0"/>
                    <a:pt x="22" y="0"/>
                  </a:cubicBezTo>
                  <a:cubicBezTo>
                    <a:pt x="32" y="0"/>
                    <a:pt x="38" y="7"/>
                    <a:pt x="38" y="18"/>
                  </a:cubicBezTo>
                  <a:lnTo>
                    <a:pt x="38" y="49"/>
                  </a:lnTo>
                  <a:lnTo>
                    <a:pt x="30" y="4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09" name="Freeform 23"/>
            <p:cNvSpPr>
              <a:spLocks noEditPoints="1"/>
            </p:cNvSpPr>
            <p:nvPr/>
          </p:nvSpPr>
          <p:spPr bwMode="auto">
            <a:xfrm>
              <a:off x="7940676" y="903288"/>
              <a:ext cx="39688" cy="68263"/>
            </a:xfrm>
            <a:custGeom>
              <a:avLst/>
              <a:gdLst>
                <a:gd name="T0" fmla="*/ 35 w 42"/>
                <a:gd name="T1" fmla="*/ 68 h 69"/>
                <a:gd name="T2" fmla="*/ 35 w 42"/>
                <a:gd name="T3" fmla="*/ 68 h 69"/>
                <a:gd name="T4" fmla="*/ 34 w 42"/>
                <a:gd name="T5" fmla="*/ 62 h 69"/>
                <a:gd name="T6" fmla="*/ 20 w 42"/>
                <a:gd name="T7" fmla="*/ 69 h 69"/>
                <a:gd name="T8" fmla="*/ 7 w 42"/>
                <a:gd name="T9" fmla="*/ 64 h 69"/>
                <a:gd name="T10" fmla="*/ 0 w 42"/>
                <a:gd name="T11" fmla="*/ 44 h 69"/>
                <a:gd name="T12" fmla="*/ 7 w 42"/>
                <a:gd name="T13" fmla="*/ 24 h 69"/>
                <a:gd name="T14" fmla="*/ 20 w 42"/>
                <a:gd name="T15" fmla="*/ 19 h 69"/>
                <a:gd name="T16" fmla="*/ 34 w 42"/>
                <a:gd name="T17" fmla="*/ 26 h 69"/>
                <a:gd name="T18" fmla="*/ 34 w 42"/>
                <a:gd name="T19" fmla="*/ 0 h 69"/>
                <a:gd name="T20" fmla="*/ 42 w 42"/>
                <a:gd name="T21" fmla="*/ 0 h 69"/>
                <a:gd name="T22" fmla="*/ 42 w 42"/>
                <a:gd name="T23" fmla="*/ 68 h 69"/>
                <a:gd name="T24" fmla="*/ 35 w 42"/>
                <a:gd name="T25" fmla="*/ 68 h 69"/>
                <a:gd name="T26" fmla="*/ 29 w 42"/>
                <a:gd name="T27" fmla="*/ 29 h 69"/>
                <a:gd name="T28" fmla="*/ 29 w 42"/>
                <a:gd name="T29" fmla="*/ 29 h 69"/>
                <a:gd name="T30" fmla="*/ 21 w 42"/>
                <a:gd name="T31" fmla="*/ 26 h 69"/>
                <a:gd name="T32" fmla="*/ 8 w 42"/>
                <a:gd name="T33" fmla="*/ 44 h 69"/>
                <a:gd name="T34" fmla="*/ 21 w 42"/>
                <a:gd name="T35" fmla="*/ 62 h 69"/>
                <a:gd name="T36" fmla="*/ 29 w 42"/>
                <a:gd name="T37" fmla="*/ 59 h 69"/>
                <a:gd name="T38" fmla="*/ 34 w 42"/>
                <a:gd name="T39" fmla="*/ 44 h 69"/>
                <a:gd name="T40" fmla="*/ 29 w 42"/>
                <a:gd name="T41"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9">
                  <a:moveTo>
                    <a:pt x="35" y="68"/>
                  </a:moveTo>
                  <a:lnTo>
                    <a:pt x="35" y="68"/>
                  </a:lnTo>
                  <a:lnTo>
                    <a:pt x="34" y="62"/>
                  </a:lnTo>
                  <a:cubicBezTo>
                    <a:pt x="31" y="66"/>
                    <a:pt x="25" y="69"/>
                    <a:pt x="20" y="69"/>
                  </a:cubicBezTo>
                  <a:cubicBezTo>
                    <a:pt x="14" y="69"/>
                    <a:pt x="10" y="67"/>
                    <a:pt x="7" y="64"/>
                  </a:cubicBezTo>
                  <a:cubicBezTo>
                    <a:pt x="2" y="59"/>
                    <a:pt x="0" y="52"/>
                    <a:pt x="0" y="44"/>
                  </a:cubicBezTo>
                  <a:cubicBezTo>
                    <a:pt x="0" y="36"/>
                    <a:pt x="2" y="29"/>
                    <a:pt x="7" y="24"/>
                  </a:cubicBezTo>
                  <a:cubicBezTo>
                    <a:pt x="10" y="21"/>
                    <a:pt x="15" y="19"/>
                    <a:pt x="20" y="19"/>
                  </a:cubicBezTo>
                  <a:cubicBezTo>
                    <a:pt x="25" y="19"/>
                    <a:pt x="31" y="22"/>
                    <a:pt x="34" y="26"/>
                  </a:cubicBezTo>
                  <a:lnTo>
                    <a:pt x="34" y="0"/>
                  </a:lnTo>
                  <a:lnTo>
                    <a:pt x="42" y="0"/>
                  </a:lnTo>
                  <a:lnTo>
                    <a:pt x="42" y="68"/>
                  </a:lnTo>
                  <a:lnTo>
                    <a:pt x="35" y="68"/>
                  </a:lnTo>
                  <a:close/>
                  <a:moveTo>
                    <a:pt x="29" y="29"/>
                  </a:moveTo>
                  <a:lnTo>
                    <a:pt x="29" y="29"/>
                  </a:lnTo>
                  <a:cubicBezTo>
                    <a:pt x="27" y="27"/>
                    <a:pt x="25" y="26"/>
                    <a:pt x="21" y="26"/>
                  </a:cubicBezTo>
                  <a:cubicBezTo>
                    <a:pt x="11" y="26"/>
                    <a:pt x="8" y="35"/>
                    <a:pt x="8" y="44"/>
                  </a:cubicBezTo>
                  <a:cubicBezTo>
                    <a:pt x="8" y="53"/>
                    <a:pt x="11" y="62"/>
                    <a:pt x="21" y="62"/>
                  </a:cubicBezTo>
                  <a:cubicBezTo>
                    <a:pt x="25" y="62"/>
                    <a:pt x="27" y="61"/>
                    <a:pt x="29" y="59"/>
                  </a:cubicBezTo>
                  <a:cubicBezTo>
                    <a:pt x="33" y="56"/>
                    <a:pt x="34" y="50"/>
                    <a:pt x="34" y="44"/>
                  </a:cubicBezTo>
                  <a:cubicBezTo>
                    <a:pt x="34" y="38"/>
                    <a:pt x="33" y="33"/>
                    <a:pt x="29" y="2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0" name="Freeform 24"/>
            <p:cNvSpPr>
              <a:spLocks/>
            </p:cNvSpPr>
            <p:nvPr/>
          </p:nvSpPr>
          <p:spPr bwMode="auto">
            <a:xfrm>
              <a:off x="8018463" y="904876"/>
              <a:ext cx="60325" cy="65088"/>
            </a:xfrm>
            <a:custGeom>
              <a:avLst/>
              <a:gdLst>
                <a:gd name="T0" fmla="*/ 56 w 64"/>
                <a:gd name="T1" fmla="*/ 67 h 67"/>
                <a:gd name="T2" fmla="*/ 56 w 64"/>
                <a:gd name="T3" fmla="*/ 67 h 67"/>
                <a:gd name="T4" fmla="*/ 56 w 64"/>
                <a:gd name="T5" fmla="*/ 11 h 67"/>
                <a:gd name="T6" fmla="*/ 35 w 64"/>
                <a:gd name="T7" fmla="*/ 66 h 67"/>
                <a:gd name="T8" fmla="*/ 29 w 64"/>
                <a:gd name="T9" fmla="*/ 66 h 67"/>
                <a:gd name="T10" fmla="*/ 8 w 64"/>
                <a:gd name="T11" fmla="*/ 10 h 67"/>
                <a:gd name="T12" fmla="*/ 8 w 64"/>
                <a:gd name="T13" fmla="*/ 67 h 67"/>
                <a:gd name="T14" fmla="*/ 0 w 64"/>
                <a:gd name="T15" fmla="*/ 67 h 67"/>
                <a:gd name="T16" fmla="*/ 0 w 64"/>
                <a:gd name="T17" fmla="*/ 0 h 67"/>
                <a:gd name="T18" fmla="*/ 12 w 64"/>
                <a:gd name="T19" fmla="*/ 0 h 67"/>
                <a:gd name="T20" fmla="*/ 32 w 64"/>
                <a:gd name="T21" fmla="*/ 54 h 67"/>
                <a:gd name="T22" fmla="*/ 52 w 64"/>
                <a:gd name="T23" fmla="*/ 0 h 67"/>
                <a:gd name="T24" fmla="*/ 64 w 64"/>
                <a:gd name="T25" fmla="*/ 0 h 67"/>
                <a:gd name="T26" fmla="*/ 64 w 64"/>
                <a:gd name="T27" fmla="*/ 67 h 67"/>
                <a:gd name="T28" fmla="*/ 56 w 64"/>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7">
                  <a:moveTo>
                    <a:pt x="56" y="67"/>
                  </a:moveTo>
                  <a:lnTo>
                    <a:pt x="56" y="67"/>
                  </a:lnTo>
                  <a:lnTo>
                    <a:pt x="56" y="11"/>
                  </a:lnTo>
                  <a:lnTo>
                    <a:pt x="35" y="66"/>
                  </a:lnTo>
                  <a:lnTo>
                    <a:pt x="29" y="66"/>
                  </a:lnTo>
                  <a:lnTo>
                    <a:pt x="8" y="10"/>
                  </a:lnTo>
                  <a:lnTo>
                    <a:pt x="8" y="67"/>
                  </a:lnTo>
                  <a:lnTo>
                    <a:pt x="0" y="67"/>
                  </a:lnTo>
                  <a:lnTo>
                    <a:pt x="0" y="0"/>
                  </a:lnTo>
                  <a:lnTo>
                    <a:pt x="12" y="0"/>
                  </a:lnTo>
                  <a:lnTo>
                    <a:pt x="32" y="54"/>
                  </a:lnTo>
                  <a:lnTo>
                    <a:pt x="52" y="0"/>
                  </a:lnTo>
                  <a:lnTo>
                    <a:pt x="64" y="0"/>
                  </a:lnTo>
                  <a:lnTo>
                    <a:pt x="64" y="67"/>
                  </a:lnTo>
                  <a:lnTo>
                    <a:pt x="56" y="6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1" name="Freeform 25"/>
            <p:cNvSpPr>
              <a:spLocks noEditPoints="1"/>
            </p:cNvSpPr>
            <p:nvPr/>
          </p:nvSpPr>
          <p:spPr bwMode="auto">
            <a:xfrm>
              <a:off x="8093076" y="922338"/>
              <a:ext cx="39688" cy="49213"/>
            </a:xfrm>
            <a:custGeom>
              <a:avLst/>
              <a:gdLst>
                <a:gd name="T0" fmla="*/ 36 w 42"/>
                <a:gd name="T1" fmla="*/ 45 h 50"/>
                <a:gd name="T2" fmla="*/ 36 w 42"/>
                <a:gd name="T3" fmla="*/ 45 h 50"/>
                <a:gd name="T4" fmla="*/ 21 w 42"/>
                <a:gd name="T5" fmla="*/ 50 h 50"/>
                <a:gd name="T6" fmla="*/ 7 w 42"/>
                <a:gd name="T7" fmla="*/ 45 h 50"/>
                <a:gd name="T8" fmla="*/ 0 w 42"/>
                <a:gd name="T9" fmla="*/ 25 h 50"/>
                <a:gd name="T10" fmla="*/ 7 w 42"/>
                <a:gd name="T11" fmla="*/ 6 h 50"/>
                <a:gd name="T12" fmla="*/ 21 w 42"/>
                <a:gd name="T13" fmla="*/ 0 h 50"/>
                <a:gd name="T14" fmla="*/ 36 w 42"/>
                <a:gd name="T15" fmla="*/ 6 h 50"/>
                <a:gd name="T16" fmla="*/ 42 w 42"/>
                <a:gd name="T17" fmla="*/ 25 h 50"/>
                <a:gd name="T18" fmla="*/ 36 w 42"/>
                <a:gd name="T19" fmla="*/ 45 h 50"/>
                <a:gd name="T20" fmla="*/ 30 w 42"/>
                <a:gd name="T21" fmla="*/ 10 h 50"/>
                <a:gd name="T22" fmla="*/ 30 w 42"/>
                <a:gd name="T23" fmla="*/ 10 h 50"/>
                <a:gd name="T24" fmla="*/ 21 w 42"/>
                <a:gd name="T25" fmla="*/ 7 h 50"/>
                <a:gd name="T26" fmla="*/ 13 w 42"/>
                <a:gd name="T27" fmla="*/ 10 h 50"/>
                <a:gd name="T28" fmla="*/ 8 w 42"/>
                <a:gd name="T29" fmla="*/ 25 h 50"/>
                <a:gd name="T30" fmla="*/ 13 w 42"/>
                <a:gd name="T31" fmla="*/ 40 h 50"/>
                <a:gd name="T32" fmla="*/ 21 w 42"/>
                <a:gd name="T33" fmla="*/ 43 h 50"/>
                <a:gd name="T34" fmla="*/ 30 w 42"/>
                <a:gd name="T35" fmla="*/ 40 h 50"/>
                <a:gd name="T36" fmla="*/ 34 w 42"/>
                <a:gd name="T37" fmla="*/ 25 h 50"/>
                <a:gd name="T38" fmla="*/ 30 w 42"/>
                <a:gd name="T39"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50">
                  <a:moveTo>
                    <a:pt x="36" y="45"/>
                  </a:moveTo>
                  <a:lnTo>
                    <a:pt x="36" y="45"/>
                  </a:lnTo>
                  <a:cubicBezTo>
                    <a:pt x="32" y="48"/>
                    <a:pt x="27" y="50"/>
                    <a:pt x="21" y="50"/>
                  </a:cubicBezTo>
                  <a:cubicBezTo>
                    <a:pt x="15" y="50"/>
                    <a:pt x="10" y="48"/>
                    <a:pt x="7" y="45"/>
                  </a:cubicBezTo>
                  <a:cubicBezTo>
                    <a:pt x="2" y="39"/>
                    <a:pt x="0" y="33"/>
                    <a:pt x="0" y="25"/>
                  </a:cubicBezTo>
                  <a:cubicBezTo>
                    <a:pt x="0" y="18"/>
                    <a:pt x="2" y="11"/>
                    <a:pt x="7" y="6"/>
                  </a:cubicBezTo>
                  <a:cubicBezTo>
                    <a:pt x="10" y="2"/>
                    <a:pt x="15" y="0"/>
                    <a:pt x="21" y="0"/>
                  </a:cubicBezTo>
                  <a:cubicBezTo>
                    <a:pt x="27" y="0"/>
                    <a:pt x="32" y="2"/>
                    <a:pt x="36" y="6"/>
                  </a:cubicBezTo>
                  <a:cubicBezTo>
                    <a:pt x="41" y="11"/>
                    <a:pt x="42" y="18"/>
                    <a:pt x="42" y="25"/>
                  </a:cubicBezTo>
                  <a:cubicBezTo>
                    <a:pt x="42" y="33"/>
                    <a:pt x="41" y="39"/>
                    <a:pt x="36" y="45"/>
                  </a:cubicBezTo>
                  <a:close/>
                  <a:moveTo>
                    <a:pt x="30" y="10"/>
                  </a:moveTo>
                  <a:lnTo>
                    <a:pt x="30" y="10"/>
                  </a:lnTo>
                  <a:cubicBezTo>
                    <a:pt x="28" y="9"/>
                    <a:pt x="25" y="7"/>
                    <a:pt x="21" y="7"/>
                  </a:cubicBezTo>
                  <a:cubicBezTo>
                    <a:pt x="18" y="7"/>
                    <a:pt x="15" y="9"/>
                    <a:pt x="13" y="10"/>
                  </a:cubicBezTo>
                  <a:cubicBezTo>
                    <a:pt x="9" y="14"/>
                    <a:pt x="8" y="20"/>
                    <a:pt x="8" y="25"/>
                  </a:cubicBezTo>
                  <a:cubicBezTo>
                    <a:pt x="8" y="31"/>
                    <a:pt x="9" y="36"/>
                    <a:pt x="13" y="40"/>
                  </a:cubicBezTo>
                  <a:cubicBezTo>
                    <a:pt x="15" y="42"/>
                    <a:pt x="18" y="43"/>
                    <a:pt x="21" y="43"/>
                  </a:cubicBezTo>
                  <a:cubicBezTo>
                    <a:pt x="25" y="43"/>
                    <a:pt x="28" y="42"/>
                    <a:pt x="30" y="40"/>
                  </a:cubicBezTo>
                  <a:cubicBezTo>
                    <a:pt x="33" y="36"/>
                    <a:pt x="34" y="31"/>
                    <a:pt x="34" y="25"/>
                  </a:cubicBezTo>
                  <a:cubicBezTo>
                    <a:pt x="34" y="20"/>
                    <a:pt x="33" y="14"/>
                    <a:pt x="30" y="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2" name="Freeform 26"/>
            <p:cNvSpPr>
              <a:spLocks noEditPoints="1"/>
            </p:cNvSpPr>
            <p:nvPr/>
          </p:nvSpPr>
          <p:spPr bwMode="auto">
            <a:xfrm>
              <a:off x="8145463" y="903288"/>
              <a:ext cx="41275" cy="68263"/>
            </a:xfrm>
            <a:custGeom>
              <a:avLst/>
              <a:gdLst>
                <a:gd name="T0" fmla="*/ 35 w 42"/>
                <a:gd name="T1" fmla="*/ 64 h 69"/>
                <a:gd name="T2" fmla="*/ 35 w 42"/>
                <a:gd name="T3" fmla="*/ 64 h 69"/>
                <a:gd name="T4" fmla="*/ 22 w 42"/>
                <a:gd name="T5" fmla="*/ 69 h 69"/>
                <a:gd name="T6" fmla="*/ 8 w 42"/>
                <a:gd name="T7" fmla="*/ 62 h 69"/>
                <a:gd name="T8" fmla="*/ 7 w 42"/>
                <a:gd name="T9" fmla="*/ 68 h 69"/>
                <a:gd name="T10" fmla="*/ 0 w 42"/>
                <a:gd name="T11" fmla="*/ 68 h 69"/>
                <a:gd name="T12" fmla="*/ 0 w 42"/>
                <a:gd name="T13" fmla="*/ 0 h 69"/>
                <a:gd name="T14" fmla="*/ 8 w 42"/>
                <a:gd name="T15" fmla="*/ 0 h 69"/>
                <a:gd name="T16" fmla="*/ 8 w 42"/>
                <a:gd name="T17" fmla="*/ 26 h 69"/>
                <a:gd name="T18" fmla="*/ 22 w 42"/>
                <a:gd name="T19" fmla="*/ 19 h 69"/>
                <a:gd name="T20" fmla="*/ 35 w 42"/>
                <a:gd name="T21" fmla="*/ 24 h 69"/>
                <a:gd name="T22" fmla="*/ 42 w 42"/>
                <a:gd name="T23" fmla="*/ 44 h 69"/>
                <a:gd name="T24" fmla="*/ 35 w 42"/>
                <a:gd name="T25" fmla="*/ 64 h 69"/>
                <a:gd name="T26" fmla="*/ 20 w 42"/>
                <a:gd name="T27" fmla="*/ 26 h 69"/>
                <a:gd name="T28" fmla="*/ 20 w 42"/>
                <a:gd name="T29" fmla="*/ 26 h 69"/>
                <a:gd name="T30" fmla="*/ 13 w 42"/>
                <a:gd name="T31" fmla="*/ 29 h 69"/>
                <a:gd name="T32" fmla="*/ 8 w 42"/>
                <a:gd name="T33" fmla="*/ 44 h 69"/>
                <a:gd name="T34" fmla="*/ 13 w 42"/>
                <a:gd name="T35" fmla="*/ 59 h 69"/>
                <a:gd name="T36" fmla="*/ 20 w 42"/>
                <a:gd name="T37" fmla="*/ 62 h 69"/>
                <a:gd name="T38" fmla="*/ 34 w 42"/>
                <a:gd name="T39" fmla="*/ 44 h 69"/>
                <a:gd name="T40" fmla="*/ 20 w 42"/>
                <a:gd name="T41"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9">
                  <a:moveTo>
                    <a:pt x="35" y="64"/>
                  </a:moveTo>
                  <a:lnTo>
                    <a:pt x="35" y="64"/>
                  </a:lnTo>
                  <a:cubicBezTo>
                    <a:pt x="32" y="67"/>
                    <a:pt x="28" y="69"/>
                    <a:pt x="22" y="69"/>
                  </a:cubicBezTo>
                  <a:cubicBezTo>
                    <a:pt x="16" y="69"/>
                    <a:pt x="10" y="66"/>
                    <a:pt x="8" y="62"/>
                  </a:cubicBezTo>
                  <a:lnTo>
                    <a:pt x="7" y="68"/>
                  </a:lnTo>
                  <a:lnTo>
                    <a:pt x="0" y="68"/>
                  </a:lnTo>
                  <a:lnTo>
                    <a:pt x="0" y="0"/>
                  </a:lnTo>
                  <a:lnTo>
                    <a:pt x="8" y="0"/>
                  </a:lnTo>
                  <a:lnTo>
                    <a:pt x="8" y="26"/>
                  </a:lnTo>
                  <a:cubicBezTo>
                    <a:pt x="11" y="22"/>
                    <a:pt x="17" y="19"/>
                    <a:pt x="22" y="19"/>
                  </a:cubicBezTo>
                  <a:cubicBezTo>
                    <a:pt x="27" y="19"/>
                    <a:pt x="32" y="21"/>
                    <a:pt x="35" y="24"/>
                  </a:cubicBezTo>
                  <a:cubicBezTo>
                    <a:pt x="40" y="29"/>
                    <a:pt x="42" y="36"/>
                    <a:pt x="42" y="44"/>
                  </a:cubicBezTo>
                  <a:cubicBezTo>
                    <a:pt x="42" y="52"/>
                    <a:pt x="40" y="59"/>
                    <a:pt x="35" y="64"/>
                  </a:cubicBezTo>
                  <a:close/>
                  <a:moveTo>
                    <a:pt x="20" y="26"/>
                  </a:moveTo>
                  <a:lnTo>
                    <a:pt x="20" y="26"/>
                  </a:lnTo>
                  <a:cubicBezTo>
                    <a:pt x="17" y="26"/>
                    <a:pt x="15" y="27"/>
                    <a:pt x="13" y="29"/>
                  </a:cubicBezTo>
                  <a:cubicBezTo>
                    <a:pt x="9" y="33"/>
                    <a:pt x="8" y="38"/>
                    <a:pt x="8" y="44"/>
                  </a:cubicBezTo>
                  <a:cubicBezTo>
                    <a:pt x="8" y="50"/>
                    <a:pt x="9" y="56"/>
                    <a:pt x="13" y="59"/>
                  </a:cubicBezTo>
                  <a:cubicBezTo>
                    <a:pt x="15" y="61"/>
                    <a:pt x="17" y="62"/>
                    <a:pt x="20" y="62"/>
                  </a:cubicBezTo>
                  <a:cubicBezTo>
                    <a:pt x="31" y="62"/>
                    <a:pt x="34" y="53"/>
                    <a:pt x="34" y="44"/>
                  </a:cubicBezTo>
                  <a:cubicBezTo>
                    <a:pt x="34" y="35"/>
                    <a:pt x="31" y="26"/>
                    <a:pt x="20" y="2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3" name="Freeform 27"/>
            <p:cNvSpPr>
              <a:spLocks noEditPoints="1"/>
            </p:cNvSpPr>
            <p:nvPr/>
          </p:nvSpPr>
          <p:spPr bwMode="auto">
            <a:xfrm>
              <a:off x="8197851" y="903288"/>
              <a:ext cx="9525" cy="66675"/>
            </a:xfrm>
            <a:custGeom>
              <a:avLst/>
              <a:gdLst>
                <a:gd name="T0" fmla="*/ 0 w 9"/>
                <a:gd name="T1" fmla="*/ 10 h 68"/>
                <a:gd name="T2" fmla="*/ 0 w 9"/>
                <a:gd name="T3" fmla="*/ 10 h 68"/>
                <a:gd name="T4" fmla="*/ 9 w 9"/>
                <a:gd name="T5" fmla="*/ 10 h 68"/>
                <a:gd name="T6" fmla="*/ 9 w 9"/>
                <a:gd name="T7" fmla="*/ 0 h 68"/>
                <a:gd name="T8" fmla="*/ 0 w 9"/>
                <a:gd name="T9" fmla="*/ 0 h 68"/>
                <a:gd name="T10" fmla="*/ 0 w 9"/>
                <a:gd name="T11" fmla="*/ 10 h 68"/>
                <a:gd name="T12" fmla="*/ 1 w 9"/>
                <a:gd name="T13" fmla="*/ 68 h 68"/>
                <a:gd name="T14" fmla="*/ 1 w 9"/>
                <a:gd name="T15" fmla="*/ 68 h 68"/>
                <a:gd name="T16" fmla="*/ 9 w 9"/>
                <a:gd name="T17" fmla="*/ 68 h 68"/>
                <a:gd name="T18" fmla="*/ 9 w 9"/>
                <a:gd name="T19" fmla="*/ 20 h 68"/>
                <a:gd name="T20" fmla="*/ 1 w 9"/>
                <a:gd name="T21" fmla="*/ 20 h 68"/>
                <a:gd name="T22" fmla="*/ 1 w 9"/>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8">
                  <a:moveTo>
                    <a:pt x="0" y="10"/>
                  </a:moveTo>
                  <a:lnTo>
                    <a:pt x="0" y="10"/>
                  </a:lnTo>
                  <a:lnTo>
                    <a:pt x="9" y="10"/>
                  </a:lnTo>
                  <a:lnTo>
                    <a:pt x="9" y="0"/>
                  </a:lnTo>
                  <a:lnTo>
                    <a:pt x="0" y="0"/>
                  </a:lnTo>
                  <a:lnTo>
                    <a:pt x="0" y="10"/>
                  </a:lnTo>
                  <a:close/>
                  <a:moveTo>
                    <a:pt x="1" y="68"/>
                  </a:moveTo>
                  <a:lnTo>
                    <a:pt x="1" y="68"/>
                  </a:lnTo>
                  <a:lnTo>
                    <a:pt x="9" y="68"/>
                  </a:lnTo>
                  <a:lnTo>
                    <a:pt x="9" y="20"/>
                  </a:lnTo>
                  <a:lnTo>
                    <a:pt x="1" y="20"/>
                  </a:lnTo>
                  <a:lnTo>
                    <a:pt x="1" y="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4" name="Freeform 28"/>
            <p:cNvSpPr>
              <a:spLocks/>
            </p:cNvSpPr>
            <p:nvPr/>
          </p:nvSpPr>
          <p:spPr bwMode="auto">
            <a:xfrm>
              <a:off x="8223251" y="903288"/>
              <a:ext cx="15875" cy="66675"/>
            </a:xfrm>
            <a:custGeom>
              <a:avLst/>
              <a:gdLst>
                <a:gd name="T0" fmla="*/ 10 w 16"/>
                <a:gd name="T1" fmla="*/ 68 h 68"/>
                <a:gd name="T2" fmla="*/ 10 w 16"/>
                <a:gd name="T3" fmla="*/ 68 h 68"/>
                <a:gd name="T4" fmla="*/ 0 w 16"/>
                <a:gd name="T5" fmla="*/ 57 h 68"/>
                <a:gd name="T6" fmla="*/ 0 w 16"/>
                <a:gd name="T7" fmla="*/ 0 h 68"/>
                <a:gd name="T8" fmla="*/ 8 w 16"/>
                <a:gd name="T9" fmla="*/ 0 h 68"/>
                <a:gd name="T10" fmla="*/ 8 w 16"/>
                <a:gd name="T11" fmla="*/ 56 h 68"/>
                <a:gd name="T12" fmla="*/ 12 w 16"/>
                <a:gd name="T13" fmla="*/ 61 h 68"/>
                <a:gd name="T14" fmla="*/ 16 w 16"/>
                <a:gd name="T15" fmla="*/ 61 h 68"/>
                <a:gd name="T16" fmla="*/ 16 w 16"/>
                <a:gd name="T17" fmla="*/ 68 h 68"/>
                <a:gd name="T18" fmla="*/ 10 w 16"/>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0" y="68"/>
                  </a:moveTo>
                  <a:lnTo>
                    <a:pt x="10" y="68"/>
                  </a:lnTo>
                  <a:cubicBezTo>
                    <a:pt x="3" y="68"/>
                    <a:pt x="0" y="64"/>
                    <a:pt x="0" y="57"/>
                  </a:cubicBezTo>
                  <a:lnTo>
                    <a:pt x="0" y="0"/>
                  </a:lnTo>
                  <a:lnTo>
                    <a:pt x="8" y="0"/>
                  </a:lnTo>
                  <a:lnTo>
                    <a:pt x="8" y="56"/>
                  </a:lnTo>
                  <a:cubicBezTo>
                    <a:pt x="8" y="59"/>
                    <a:pt x="9" y="61"/>
                    <a:pt x="12" y="61"/>
                  </a:cubicBezTo>
                  <a:cubicBezTo>
                    <a:pt x="15" y="61"/>
                    <a:pt x="16" y="61"/>
                    <a:pt x="16" y="61"/>
                  </a:cubicBezTo>
                  <a:lnTo>
                    <a:pt x="16" y="68"/>
                  </a:lnTo>
                  <a:cubicBezTo>
                    <a:pt x="16" y="68"/>
                    <a:pt x="14" y="68"/>
                    <a:pt x="10" y="6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5" name="Freeform 29"/>
            <p:cNvSpPr>
              <a:spLocks noEditPoints="1"/>
            </p:cNvSpPr>
            <p:nvPr/>
          </p:nvSpPr>
          <p:spPr bwMode="auto">
            <a:xfrm>
              <a:off x="8248651" y="903288"/>
              <a:ext cx="9525" cy="66675"/>
            </a:xfrm>
            <a:custGeom>
              <a:avLst/>
              <a:gdLst>
                <a:gd name="T0" fmla="*/ 0 w 9"/>
                <a:gd name="T1" fmla="*/ 10 h 68"/>
                <a:gd name="T2" fmla="*/ 0 w 9"/>
                <a:gd name="T3" fmla="*/ 10 h 68"/>
                <a:gd name="T4" fmla="*/ 9 w 9"/>
                <a:gd name="T5" fmla="*/ 10 h 68"/>
                <a:gd name="T6" fmla="*/ 9 w 9"/>
                <a:gd name="T7" fmla="*/ 0 h 68"/>
                <a:gd name="T8" fmla="*/ 0 w 9"/>
                <a:gd name="T9" fmla="*/ 0 h 68"/>
                <a:gd name="T10" fmla="*/ 0 w 9"/>
                <a:gd name="T11" fmla="*/ 10 h 68"/>
                <a:gd name="T12" fmla="*/ 0 w 9"/>
                <a:gd name="T13" fmla="*/ 68 h 68"/>
                <a:gd name="T14" fmla="*/ 0 w 9"/>
                <a:gd name="T15" fmla="*/ 68 h 68"/>
                <a:gd name="T16" fmla="*/ 9 w 9"/>
                <a:gd name="T17" fmla="*/ 68 h 68"/>
                <a:gd name="T18" fmla="*/ 9 w 9"/>
                <a:gd name="T19" fmla="*/ 20 h 68"/>
                <a:gd name="T20" fmla="*/ 0 w 9"/>
                <a:gd name="T21" fmla="*/ 20 h 68"/>
                <a:gd name="T22" fmla="*/ 0 w 9"/>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8">
                  <a:moveTo>
                    <a:pt x="0" y="10"/>
                  </a:moveTo>
                  <a:lnTo>
                    <a:pt x="0" y="10"/>
                  </a:lnTo>
                  <a:lnTo>
                    <a:pt x="9" y="10"/>
                  </a:lnTo>
                  <a:lnTo>
                    <a:pt x="9" y="0"/>
                  </a:lnTo>
                  <a:lnTo>
                    <a:pt x="0" y="0"/>
                  </a:lnTo>
                  <a:lnTo>
                    <a:pt x="0" y="10"/>
                  </a:lnTo>
                  <a:close/>
                  <a:moveTo>
                    <a:pt x="0" y="68"/>
                  </a:moveTo>
                  <a:lnTo>
                    <a:pt x="0" y="68"/>
                  </a:lnTo>
                  <a:lnTo>
                    <a:pt x="9" y="68"/>
                  </a:lnTo>
                  <a:lnTo>
                    <a:pt x="9" y="20"/>
                  </a:lnTo>
                  <a:lnTo>
                    <a:pt x="0" y="20"/>
                  </a:lnTo>
                  <a:lnTo>
                    <a:pt x="0" y="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6" name="Freeform 30"/>
            <p:cNvSpPr>
              <a:spLocks/>
            </p:cNvSpPr>
            <p:nvPr/>
          </p:nvSpPr>
          <p:spPr bwMode="auto">
            <a:xfrm>
              <a:off x="8267701" y="911226"/>
              <a:ext cx="30163" cy="58738"/>
            </a:xfrm>
            <a:custGeom>
              <a:avLst/>
              <a:gdLst>
                <a:gd name="T0" fmla="*/ 22 w 32"/>
                <a:gd name="T1" fmla="*/ 61 h 61"/>
                <a:gd name="T2" fmla="*/ 22 w 32"/>
                <a:gd name="T3" fmla="*/ 61 h 61"/>
                <a:gd name="T4" fmla="*/ 9 w 32"/>
                <a:gd name="T5" fmla="*/ 49 h 61"/>
                <a:gd name="T6" fmla="*/ 9 w 32"/>
                <a:gd name="T7" fmla="*/ 20 h 61"/>
                <a:gd name="T8" fmla="*/ 0 w 32"/>
                <a:gd name="T9" fmla="*/ 20 h 61"/>
                <a:gd name="T10" fmla="*/ 0 w 32"/>
                <a:gd name="T11" fmla="*/ 13 h 61"/>
                <a:gd name="T12" fmla="*/ 9 w 32"/>
                <a:gd name="T13" fmla="*/ 13 h 61"/>
                <a:gd name="T14" fmla="*/ 9 w 32"/>
                <a:gd name="T15" fmla="*/ 1 h 61"/>
                <a:gd name="T16" fmla="*/ 17 w 32"/>
                <a:gd name="T17" fmla="*/ 0 h 61"/>
                <a:gd name="T18" fmla="*/ 17 w 32"/>
                <a:gd name="T19" fmla="*/ 13 h 61"/>
                <a:gd name="T20" fmla="*/ 31 w 32"/>
                <a:gd name="T21" fmla="*/ 13 h 61"/>
                <a:gd name="T22" fmla="*/ 31 w 32"/>
                <a:gd name="T23" fmla="*/ 20 h 61"/>
                <a:gd name="T24" fmla="*/ 17 w 32"/>
                <a:gd name="T25" fmla="*/ 20 h 61"/>
                <a:gd name="T26" fmla="*/ 17 w 32"/>
                <a:gd name="T27" fmla="*/ 48 h 61"/>
                <a:gd name="T28" fmla="*/ 23 w 32"/>
                <a:gd name="T29" fmla="*/ 54 h 61"/>
                <a:gd name="T30" fmla="*/ 32 w 32"/>
                <a:gd name="T31" fmla="*/ 53 h 61"/>
                <a:gd name="T32" fmla="*/ 32 w 32"/>
                <a:gd name="T33" fmla="*/ 60 h 61"/>
                <a:gd name="T34" fmla="*/ 22 w 32"/>
                <a:gd name="T3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61">
                  <a:moveTo>
                    <a:pt x="22" y="61"/>
                  </a:moveTo>
                  <a:lnTo>
                    <a:pt x="22" y="61"/>
                  </a:lnTo>
                  <a:cubicBezTo>
                    <a:pt x="12" y="61"/>
                    <a:pt x="9" y="55"/>
                    <a:pt x="9" y="49"/>
                  </a:cubicBezTo>
                  <a:lnTo>
                    <a:pt x="9" y="20"/>
                  </a:lnTo>
                  <a:lnTo>
                    <a:pt x="0" y="20"/>
                  </a:lnTo>
                  <a:lnTo>
                    <a:pt x="0" y="13"/>
                  </a:lnTo>
                  <a:lnTo>
                    <a:pt x="9" y="13"/>
                  </a:lnTo>
                  <a:lnTo>
                    <a:pt x="9" y="1"/>
                  </a:lnTo>
                  <a:lnTo>
                    <a:pt x="17" y="0"/>
                  </a:lnTo>
                  <a:lnTo>
                    <a:pt x="17" y="13"/>
                  </a:lnTo>
                  <a:lnTo>
                    <a:pt x="31" y="13"/>
                  </a:lnTo>
                  <a:lnTo>
                    <a:pt x="31" y="20"/>
                  </a:lnTo>
                  <a:lnTo>
                    <a:pt x="17" y="20"/>
                  </a:lnTo>
                  <a:lnTo>
                    <a:pt x="17" y="48"/>
                  </a:lnTo>
                  <a:cubicBezTo>
                    <a:pt x="17" y="52"/>
                    <a:pt x="19" y="54"/>
                    <a:pt x="23" y="54"/>
                  </a:cubicBezTo>
                  <a:cubicBezTo>
                    <a:pt x="27" y="54"/>
                    <a:pt x="32" y="53"/>
                    <a:pt x="32" y="53"/>
                  </a:cubicBezTo>
                  <a:lnTo>
                    <a:pt x="32" y="60"/>
                  </a:lnTo>
                  <a:cubicBezTo>
                    <a:pt x="29" y="61"/>
                    <a:pt x="26" y="61"/>
                    <a:pt x="22" y="6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7" name="Freeform 31"/>
            <p:cNvSpPr>
              <a:spLocks noEditPoints="1"/>
            </p:cNvSpPr>
            <p:nvPr/>
          </p:nvSpPr>
          <p:spPr bwMode="auto">
            <a:xfrm>
              <a:off x="8304213" y="906463"/>
              <a:ext cx="42863" cy="65088"/>
            </a:xfrm>
            <a:custGeom>
              <a:avLst/>
              <a:gdLst>
                <a:gd name="T0" fmla="*/ 38 w 44"/>
                <a:gd name="T1" fmla="*/ 65 h 66"/>
                <a:gd name="T2" fmla="*/ 38 w 44"/>
                <a:gd name="T3" fmla="*/ 65 h 66"/>
                <a:gd name="T4" fmla="*/ 32 w 44"/>
                <a:gd name="T5" fmla="*/ 58 h 66"/>
                <a:gd name="T6" fmla="*/ 31 w 44"/>
                <a:gd name="T7" fmla="*/ 58 h 66"/>
                <a:gd name="T8" fmla="*/ 16 w 44"/>
                <a:gd name="T9" fmla="*/ 66 h 66"/>
                <a:gd name="T10" fmla="*/ 0 w 44"/>
                <a:gd name="T11" fmla="*/ 51 h 66"/>
                <a:gd name="T12" fmla="*/ 17 w 44"/>
                <a:gd name="T13" fmla="*/ 37 h 66"/>
                <a:gd name="T14" fmla="*/ 31 w 44"/>
                <a:gd name="T15" fmla="*/ 36 h 66"/>
                <a:gd name="T16" fmla="*/ 31 w 44"/>
                <a:gd name="T17" fmla="*/ 32 h 66"/>
                <a:gd name="T18" fmla="*/ 29 w 44"/>
                <a:gd name="T19" fmla="*/ 25 h 66"/>
                <a:gd name="T20" fmla="*/ 21 w 44"/>
                <a:gd name="T21" fmla="*/ 23 h 66"/>
                <a:gd name="T22" fmla="*/ 12 w 44"/>
                <a:gd name="T23" fmla="*/ 26 h 66"/>
                <a:gd name="T24" fmla="*/ 10 w 44"/>
                <a:gd name="T25" fmla="*/ 31 h 66"/>
                <a:gd name="T26" fmla="*/ 2 w 44"/>
                <a:gd name="T27" fmla="*/ 31 h 66"/>
                <a:gd name="T28" fmla="*/ 6 w 44"/>
                <a:gd name="T29" fmla="*/ 21 h 66"/>
                <a:gd name="T30" fmla="*/ 21 w 44"/>
                <a:gd name="T31" fmla="*/ 16 h 66"/>
                <a:gd name="T32" fmla="*/ 38 w 44"/>
                <a:gd name="T33" fmla="*/ 25 h 66"/>
                <a:gd name="T34" fmla="*/ 39 w 44"/>
                <a:gd name="T35" fmla="*/ 33 h 66"/>
                <a:gd name="T36" fmla="*/ 39 w 44"/>
                <a:gd name="T37" fmla="*/ 56 h 66"/>
                <a:gd name="T38" fmla="*/ 42 w 44"/>
                <a:gd name="T39" fmla="*/ 59 h 66"/>
                <a:gd name="T40" fmla="*/ 44 w 44"/>
                <a:gd name="T41" fmla="*/ 58 h 66"/>
                <a:gd name="T42" fmla="*/ 44 w 44"/>
                <a:gd name="T43" fmla="*/ 64 h 66"/>
                <a:gd name="T44" fmla="*/ 38 w 44"/>
                <a:gd name="T45" fmla="*/ 65 h 66"/>
                <a:gd name="T46" fmla="*/ 31 w 44"/>
                <a:gd name="T47" fmla="*/ 42 h 66"/>
                <a:gd name="T48" fmla="*/ 31 w 44"/>
                <a:gd name="T49" fmla="*/ 42 h 66"/>
                <a:gd name="T50" fmla="*/ 18 w 44"/>
                <a:gd name="T51" fmla="*/ 43 h 66"/>
                <a:gd name="T52" fmla="*/ 8 w 44"/>
                <a:gd name="T53" fmla="*/ 51 h 66"/>
                <a:gd name="T54" fmla="*/ 17 w 44"/>
                <a:gd name="T55" fmla="*/ 59 h 66"/>
                <a:gd name="T56" fmla="*/ 27 w 44"/>
                <a:gd name="T57" fmla="*/ 56 h 66"/>
                <a:gd name="T58" fmla="*/ 31 w 44"/>
                <a:gd name="T59" fmla="*/ 45 h 66"/>
                <a:gd name="T60" fmla="*/ 31 w 44"/>
                <a:gd name="T61" fmla="*/ 42 h 66"/>
                <a:gd name="T62" fmla="*/ 9 w 44"/>
                <a:gd name="T63" fmla="*/ 0 h 66"/>
                <a:gd name="T64" fmla="*/ 9 w 44"/>
                <a:gd name="T65" fmla="*/ 0 h 66"/>
                <a:gd name="T66" fmla="*/ 17 w 44"/>
                <a:gd name="T67" fmla="*/ 0 h 66"/>
                <a:gd name="T68" fmla="*/ 17 w 44"/>
                <a:gd name="T69" fmla="*/ 9 h 66"/>
                <a:gd name="T70" fmla="*/ 9 w 44"/>
                <a:gd name="T71" fmla="*/ 9 h 66"/>
                <a:gd name="T72" fmla="*/ 9 w 44"/>
                <a:gd name="T73" fmla="*/ 0 h 66"/>
                <a:gd name="T74" fmla="*/ 25 w 44"/>
                <a:gd name="T75" fmla="*/ 0 h 66"/>
                <a:gd name="T76" fmla="*/ 25 w 44"/>
                <a:gd name="T77" fmla="*/ 0 h 66"/>
                <a:gd name="T78" fmla="*/ 34 w 44"/>
                <a:gd name="T79" fmla="*/ 0 h 66"/>
                <a:gd name="T80" fmla="*/ 34 w 44"/>
                <a:gd name="T81" fmla="*/ 9 h 66"/>
                <a:gd name="T82" fmla="*/ 25 w 44"/>
                <a:gd name="T83" fmla="*/ 9 h 66"/>
                <a:gd name="T84" fmla="*/ 25 w 44"/>
                <a:gd name="T85" fmla="*/ 0 h 66"/>
                <a:gd name="T86" fmla="*/ 25 w 44"/>
                <a:gd name="T87" fmla="*/ 9 h 66"/>
                <a:gd name="T88" fmla="*/ 25 w 44"/>
                <a:gd name="T89"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66">
                  <a:moveTo>
                    <a:pt x="38" y="65"/>
                  </a:moveTo>
                  <a:lnTo>
                    <a:pt x="38" y="65"/>
                  </a:lnTo>
                  <a:cubicBezTo>
                    <a:pt x="34" y="65"/>
                    <a:pt x="32" y="62"/>
                    <a:pt x="32" y="58"/>
                  </a:cubicBezTo>
                  <a:lnTo>
                    <a:pt x="31" y="58"/>
                  </a:lnTo>
                  <a:cubicBezTo>
                    <a:pt x="29" y="63"/>
                    <a:pt x="23" y="66"/>
                    <a:pt x="16" y="66"/>
                  </a:cubicBezTo>
                  <a:cubicBezTo>
                    <a:pt x="5" y="66"/>
                    <a:pt x="0" y="59"/>
                    <a:pt x="0" y="51"/>
                  </a:cubicBezTo>
                  <a:cubicBezTo>
                    <a:pt x="0" y="45"/>
                    <a:pt x="4" y="37"/>
                    <a:pt x="17" y="37"/>
                  </a:cubicBezTo>
                  <a:lnTo>
                    <a:pt x="31" y="36"/>
                  </a:lnTo>
                  <a:lnTo>
                    <a:pt x="31" y="32"/>
                  </a:lnTo>
                  <a:cubicBezTo>
                    <a:pt x="31" y="30"/>
                    <a:pt x="31" y="27"/>
                    <a:pt x="29" y="25"/>
                  </a:cubicBezTo>
                  <a:cubicBezTo>
                    <a:pt x="27" y="24"/>
                    <a:pt x="25" y="23"/>
                    <a:pt x="21" y="23"/>
                  </a:cubicBezTo>
                  <a:cubicBezTo>
                    <a:pt x="17" y="23"/>
                    <a:pt x="14" y="24"/>
                    <a:pt x="12" y="26"/>
                  </a:cubicBezTo>
                  <a:cubicBezTo>
                    <a:pt x="11" y="27"/>
                    <a:pt x="10" y="29"/>
                    <a:pt x="10" y="31"/>
                  </a:cubicBezTo>
                  <a:lnTo>
                    <a:pt x="2" y="31"/>
                  </a:lnTo>
                  <a:cubicBezTo>
                    <a:pt x="2" y="27"/>
                    <a:pt x="4" y="24"/>
                    <a:pt x="6" y="21"/>
                  </a:cubicBezTo>
                  <a:cubicBezTo>
                    <a:pt x="10" y="18"/>
                    <a:pt x="15" y="16"/>
                    <a:pt x="21" y="16"/>
                  </a:cubicBezTo>
                  <a:cubicBezTo>
                    <a:pt x="30" y="16"/>
                    <a:pt x="35" y="20"/>
                    <a:pt x="38" y="25"/>
                  </a:cubicBezTo>
                  <a:cubicBezTo>
                    <a:pt x="39" y="28"/>
                    <a:pt x="39" y="30"/>
                    <a:pt x="39" y="33"/>
                  </a:cubicBezTo>
                  <a:lnTo>
                    <a:pt x="39" y="56"/>
                  </a:lnTo>
                  <a:cubicBezTo>
                    <a:pt x="39" y="58"/>
                    <a:pt x="40" y="59"/>
                    <a:pt x="42" y="59"/>
                  </a:cubicBezTo>
                  <a:cubicBezTo>
                    <a:pt x="42" y="59"/>
                    <a:pt x="44" y="58"/>
                    <a:pt x="44" y="58"/>
                  </a:cubicBezTo>
                  <a:lnTo>
                    <a:pt x="44" y="64"/>
                  </a:lnTo>
                  <a:cubicBezTo>
                    <a:pt x="42" y="65"/>
                    <a:pt x="40" y="65"/>
                    <a:pt x="38" y="65"/>
                  </a:cubicBezTo>
                  <a:close/>
                  <a:moveTo>
                    <a:pt x="31" y="42"/>
                  </a:moveTo>
                  <a:lnTo>
                    <a:pt x="31" y="42"/>
                  </a:lnTo>
                  <a:lnTo>
                    <a:pt x="18" y="43"/>
                  </a:lnTo>
                  <a:cubicBezTo>
                    <a:pt x="14" y="43"/>
                    <a:pt x="8" y="45"/>
                    <a:pt x="8" y="51"/>
                  </a:cubicBezTo>
                  <a:cubicBezTo>
                    <a:pt x="8" y="55"/>
                    <a:pt x="11" y="59"/>
                    <a:pt x="17" y="59"/>
                  </a:cubicBezTo>
                  <a:cubicBezTo>
                    <a:pt x="21" y="59"/>
                    <a:pt x="25" y="58"/>
                    <a:pt x="27" y="56"/>
                  </a:cubicBezTo>
                  <a:cubicBezTo>
                    <a:pt x="30" y="53"/>
                    <a:pt x="31" y="49"/>
                    <a:pt x="31" y="45"/>
                  </a:cubicBezTo>
                  <a:lnTo>
                    <a:pt x="31" y="42"/>
                  </a:lnTo>
                  <a:close/>
                  <a:moveTo>
                    <a:pt x="9" y="0"/>
                  </a:moveTo>
                  <a:lnTo>
                    <a:pt x="9" y="0"/>
                  </a:lnTo>
                  <a:lnTo>
                    <a:pt x="17" y="0"/>
                  </a:lnTo>
                  <a:lnTo>
                    <a:pt x="17" y="9"/>
                  </a:lnTo>
                  <a:lnTo>
                    <a:pt x="9" y="9"/>
                  </a:lnTo>
                  <a:lnTo>
                    <a:pt x="9" y="0"/>
                  </a:lnTo>
                  <a:close/>
                  <a:moveTo>
                    <a:pt x="25" y="0"/>
                  </a:moveTo>
                  <a:lnTo>
                    <a:pt x="25" y="0"/>
                  </a:lnTo>
                  <a:lnTo>
                    <a:pt x="34" y="0"/>
                  </a:lnTo>
                  <a:lnTo>
                    <a:pt x="34" y="9"/>
                  </a:lnTo>
                  <a:lnTo>
                    <a:pt x="25" y="9"/>
                  </a:lnTo>
                  <a:lnTo>
                    <a:pt x="25" y="0"/>
                  </a:lnTo>
                  <a:close/>
                  <a:moveTo>
                    <a:pt x="25" y="9"/>
                  </a:moveTo>
                  <a:lnTo>
                    <a:pt x="25" y="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8" name="Freeform 32"/>
            <p:cNvSpPr>
              <a:spLocks/>
            </p:cNvSpPr>
            <p:nvPr/>
          </p:nvSpPr>
          <p:spPr bwMode="auto">
            <a:xfrm>
              <a:off x="8351838" y="911226"/>
              <a:ext cx="30163" cy="58738"/>
            </a:xfrm>
            <a:custGeom>
              <a:avLst/>
              <a:gdLst>
                <a:gd name="T0" fmla="*/ 22 w 31"/>
                <a:gd name="T1" fmla="*/ 61 h 61"/>
                <a:gd name="T2" fmla="*/ 22 w 31"/>
                <a:gd name="T3" fmla="*/ 61 h 61"/>
                <a:gd name="T4" fmla="*/ 9 w 31"/>
                <a:gd name="T5" fmla="*/ 49 h 61"/>
                <a:gd name="T6" fmla="*/ 9 w 31"/>
                <a:gd name="T7" fmla="*/ 20 h 61"/>
                <a:gd name="T8" fmla="*/ 0 w 31"/>
                <a:gd name="T9" fmla="*/ 20 h 61"/>
                <a:gd name="T10" fmla="*/ 0 w 31"/>
                <a:gd name="T11" fmla="*/ 13 h 61"/>
                <a:gd name="T12" fmla="*/ 9 w 31"/>
                <a:gd name="T13" fmla="*/ 13 h 61"/>
                <a:gd name="T14" fmla="*/ 9 w 31"/>
                <a:gd name="T15" fmla="*/ 1 h 61"/>
                <a:gd name="T16" fmla="*/ 17 w 31"/>
                <a:gd name="T17" fmla="*/ 0 h 61"/>
                <a:gd name="T18" fmla="*/ 17 w 31"/>
                <a:gd name="T19" fmla="*/ 13 h 61"/>
                <a:gd name="T20" fmla="*/ 31 w 31"/>
                <a:gd name="T21" fmla="*/ 13 h 61"/>
                <a:gd name="T22" fmla="*/ 31 w 31"/>
                <a:gd name="T23" fmla="*/ 20 h 61"/>
                <a:gd name="T24" fmla="*/ 17 w 31"/>
                <a:gd name="T25" fmla="*/ 20 h 61"/>
                <a:gd name="T26" fmla="*/ 17 w 31"/>
                <a:gd name="T27" fmla="*/ 48 h 61"/>
                <a:gd name="T28" fmla="*/ 23 w 31"/>
                <a:gd name="T29" fmla="*/ 54 h 61"/>
                <a:gd name="T30" fmla="*/ 31 w 31"/>
                <a:gd name="T31" fmla="*/ 53 h 61"/>
                <a:gd name="T32" fmla="*/ 31 w 31"/>
                <a:gd name="T33" fmla="*/ 60 h 61"/>
                <a:gd name="T34" fmla="*/ 22 w 31"/>
                <a:gd name="T3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61">
                  <a:moveTo>
                    <a:pt x="22" y="61"/>
                  </a:moveTo>
                  <a:lnTo>
                    <a:pt x="22" y="61"/>
                  </a:lnTo>
                  <a:cubicBezTo>
                    <a:pt x="12" y="61"/>
                    <a:pt x="9" y="55"/>
                    <a:pt x="9" y="49"/>
                  </a:cubicBezTo>
                  <a:lnTo>
                    <a:pt x="9" y="20"/>
                  </a:lnTo>
                  <a:lnTo>
                    <a:pt x="0" y="20"/>
                  </a:lnTo>
                  <a:lnTo>
                    <a:pt x="0" y="13"/>
                  </a:lnTo>
                  <a:lnTo>
                    <a:pt x="9" y="13"/>
                  </a:lnTo>
                  <a:lnTo>
                    <a:pt x="9" y="1"/>
                  </a:lnTo>
                  <a:lnTo>
                    <a:pt x="17" y="0"/>
                  </a:lnTo>
                  <a:lnTo>
                    <a:pt x="17" y="13"/>
                  </a:lnTo>
                  <a:lnTo>
                    <a:pt x="31" y="13"/>
                  </a:lnTo>
                  <a:lnTo>
                    <a:pt x="31" y="20"/>
                  </a:lnTo>
                  <a:lnTo>
                    <a:pt x="17" y="20"/>
                  </a:lnTo>
                  <a:lnTo>
                    <a:pt x="17" y="48"/>
                  </a:lnTo>
                  <a:cubicBezTo>
                    <a:pt x="17" y="52"/>
                    <a:pt x="19" y="54"/>
                    <a:pt x="23" y="54"/>
                  </a:cubicBezTo>
                  <a:cubicBezTo>
                    <a:pt x="27" y="54"/>
                    <a:pt x="31" y="53"/>
                    <a:pt x="31" y="53"/>
                  </a:cubicBezTo>
                  <a:lnTo>
                    <a:pt x="31" y="60"/>
                  </a:lnTo>
                  <a:cubicBezTo>
                    <a:pt x="29" y="61"/>
                    <a:pt x="26" y="61"/>
                    <a:pt x="22" y="6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19" name="Freeform 33"/>
            <p:cNvSpPr>
              <a:spLocks/>
            </p:cNvSpPr>
            <p:nvPr/>
          </p:nvSpPr>
          <p:spPr bwMode="auto">
            <a:xfrm>
              <a:off x="7378701" y="1016001"/>
              <a:ext cx="41275" cy="63500"/>
            </a:xfrm>
            <a:custGeom>
              <a:avLst/>
              <a:gdLst>
                <a:gd name="T0" fmla="*/ 0 w 44"/>
                <a:gd name="T1" fmla="*/ 66 h 66"/>
                <a:gd name="T2" fmla="*/ 0 w 44"/>
                <a:gd name="T3" fmla="*/ 66 h 66"/>
                <a:gd name="T4" fmla="*/ 0 w 44"/>
                <a:gd name="T5" fmla="*/ 0 h 66"/>
                <a:gd name="T6" fmla="*/ 44 w 44"/>
                <a:gd name="T7" fmla="*/ 0 h 66"/>
                <a:gd name="T8" fmla="*/ 44 w 44"/>
                <a:gd name="T9" fmla="*/ 8 h 66"/>
                <a:gd name="T10" fmla="*/ 8 w 44"/>
                <a:gd name="T11" fmla="*/ 8 h 66"/>
                <a:gd name="T12" fmla="*/ 8 w 44"/>
                <a:gd name="T13" fmla="*/ 28 h 66"/>
                <a:gd name="T14" fmla="*/ 40 w 44"/>
                <a:gd name="T15" fmla="*/ 28 h 66"/>
                <a:gd name="T16" fmla="*/ 40 w 44"/>
                <a:gd name="T17" fmla="*/ 36 h 66"/>
                <a:gd name="T18" fmla="*/ 8 w 44"/>
                <a:gd name="T19" fmla="*/ 36 h 66"/>
                <a:gd name="T20" fmla="*/ 8 w 44"/>
                <a:gd name="T21" fmla="*/ 59 h 66"/>
                <a:gd name="T22" fmla="*/ 44 w 44"/>
                <a:gd name="T23" fmla="*/ 59 h 66"/>
                <a:gd name="T24" fmla="*/ 44 w 44"/>
                <a:gd name="T25" fmla="*/ 66 h 66"/>
                <a:gd name="T26" fmla="*/ 0 w 44"/>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6">
                  <a:moveTo>
                    <a:pt x="0" y="66"/>
                  </a:moveTo>
                  <a:lnTo>
                    <a:pt x="0" y="66"/>
                  </a:lnTo>
                  <a:lnTo>
                    <a:pt x="0" y="0"/>
                  </a:lnTo>
                  <a:lnTo>
                    <a:pt x="44" y="0"/>
                  </a:lnTo>
                  <a:lnTo>
                    <a:pt x="44" y="8"/>
                  </a:lnTo>
                  <a:lnTo>
                    <a:pt x="8" y="8"/>
                  </a:lnTo>
                  <a:lnTo>
                    <a:pt x="8" y="28"/>
                  </a:lnTo>
                  <a:lnTo>
                    <a:pt x="40" y="28"/>
                  </a:lnTo>
                  <a:lnTo>
                    <a:pt x="40" y="36"/>
                  </a:lnTo>
                  <a:lnTo>
                    <a:pt x="8" y="36"/>
                  </a:lnTo>
                  <a:lnTo>
                    <a:pt x="8" y="59"/>
                  </a:lnTo>
                  <a:lnTo>
                    <a:pt x="44" y="59"/>
                  </a:lnTo>
                  <a:lnTo>
                    <a:pt x="44" y="66"/>
                  </a:lnTo>
                  <a:lnTo>
                    <a:pt x="0" y="6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0" name="Freeform 34"/>
            <p:cNvSpPr>
              <a:spLocks/>
            </p:cNvSpPr>
            <p:nvPr/>
          </p:nvSpPr>
          <p:spPr bwMode="auto">
            <a:xfrm>
              <a:off x="7429501" y="1033463"/>
              <a:ext cx="38100" cy="47625"/>
            </a:xfrm>
            <a:custGeom>
              <a:avLst/>
              <a:gdLst>
                <a:gd name="T0" fmla="*/ 35 w 40"/>
                <a:gd name="T1" fmla="*/ 44 h 50"/>
                <a:gd name="T2" fmla="*/ 35 w 40"/>
                <a:gd name="T3" fmla="*/ 44 h 50"/>
                <a:gd name="T4" fmla="*/ 21 w 40"/>
                <a:gd name="T5" fmla="*/ 50 h 50"/>
                <a:gd name="T6" fmla="*/ 4 w 40"/>
                <a:gd name="T7" fmla="*/ 41 h 50"/>
                <a:gd name="T8" fmla="*/ 0 w 40"/>
                <a:gd name="T9" fmla="*/ 25 h 50"/>
                <a:gd name="T10" fmla="*/ 4 w 40"/>
                <a:gd name="T11" fmla="*/ 9 h 50"/>
                <a:gd name="T12" fmla="*/ 21 w 40"/>
                <a:gd name="T13" fmla="*/ 0 h 50"/>
                <a:gd name="T14" fmla="*/ 34 w 40"/>
                <a:gd name="T15" fmla="*/ 5 h 50"/>
                <a:gd name="T16" fmla="*/ 40 w 40"/>
                <a:gd name="T17" fmla="*/ 17 h 50"/>
                <a:gd name="T18" fmla="*/ 32 w 40"/>
                <a:gd name="T19" fmla="*/ 17 h 50"/>
                <a:gd name="T20" fmla="*/ 28 w 40"/>
                <a:gd name="T21" fmla="*/ 10 h 50"/>
                <a:gd name="T22" fmla="*/ 21 w 40"/>
                <a:gd name="T23" fmla="*/ 7 h 50"/>
                <a:gd name="T24" fmla="*/ 13 w 40"/>
                <a:gd name="T25" fmla="*/ 10 h 50"/>
                <a:gd name="T26" fmla="*/ 8 w 40"/>
                <a:gd name="T27" fmla="*/ 25 h 50"/>
                <a:gd name="T28" fmla="*/ 13 w 40"/>
                <a:gd name="T29" fmla="*/ 40 h 50"/>
                <a:gd name="T30" fmla="*/ 21 w 40"/>
                <a:gd name="T31" fmla="*/ 43 h 50"/>
                <a:gd name="T32" fmla="*/ 29 w 40"/>
                <a:gd name="T33" fmla="*/ 39 h 50"/>
                <a:gd name="T34" fmla="*/ 32 w 40"/>
                <a:gd name="T35" fmla="*/ 32 h 50"/>
                <a:gd name="T36" fmla="*/ 40 w 40"/>
                <a:gd name="T37" fmla="*/ 32 h 50"/>
                <a:gd name="T38" fmla="*/ 35 w 40"/>
                <a:gd name="T39"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50">
                  <a:moveTo>
                    <a:pt x="35" y="44"/>
                  </a:moveTo>
                  <a:lnTo>
                    <a:pt x="35" y="44"/>
                  </a:lnTo>
                  <a:cubicBezTo>
                    <a:pt x="31" y="48"/>
                    <a:pt x="27" y="50"/>
                    <a:pt x="21" y="50"/>
                  </a:cubicBezTo>
                  <a:cubicBezTo>
                    <a:pt x="12" y="50"/>
                    <a:pt x="7" y="46"/>
                    <a:pt x="4" y="41"/>
                  </a:cubicBezTo>
                  <a:cubicBezTo>
                    <a:pt x="1" y="37"/>
                    <a:pt x="0" y="32"/>
                    <a:pt x="0" y="25"/>
                  </a:cubicBezTo>
                  <a:cubicBezTo>
                    <a:pt x="0" y="18"/>
                    <a:pt x="1" y="12"/>
                    <a:pt x="4" y="9"/>
                  </a:cubicBezTo>
                  <a:cubicBezTo>
                    <a:pt x="7" y="4"/>
                    <a:pt x="12" y="0"/>
                    <a:pt x="21" y="0"/>
                  </a:cubicBezTo>
                  <a:cubicBezTo>
                    <a:pt x="26" y="0"/>
                    <a:pt x="31" y="2"/>
                    <a:pt x="34" y="5"/>
                  </a:cubicBezTo>
                  <a:cubicBezTo>
                    <a:pt x="37" y="8"/>
                    <a:pt x="39" y="12"/>
                    <a:pt x="40" y="17"/>
                  </a:cubicBezTo>
                  <a:lnTo>
                    <a:pt x="32" y="17"/>
                  </a:lnTo>
                  <a:cubicBezTo>
                    <a:pt x="31" y="14"/>
                    <a:pt x="30" y="11"/>
                    <a:pt x="28" y="10"/>
                  </a:cubicBezTo>
                  <a:cubicBezTo>
                    <a:pt x="27" y="8"/>
                    <a:pt x="24" y="7"/>
                    <a:pt x="21" y="7"/>
                  </a:cubicBezTo>
                  <a:cubicBezTo>
                    <a:pt x="17" y="7"/>
                    <a:pt x="15" y="8"/>
                    <a:pt x="13" y="10"/>
                  </a:cubicBezTo>
                  <a:cubicBezTo>
                    <a:pt x="9" y="13"/>
                    <a:pt x="8" y="19"/>
                    <a:pt x="8" y="25"/>
                  </a:cubicBezTo>
                  <a:cubicBezTo>
                    <a:pt x="8" y="30"/>
                    <a:pt x="9" y="36"/>
                    <a:pt x="13" y="40"/>
                  </a:cubicBezTo>
                  <a:cubicBezTo>
                    <a:pt x="15" y="41"/>
                    <a:pt x="17" y="43"/>
                    <a:pt x="21" y="43"/>
                  </a:cubicBezTo>
                  <a:cubicBezTo>
                    <a:pt x="24" y="43"/>
                    <a:pt x="27" y="41"/>
                    <a:pt x="29" y="39"/>
                  </a:cubicBezTo>
                  <a:cubicBezTo>
                    <a:pt x="30" y="38"/>
                    <a:pt x="32" y="36"/>
                    <a:pt x="32" y="32"/>
                  </a:cubicBezTo>
                  <a:lnTo>
                    <a:pt x="40" y="32"/>
                  </a:lnTo>
                  <a:cubicBezTo>
                    <a:pt x="40" y="38"/>
                    <a:pt x="38" y="41"/>
                    <a:pt x="35" y="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1" name="Freeform 35"/>
            <p:cNvSpPr>
              <a:spLocks/>
            </p:cNvSpPr>
            <p:nvPr/>
          </p:nvSpPr>
          <p:spPr bwMode="auto">
            <a:xfrm>
              <a:off x="7478713" y="1014413"/>
              <a:ext cx="38100" cy="65088"/>
            </a:xfrm>
            <a:custGeom>
              <a:avLst/>
              <a:gdLst>
                <a:gd name="T0" fmla="*/ 31 w 39"/>
                <a:gd name="T1" fmla="*/ 67 h 67"/>
                <a:gd name="T2" fmla="*/ 31 w 39"/>
                <a:gd name="T3" fmla="*/ 67 h 67"/>
                <a:gd name="T4" fmla="*/ 31 w 39"/>
                <a:gd name="T5" fmla="*/ 37 h 67"/>
                <a:gd name="T6" fmla="*/ 20 w 39"/>
                <a:gd name="T7" fmla="*/ 26 h 67"/>
                <a:gd name="T8" fmla="*/ 10 w 39"/>
                <a:gd name="T9" fmla="*/ 33 h 67"/>
                <a:gd name="T10" fmla="*/ 8 w 39"/>
                <a:gd name="T11" fmla="*/ 45 h 67"/>
                <a:gd name="T12" fmla="*/ 8 w 39"/>
                <a:gd name="T13" fmla="*/ 67 h 67"/>
                <a:gd name="T14" fmla="*/ 0 w 39"/>
                <a:gd name="T15" fmla="*/ 67 h 67"/>
                <a:gd name="T16" fmla="*/ 0 w 39"/>
                <a:gd name="T17" fmla="*/ 0 h 67"/>
                <a:gd name="T18" fmla="*/ 8 w 39"/>
                <a:gd name="T19" fmla="*/ 0 h 67"/>
                <a:gd name="T20" fmla="*/ 8 w 39"/>
                <a:gd name="T21" fmla="*/ 26 h 67"/>
                <a:gd name="T22" fmla="*/ 22 w 39"/>
                <a:gd name="T23" fmla="*/ 19 h 67"/>
                <a:gd name="T24" fmla="*/ 39 w 39"/>
                <a:gd name="T25" fmla="*/ 36 h 67"/>
                <a:gd name="T26" fmla="*/ 39 w 39"/>
                <a:gd name="T27" fmla="*/ 67 h 67"/>
                <a:gd name="T28" fmla="*/ 31 w 39"/>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67">
                  <a:moveTo>
                    <a:pt x="31" y="67"/>
                  </a:moveTo>
                  <a:lnTo>
                    <a:pt x="31" y="67"/>
                  </a:lnTo>
                  <a:lnTo>
                    <a:pt x="31" y="37"/>
                  </a:lnTo>
                  <a:cubicBezTo>
                    <a:pt x="31" y="30"/>
                    <a:pt x="28" y="26"/>
                    <a:pt x="20" y="26"/>
                  </a:cubicBezTo>
                  <a:cubicBezTo>
                    <a:pt x="16" y="26"/>
                    <a:pt x="12" y="29"/>
                    <a:pt x="10" y="33"/>
                  </a:cubicBezTo>
                  <a:cubicBezTo>
                    <a:pt x="8" y="37"/>
                    <a:pt x="8" y="42"/>
                    <a:pt x="8" y="45"/>
                  </a:cubicBezTo>
                  <a:lnTo>
                    <a:pt x="8" y="67"/>
                  </a:lnTo>
                  <a:lnTo>
                    <a:pt x="0" y="67"/>
                  </a:lnTo>
                  <a:lnTo>
                    <a:pt x="0" y="0"/>
                  </a:lnTo>
                  <a:lnTo>
                    <a:pt x="8" y="0"/>
                  </a:lnTo>
                  <a:lnTo>
                    <a:pt x="8" y="26"/>
                  </a:lnTo>
                  <a:cubicBezTo>
                    <a:pt x="11" y="21"/>
                    <a:pt x="17" y="19"/>
                    <a:pt x="22" y="19"/>
                  </a:cubicBezTo>
                  <a:cubicBezTo>
                    <a:pt x="33" y="19"/>
                    <a:pt x="39" y="25"/>
                    <a:pt x="39" y="36"/>
                  </a:cubicBezTo>
                  <a:lnTo>
                    <a:pt x="39" y="67"/>
                  </a:lnTo>
                  <a:lnTo>
                    <a:pt x="31" y="6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2" name="Freeform 36"/>
            <p:cNvSpPr>
              <a:spLocks noEditPoints="1"/>
            </p:cNvSpPr>
            <p:nvPr/>
          </p:nvSpPr>
          <p:spPr bwMode="auto">
            <a:xfrm>
              <a:off x="7527926" y="1033463"/>
              <a:ext cx="42863" cy="47625"/>
            </a:xfrm>
            <a:custGeom>
              <a:avLst/>
              <a:gdLst>
                <a:gd name="T0" fmla="*/ 39 w 44"/>
                <a:gd name="T1" fmla="*/ 49 h 50"/>
                <a:gd name="T2" fmla="*/ 39 w 44"/>
                <a:gd name="T3" fmla="*/ 49 h 50"/>
                <a:gd name="T4" fmla="*/ 32 w 44"/>
                <a:gd name="T5" fmla="*/ 42 h 50"/>
                <a:gd name="T6" fmla="*/ 32 w 44"/>
                <a:gd name="T7" fmla="*/ 42 h 50"/>
                <a:gd name="T8" fmla="*/ 16 w 44"/>
                <a:gd name="T9" fmla="*/ 50 h 50"/>
                <a:gd name="T10" fmla="*/ 0 w 44"/>
                <a:gd name="T11" fmla="*/ 35 h 50"/>
                <a:gd name="T12" fmla="*/ 17 w 44"/>
                <a:gd name="T13" fmla="*/ 20 h 50"/>
                <a:gd name="T14" fmla="*/ 31 w 44"/>
                <a:gd name="T15" fmla="*/ 19 h 50"/>
                <a:gd name="T16" fmla="*/ 31 w 44"/>
                <a:gd name="T17" fmla="*/ 16 h 50"/>
                <a:gd name="T18" fmla="*/ 29 w 44"/>
                <a:gd name="T19" fmla="*/ 9 h 50"/>
                <a:gd name="T20" fmla="*/ 21 w 44"/>
                <a:gd name="T21" fmla="*/ 6 h 50"/>
                <a:gd name="T22" fmla="*/ 13 w 44"/>
                <a:gd name="T23" fmla="*/ 9 h 50"/>
                <a:gd name="T24" fmla="*/ 10 w 44"/>
                <a:gd name="T25" fmla="*/ 15 h 50"/>
                <a:gd name="T26" fmla="*/ 2 w 44"/>
                <a:gd name="T27" fmla="*/ 15 h 50"/>
                <a:gd name="T28" fmla="*/ 7 w 44"/>
                <a:gd name="T29" fmla="*/ 5 h 50"/>
                <a:gd name="T30" fmla="*/ 21 w 44"/>
                <a:gd name="T31" fmla="*/ 0 h 50"/>
                <a:gd name="T32" fmla="*/ 38 w 44"/>
                <a:gd name="T33" fmla="*/ 9 h 50"/>
                <a:gd name="T34" fmla="*/ 39 w 44"/>
                <a:gd name="T35" fmla="*/ 16 h 50"/>
                <a:gd name="T36" fmla="*/ 39 w 44"/>
                <a:gd name="T37" fmla="*/ 39 h 50"/>
                <a:gd name="T38" fmla="*/ 42 w 44"/>
                <a:gd name="T39" fmla="*/ 42 h 50"/>
                <a:gd name="T40" fmla="*/ 44 w 44"/>
                <a:gd name="T41" fmla="*/ 42 h 50"/>
                <a:gd name="T42" fmla="*/ 44 w 44"/>
                <a:gd name="T43" fmla="*/ 48 h 50"/>
                <a:gd name="T44" fmla="*/ 39 w 44"/>
                <a:gd name="T45" fmla="*/ 49 h 50"/>
                <a:gd name="T46" fmla="*/ 31 w 44"/>
                <a:gd name="T47" fmla="*/ 26 h 50"/>
                <a:gd name="T48" fmla="*/ 31 w 44"/>
                <a:gd name="T49" fmla="*/ 26 h 50"/>
                <a:gd name="T50" fmla="*/ 19 w 44"/>
                <a:gd name="T51" fmla="*/ 26 h 50"/>
                <a:gd name="T52" fmla="*/ 8 w 44"/>
                <a:gd name="T53" fmla="*/ 35 h 50"/>
                <a:gd name="T54" fmla="*/ 18 w 44"/>
                <a:gd name="T55" fmla="*/ 43 h 50"/>
                <a:gd name="T56" fmla="*/ 27 w 44"/>
                <a:gd name="T57" fmla="*/ 39 h 50"/>
                <a:gd name="T58" fmla="*/ 31 w 44"/>
                <a:gd name="T59" fmla="*/ 28 h 50"/>
                <a:gd name="T60" fmla="*/ 31 w 44"/>
                <a:gd name="T6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0">
                  <a:moveTo>
                    <a:pt x="39" y="49"/>
                  </a:moveTo>
                  <a:lnTo>
                    <a:pt x="39" y="49"/>
                  </a:lnTo>
                  <a:cubicBezTo>
                    <a:pt x="34" y="49"/>
                    <a:pt x="32" y="46"/>
                    <a:pt x="32" y="42"/>
                  </a:cubicBezTo>
                  <a:lnTo>
                    <a:pt x="32" y="42"/>
                  </a:lnTo>
                  <a:cubicBezTo>
                    <a:pt x="29" y="47"/>
                    <a:pt x="23" y="50"/>
                    <a:pt x="16" y="50"/>
                  </a:cubicBezTo>
                  <a:cubicBezTo>
                    <a:pt x="6" y="50"/>
                    <a:pt x="0" y="42"/>
                    <a:pt x="0" y="35"/>
                  </a:cubicBezTo>
                  <a:cubicBezTo>
                    <a:pt x="0" y="29"/>
                    <a:pt x="4" y="21"/>
                    <a:pt x="17" y="20"/>
                  </a:cubicBezTo>
                  <a:lnTo>
                    <a:pt x="31" y="19"/>
                  </a:lnTo>
                  <a:lnTo>
                    <a:pt x="31" y="16"/>
                  </a:lnTo>
                  <a:cubicBezTo>
                    <a:pt x="31" y="14"/>
                    <a:pt x="31" y="11"/>
                    <a:pt x="29" y="9"/>
                  </a:cubicBezTo>
                  <a:cubicBezTo>
                    <a:pt x="27" y="7"/>
                    <a:pt x="25" y="6"/>
                    <a:pt x="21" y="6"/>
                  </a:cubicBezTo>
                  <a:cubicBezTo>
                    <a:pt x="17" y="6"/>
                    <a:pt x="14" y="7"/>
                    <a:pt x="13" y="9"/>
                  </a:cubicBezTo>
                  <a:cubicBezTo>
                    <a:pt x="11" y="11"/>
                    <a:pt x="10" y="12"/>
                    <a:pt x="10" y="15"/>
                  </a:cubicBezTo>
                  <a:lnTo>
                    <a:pt x="2" y="15"/>
                  </a:lnTo>
                  <a:cubicBezTo>
                    <a:pt x="3" y="10"/>
                    <a:pt x="4" y="7"/>
                    <a:pt x="7" y="5"/>
                  </a:cubicBezTo>
                  <a:cubicBezTo>
                    <a:pt x="10" y="1"/>
                    <a:pt x="15" y="0"/>
                    <a:pt x="21" y="0"/>
                  </a:cubicBezTo>
                  <a:cubicBezTo>
                    <a:pt x="30" y="0"/>
                    <a:pt x="36" y="4"/>
                    <a:pt x="38" y="9"/>
                  </a:cubicBezTo>
                  <a:cubicBezTo>
                    <a:pt x="39" y="11"/>
                    <a:pt x="39" y="13"/>
                    <a:pt x="39" y="16"/>
                  </a:cubicBezTo>
                  <a:lnTo>
                    <a:pt x="39" y="39"/>
                  </a:lnTo>
                  <a:cubicBezTo>
                    <a:pt x="39" y="42"/>
                    <a:pt x="40" y="42"/>
                    <a:pt x="42" y="42"/>
                  </a:cubicBezTo>
                  <a:cubicBezTo>
                    <a:pt x="43" y="42"/>
                    <a:pt x="44" y="42"/>
                    <a:pt x="44" y="42"/>
                  </a:cubicBezTo>
                  <a:lnTo>
                    <a:pt x="44" y="48"/>
                  </a:lnTo>
                  <a:cubicBezTo>
                    <a:pt x="42" y="49"/>
                    <a:pt x="41" y="49"/>
                    <a:pt x="39" y="49"/>
                  </a:cubicBezTo>
                  <a:close/>
                  <a:moveTo>
                    <a:pt x="31" y="26"/>
                  </a:moveTo>
                  <a:lnTo>
                    <a:pt x="31" y="26"/>
                  </a:lnTo>
                  <a:lnTo>
                    <a:pt x="19" y="26"/>
                  </a:lnTo>
                  <a:cubicBezTo>
                    <a:pt x="14" y="27"/>
                    <a:pt x="8" y="29"/>
                    <a:pt x="8" y="35"/>
                  </a:cubicBezTo>
                  <a:cubicBezTo>
                    <a:pt x="8" y="39"/>
                    <a:pt x="11" y="43"/>
                    <a:pt x="18" y="43"/>
                  </a:cubicBezTo>
                  <a:cubicBezTo>
                    <a:pt x="21" y="43"/>
                    <a:pt x="25" y="42"/>
                    <a:pt x="27" y="39"/>
                  </a:cubicBezTo>
                  <a:cubicBezTo>
                    <a:pt x="30" y="36"/>
                    <a:pt x="31" y="32"/>
                    <a:pt x="31" y="28"/>
                  </a:cubicBezTo>
                  <a:lnTo>
                    <a:pt x="31" y="2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3" name="Freeform 37"/>
            <p:cNvSpPr>
              <a:spLocks/>
            </p:cNvSpPr>
            <p:nvPr/>
          </p:nvSpPr>
          <p:spPr bwMode="auto">
            <a:xfrm>
              <a:off x="7581901" y="1033463"/>
              <a:ext cx="36513" cy="46038"/>
            </a:xfrm>
            <a:custGeom>
              <a:avLst/>
              <a:gdLst>
                <a:gd name="T0" fmla="*/ 30 w 38"/>
                <a:gd name="T1" fmla="*/ 48 h 48"/>
                <a:gd name="T2" fmla="*/ 30 w 38"/>
                <a:gd name="T3" fmla="*/ 48 h 48"/>
                <a:gd name="T4" fmla="*/ 30 w 38"/>
                <a:gd name="T5" fmla="*/ 18 h 48"/>
                <a:gd name="T6" fmla="*/ 19 w 38"/>
                <a:gd name="T7" fmla="*/ 7 h 48"/>
                <a:gd name="T8" fmla="*/ 9 w 38"/>
                <a:gd name="T9" fmla="*/ 14 h 48"/>
                <a:gd name="T10" fmla="*/ 7 w 38"/>
                <a:gd name="T11" fmla="*/ 26 h 48"/>
                <a:gd name="T12" fmla="*/ 7 w 38"/>
                <a:gd name="T13" fmla="*/ 48 h 48"/>
                <a:gd name="T14" fmla="*/ 0 w 38"/>
                <a:gd name="T15" fmla="*/ 48 h 48"/>
                <a:gd name="T16" fmla="*/ 0 w 38"/>
                <a:gd name="T17" fmla="*/ 1 h 48"/>
                <a:gd name="T18" fmla="*/ 6 w 38"/>
                <a:gd name="T19" fmla="*/ 1 h 48"/>
                <a:gd name="T20" fmla="*/ 7 w 38"/>
                <a:gd name="T21" fmla="*/ 8 h 48"/>
                <a:gd name="T22" fmla="*/ 21 w 38"/>
                <a:gd name="T23" fmla="*/ 0 h 48"/>
                <a:gd name="T24" fmla="*/ 38 w 38"/>
                <a:gd name="T25" fmla="*/ 17 h 48"/>
                <a:gd name="T26" fmla="*/ 38 w 38"/>
                <a:gd name="T27" fmla="*/ 48 h 48"/>
                <a:gd name="T28" fmla="*/ 30 w 38"/>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8">
                  <a:moveTo>
                    <a:pt x="30" y="48"/>
                  </a:moveTo>
                  <a:lnTo>
                    <a:pt x="30" y="48"/>
                  </a:lnTo>
                  <a:lnTo>
                    <a:pt x="30" y="18"/>
                  </a:lnTo>
                  <a:cubicBezTo>
                    <a:pt x="30" y="11"/>
                    <a:pt x="27" y="7"/>
                    <a:pt x="19" y="7"/>
                  </a:cubicBezTo>
                  <a:cubicBezTo>
                    <a:pt x="15" y="7"/>
                    <a:pt x="11" y="10"/>
                    <a:pt x="9" y="14"/>
                  </a:cubicBezTo>
                  <a:cubicBezTo>
                    <a:pt x="8" y="18"/>
                    <a:pt x="7" y="23"/>
                    <a:pt x="7" y="26"/>
                  </a:cubicBezTo>
                  <a:lnTo>
                    <a:pt x="7" y="48"/>
                  </a:lnTo>
                  <a:lnTo>
                    <a:pt x="0" y="48"/>
                  </a:lnTo>
                  <a:lnTo>
                    <a:pt x="0" y="1"/>
                  </a:lnTo>
                  <a:lnTo>
                    <a:pt x="6" y="1"/>
                  </a:lnTo>
                  <a:lnTo>
                    <a:pt x="7" y="8"/>
                  </a:lnTo>
                  <a:cubicBezTo>
                    <a:pt x="10" y="3"/>
                    <a:pt x="16" y="0"/>
                    <a:pt x="21" y="0"/>
                  </a:cubicBezTo>
                  <a:cubicBezTo>
                    <a:pt x="32" y="0"/>
                    <a:pt x="38" y="6"/>
                    <a:pt x="38" y="17"/>
                  </a:cubicBezTo>
                  <a:lnTo>
                    <a:pt x="38" y="48"/>
                  </a:lnTo>
                  <a:lnTo>
                    <a:pt x="30" y="4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4" name="Freeform 38"/>
            <p:cNvSpPr>
              <a:spLocks noEditPoints="1"/>
            </p:cNvSpPr>
            <p:nvPr/>
          </p:nvSpPr>
          <p:spPr bwMode="auto">
            <a:xfrm>
              <a:off x="7631113" y="1028701"/>
              <a:ext cx="42863" cy="73025"/>
            </a:xfrm>
            <a:custGeom>
              <a:avLst/>
              <a:gdLst>
                <a:gd name="T0" fmla="*/ 41 w 45"/>
                <a:gd name="T1" fmla="*/ 69 h 74"/>
                <a:gd name="T2" fmla="*/ 41 w 45"/>
                <a:gd name="T3" fmla="*/ 69 h 74"/>
                <a:gd name="T4" fmla="*/ 22 w 45"/>
                <a:gd name="T5" fmla="*/ 74 h 74"/>
                <a:gd name="T6" fmla="*/ 4 w 45"/>
                <a:gd name="T7" fmla="*/ 69 h 74"/>
                <a:gd name="T8" fmla="*/ 0 w 45"/>
                <a:gd name="T9" fmla="*/ 60 h 74"/>
                <a:gd name="T10" fmla="*/ 7 w 45"/>
                <a:gd name="T11" fmla="*/ 50 h 74"/>
                <a:gd name="T12" fmla="*/ 1 w 45"/>
                <a:gd name="T13" fmla="*/ 42 h 74"/>
                <a:gd name="T14" fmla="*/ 8 w 45"/>
                <a:gd name="T15" fmla="*/ 33 h 74"/>
                <a:gd name="T16" fmla="*/ 2 w 45"/>
                <a:gd name="T17" fmla="*/ 21 h 74"/>
                <a:gd name="T18" fmla="*/ 7 w 45"/>
                <a:gd name="T19" fmla="*/ 9 h 74"/>
                <a:gd name="T20" fmla="*/ 21 w 45"/>
                <a:gd name="T21" fmla="*/ 4 h 74"/>
                <a:gd name="T22" fmla="*/ 32 w 45"/>
                <a:gd name="T23" fmla="*/ 7 h 74"/>
                <a:gd name="T24" fmla="*/ 41 w 45"/>
                <a:gd name="T25" fmla="*/ 0 h 74"/>
                <a:gd name="T26" fmla="*/ 44 w 45"/>
                <a:gd name="T27" fmla="*/ 0 h 74"/>
                <a:gd name="T28" fmla="*/ 44 w 45"/>
                <a:gd name="T29" fmla="*/ 7 h 74"/>
                <a:gd name="T30" fmla="*/ 42 w 45"/>
                <a:gd name="T31" fmla="*/ 7 h 74"/>
                <a:gd name="T32" fmla="*/ 36 w 45"/>
                <a:gd name="T33" fmla="*/ 11 h 74"/>
                <a:gd name="T34" fmla="*/ 39 w 45"/>
                <a:gd name="T35" fmla="*/ 21 h 74"/>
                <a:gd name="T36" fmla="*/ 35 w 45"/>
                <a:gd name="T37" fmla="*/ 32 h 74"/>
                <a:gd name="T38" fmla="*/ 21 w 45"/>
                <a:gd name="T39" fmla="*/ 38 h 74"/>
                <a:gd name="T40" fmla="*/ 13 w 45"/>
                <a:gd name="T41" fmla="*/ 36 h 74"/>
                <a:gd name="T42" fmla="*/ 9 w 45"/>
                <a:gd name="T43" fmla="*/ 40 h 74"/>
                <a:gd name="T44" fmla="*/ 16 w 45"/>
                <a:gd name="T45" fmla="*/ 45 h 74"/>
                <a:gd name="T46" fmla="*/ 25 w 45"/>
                <a:gd name="T47" fmla="*/ 45 h 74"/>
                <a:gd name="T48" fmla="*/ 41 w 45"/>
                <a:gd name="T49" fmla="*/ 50 h 74"/>
                <a:gd name="T50" fmla="*/ 45 w 45"/>
                <a:gd name="T51" fmla="*/ 59 h 74"/>
                <a:gd name="T52" fmla="*/ 41 w 45"/>
                <a:gd name="T53" fmla="*/ 69 h 74"/>
                <a:gd name="T54" fmla="*/ 22 w 45"/>
                <a:gd name="T55" fmla="*/ 52 h 74"/>
                <a:gd name="T56" fmla="*/ 22 w 45"/>
                <a:gd name="T57" fmla="*/ 52 h 74"/>
                <a:gd name="T58" fmla="*/ 13 w 45"/>
                <a:gd name="T59" fmla="*/ 52 h 74"/>
                <a:gd name="T60" fmla="*/ 7 w 45"/>
                <a:gd name="T61" fmla="*/ 59 h 74"/>
                <a:gd name="T62" fmla="*/ 9 w 45"/>
                <a:gd name="T63" fmla="*/ 64 h 74"/>
                <a:gd name="T64" fmla="*/ 22 w 45"/>
                <a:gd name="T65" fmla="*/ 68 h 74"/>
                <a:gd name="T66" fmla="*/ 35 w 45"/>
                <a:gd name="T67" fmla="*/ 64 h 74"/>
                <a:gd name="T68" fmla="*/ 37 w 45"/>
                <a:gd name="T69" fmla="*/ 59 h 74"/>
                <a:gd name="T70" fmla="*/ 22 w 45"/>
                <a:gd name="T71" fmla="*/ 52 h 74"/>
                <a:gd name="T72" fmla="*/ 21 w 45"/>
                <a:gd name="T73" fmla="*/ 10 h 74"/>
                <a:gd name="T74" fmla="*/ 21 w 45"/>
                <a:gd name="T75" fmla="*/ 10 h 74"/>
                <a:gd name="T76" fmla="*/ 10 w 45"/>
                <a:gd name="T77" fmla="*/ 21 h 74"/>
                <a:gd name="T78" fmla="*/ 21 w 45"/>
                <a:gd name="T79" fmla="*/ 31 h 74"/>
                <a:gd name="T80" fmla="*/ 31 w 45"/>
                <a:gd name="T81" fmla="*/ 21 h 74"/>
                <a:gd name="T82" fmla="*/ 21 w 45"/>
                <a:gd name="T83"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74">
                  <a:moveTo>
                    <a:pt x="41" y="69"/>
                  </a:moveTo>
                  <a:lnTo>
                    <a:pt x="41" y="69"/>
                  </a:lnTo>
                  <a:cubicBezTo>
                    <a:pt x="36" y="73"/>
                    <a:pt x="28" y="74"/>
                    <a:pt x="22" y="74"/>
                  </a:cubicBezTo>
                  <a:cubicBezTo>
                    <a:pt x="15" y="74"/>
                    <a:pt x="8" y="73"/>
                    <a:pt x="4" y="69"/>
                  </a:cubicBezTo>
                  <a:cubicBezTo>
                    <a:pt x="2" y="67"/>
                    <a:pt x="0" y="64"/>
                    <a:pt x="0" y="60"/>
                  </a:cubicBezTo>
                  <a:cubicBezTo>
                    <a:pt x="0" y="56"/>
                    <a:pt x="3" y="52"/>
                    <a:pt x="7" y="50"/>
                  </a:cubicBezTo>
                  <a:cubicBezTo>
                    <a:pt x="4" y="49"/>
                    <a:pt x="1" y="46"/>
                    <a:pt x="1" y="42"/>
                  </a:cubicBezTo>
                  <a:cubicBezTo>
                    <a:pt x="1" y="38"/>
                    <a:pt x="4" y="35"/>
                    <a:pt x="8" y="33"/>
                  </a:cubicBezTo>
                  <a:cubicBezTo>
                    <a:pt x="4" y="30"/>
                    <a:pt x="2" y="25"/>
                    <a:pt x="2" y="21"/>
                  </a:cubicBezTo>
                  <a:cubicBezTo>
                    <a:pt x="2" y="15"/>
                    <a:pt x="4" y="12"/>
                    <a:pt x="7" y="9"/>
                  </a:cubicBezTo>
                  <a:cubicBezTo>
                    <a:pt x="10" y="6"/>
                    <a:pt x="14" y="4"/>
                    <a:pt x="21" y="4"/>
                  </a:cubicBezTo>
                  <a:cubicBezTo>
                    <a:pt x="25" y="4"/>
                    <a:pt x="29" y="5"/>
                    <a:pt x="32" y="7"/>
                  </a:cubicBezTo>
                  <a:cubicBezTo>
                    <a:pt x="33" y="2"/>
                    <a:pt x="37" y="0"/>
                    <a:pt x="41" y="0"/>
                  </a:cubicBezTo>
                  <a:cubicBezTo>
                    <a:pt x="42" y="0"/>
                    <a:pt x="43" y="0"/>
                    <a:pt x="44" y="0"/>
                  </a:cubicBezTo>
                  <a:lnTo>
                    <a:pt x="44" y="7"/>
                  </a:lnTo>
                  <a:cubicBezTo>
                    <a:pt x="43" y="7"/>
                    <a:pt x="43" y="7"/>
                    <a:pt x="42" y="7"/>
                  </a:cubicBezTo>
                  <a:cubicBezTo>
                    <a:pt x="39" y="7"/>
                    <a:pt x="37" y="8"/>
                    <a:pt x="36" y="11"/>
                  </a:cubicBezTo>
                  <a:cubicBezTo>
                    <a:pt x="38" y="13"/>
                    <a:pt x="39" y="16"/>
                    <a:pt x="39" y="21"/>
                  </a:cubicBezTo>
                  <a:cubicBezTo>
                    <a:pt x="39" y="25"/>
                    <a:pt x="37" y="29"/>
                    <a:pt x="35" y="32"/>
                  </a:cubicBezTo>
                  <a:cubicBezTo>
                    <a:pt x="32" y="35"/>
                    <a:pt x="27" y="38"/>
                    <a:pt x="21" y="38"/>
                  </a:cubicBezTo>
                  <a:cubicBezTo>
                    <a:pt x="18" y="38"/>
                    <a:pt x="16" y="37"/>
                    <a:pt x="13" y="36"/>
                  </a:cubicBezTo>
                  <a:cubicBezTo>
                    <a:pt x="11" y="37"/>
                    <a:pt x="9" y="38"/>
                    <a:pt x="9" y="40"/>
                  </a:cubicBezTo>
                  <a:cubicBezTo>
                    <a:pt x="8" y="45"/>
                    <a:pt x="13" y="45"/>
                    <a:pt x="16" y="45"/>
                  </a:cubicBezTo>
                  <a:cubicBezTo>
                    <a:pt x="19" y="45"/>
                    <a:pt x="25" y="45"/>
                    <a:pt x="25" y="45"/>
                  </a:cubicBezTo>
                  <a:cubicBezTo>
                    <a:pt x="31" y="45"/>
                    <a:pt x="37" y="46"/>
                    <a:pt x="41" y="50"/>
                  </a:cubicBezTo>
                  <a:cubicBezTo>
                    <a:pt x="43" y="52"/>
                    <a:pt x="45" y="55"/>
                    <a:pt x="45" y="59"/>
                  </a:cubicBezTo>
                  <a:cubicBezTo>
                    <a:pt x="45" y="63"/>
                    <a:pt x="43" y="67"/>
                    <a:pt x="41" y="69"/>
                  </a:cubicBezTo>
                  <a:close/>
                  <a:moveTo>
                    <a:pt x="22" y="52"/>
                  </a:moveTo>
                  <a:lnTo>
                    <a:pt x="22" y="52"/>
                  </a:lnTo>
                  <a:lnTo>
                    <a:pt x="13" y="52"/>
                  </a:lnTo>
                  <a:cubicBezTo>
                    <a:pt x="10" y="53"/>
                    <a:pt x="7" y="56"/>
                    <a:pt x="7" y="59"/>
                  </a:cubicBezTo>
                  <a:cubicBezTo>
                    <a:pt x="7" y="62"/>
                    <a:pt x="8" y="63"/>
                    <a:pt x="9" y="64"/>
                  </a:cubicBezTo>
                  <a:cubicBezTo>
                    <a:pt x="12" y="67"/>
                    <a:pt x="18" y="68"/>
                    <a:pt x="22" y="68"/>
                  </a:cubicBezTo>
                  <a:cubicBezTo>
                    <a:pt x="26" y="68"/>
                    <a:pt x="32" y="67"/>
                    <a:pt x="35" y="64"/>
                  </a:cubicBezTo>
                  <a:cubicBezTo>
                    <a:pt x="36" y="63"/>
                    <a:pt x="37" y="61"/>
                    <a:pt x="37" y="59"/>
                  </a:cubicBezTo>
                  <a:cubicBezTo>
                    <a:pt x="37" y="51"/>
                    <a:pt x="28" y="52"/>
                    <a:pt x="22" y="52"/>
                  </a:cubicBezTo>
                  <a:close/>
                  <a:moveTo>
                    <a:pt x="21" y="10"/>
                  </a:moveTo>
                  <a:lnTo>
                    <a:pt x="21" y="10"/>
                  </a:lnTo>
                  <a:cubicBezTo>
                    <a:pt x="14" y="10"/>
                    <a:pt x="10" y="15"/>
                    <a:pt x="10" y="21"/>
                  </a:cubicBezTo>
                  <a:cubicBezTo>
                    <a:pt x="10" y="27"/>
                    <a:pt x="14" y="31"/>
                    <a:pt x="21" y="31"/>
                  </a:cubicBezTo>
                  <a:cubicBezTo>
                    <a:pt x="27" y="31"/>
                    <a:pt x="31" y="27"/>
                    <a:pt x="31" y="21"/>
                  </a:cubicBezTo>
                  <a:cubicBezTo>
                    <a:pt x="31" y="15"/>
                    <a:pt x="27" y="10"/>
                    <a:pt x="21" y="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5" name="Freeform 39"/>
            <p:cNvSpPr>
              <a:spLocks noEditPoints="1"/>
            </p:cNvSpPr>
            <p:nvPr/>
          </p:nvSpPr>
          <p:spPr bwMode="auto">
            <a:xfrm>
              <a:off x="7678738" y="1033463"/>
              <a:ext cx="39688" cy="47625"/>
            </a:xfrm>
            <a:custGeom>
              <a:avLst/>
              <a:gdLst>
                <a:gd name="T0" fmla="*/ 42 w 42"/>
                <a:gd name="T1" fmla="*/ 27 h 50"/>
                <a:gd name="T2" fmla="*/ 42 w 42"/>
                <a:gd name="T3" fmla="*/ 27 h 50"/>
                <a:gd name="T4" fmla="*/ 9 w 42"/>
                <a:gd name="T5" fmla="*/ 27 h 50"/>
                <a:gd name="T6" fmla="*/ 13 w 42"/>
                <a:gd name="T7" fmla="*/ 39 h 50"/>
                <a:gd name="T8" fmla="*/ 22 w 42"/>
                <a:gd name="T9" fmla="*/ 43 h 50"/>
                <a:gd name="T10" fmla="*/ 31 w 42"/>
                <a:gd name="T11" fmla="*/ 39 h 50"/>
                <a:gd name="T12" fmla="*/ 34 w 42"/>
                <a:gd name="T13" fmla="*/ 34 h 50"/>
                <a:gd name="T14" fmla="*/ 41 w 42"/>
                <a:gd name="T15" fmla="*/ 34 h 50"/>
                <a:gd name="T16" fmla="*/ 34 w 42"/>
                <a:gd name="T17" fmla="*/ 46 h 50"/>
                <a:gd name="T18" fmla="*/ 22 w 42"/>
                <a:gd name="T19" fmla="*/ 50 h 50"/>
                <a:gd name="T20" fmla="*/ 6 w 42"/>
                <a:gd name="T21" fmla="*/ 42 h 50"/>
                <a:gd name="T22" fmla="*/ 0 w 42"/>
                <a:gd name="T23" fmla="*/ 25 h 50"/>
                <a:gd name="T24" fmla="*/ 4 w 42"/>
                <a:gd name="T25" fmla="*/ 10 h 50"/>
                <a:gd name="T26" fmla="*/ 22 w 42"/>
                <a:gd name="T27" fmla="*/ 0 h 50"/>
                <a:gd name="T28" fmla="*/ 36 w 42"/>
                <a:gd name="T29" fmla="*/ 6 h 50"/>
                <a:gd name="T30" fmla="*/ 42 w 42"/>
                <a:gd name="T31" fmla="*/ 23 h 50"/>
                <a:gd name="T32" fmla="*/ 42 w 42"/>
                <a:gd name="T33" fmla="*/ 27 h 50"/>
                <a:gd name="T34" fmla="*/ 31 w 42"/>
                <a:gd name="T35" fmla="*/ 11 h 50"/>
                <a:gd name="T36" fmla="*/ 31 w 42"/>
                <a:gd name="T37" fmla="*/ 11 h 50"/>
                <a:gd name="T38" fmla="*/ 22 w 42"/>
                <a:gd name="T39" fmla="*/ 7 h 50"/>
                <a:gd name="T40" fmla="*/ 9 w 42"/>
                <a:gd name="T41" fmla="*/ 20 h 50"/>
                <a:gd name="T42" fmla="*/ 34 w 42"/>
                <a:gd name="T43" fmla="*/ 20 h 50"/>
                <a:gd name="T44" fmla="*/ 31 w 42"/>
                <a:gd name="T45"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0">
                  <a:moveTo>
                    <a:pt x="42" y="27"/>
                  </a:moveTo>
                  <a:lnTo>
                    <a:pt x="42" y="27"/>
                  </a:lnTo>
                  <a:lnTo>
                    <a:pt x="9" y="27"/>
                  </a:lnTo>
                  <a:cubicBezTo>
                    <a:pt x="9" y="32"/>
                    <a:pt x="10" y="36"/>
                    <a:pt x="13" y="39"/>
                  </a:cubicBezTo>
                  <a:cubicBezTo>
                    <a:pt x="16" y="41"/>
                    <a:pt x="18" y="43"/>
                    <a:pt x="22" y="43"/>
                  </a:cubicBezTo>
                  <a:cubicBezTo>
                    <a:pt x="26" y="43"/>
                    <a:pt x="29" y="42"/>
                    <a:pt x="31" y="39"/>
                  </a:cubicBezTo>
                  <a:cubicBezTo>
                    <a:pt x="32" y="38"/>
                    <a:pt x="33" y="37"/>
                    <a:pt x="34" y="34"/>
                  </a:cubicBezTo>
                  <a:lnTo>
                    <a:pt x="41" y="34"/>
                  </a:lnTo>
                  <a:cubicBezTo>
                    <a:pt x="41" y="39"/>
                    <a:pt x="38" y="43"/>
                    <a:pt x="34" y="46"/>
                  </a:cubicBezTo>
                  <a:cubicBezTo>
                    <a:pt x="31" y="48"/>
                    <a:pt x="27" y="50"/>
                    <a:pt x="22" y="50"/>
                  </a:cubicBezTo>
                  <a:cubicBezTo>
                    <a:pt x="15" y="50"/>
                    <a:pt x="10" y="47"/>
                    <a:pt x="6" y="42"/>
                  </a:cubicBezTo>
                  <a:cubicBezTo>
                    <a:pt x="2" y="38"/>
                    <a:pt x="0" y="32"/>
                    <a:pt x="0" y="25"/>
                  </a:cubicBezTo>
                  <a:cubicBezTo>
                    <a:pt x="0" y="19"/>
                    <a:pt x="2" y="14"/>
                    <a:pt x="4" y="10"/>
                  </a:cubicBezTo>
                  <a:cubicBezTo>
                    <a:pt x="7" y="4"/>
                    <a:pt x="14" y="0"/>
                    <a:pt x="22" y="0"/>
                  </a:cubicBezTo>
                  <a:cubicBezTo>
                    <a:pt x="28" y="0"/>
                    <a:pt x="33" y="2"/>
                    <a:pt x="36" y="6"/>
                  </a:cubicBezTo>
                  <a:cubicBezTo>
                    <a:pt x="40" y="10"/>
                    <a:pt x="42" y="16"/>
                    <a:pt x="42" y="23"/>
                  </a:cubicBezTo>
                  <a:lnTo>
                    <a:pt x="42" y="27"/>
                  </a:lnTo>
                  <a:close/>
                  <a:moveTo>
                    <a:pt x="31" y="11"/>
                  </a:moveTo>
                  <a:lnTo>
                    <a:pt x="31" y="11"/>
                  </a:lnTo>
                  <a:cubicBezTo>
                    <a:pt x="29" y="8"/>
                    <a:pt x="26" y="7"/>
                    <a:pt x="22" y="7"/>
                  </a:cubicBezTo>
                  <a:cubicBezTo>
                    <a:pt x="13" y="7"/>
                    <a:pt x="9" y="14"/>
                    <a:pt x="9" y="20"/>
                  </a:cubicBezTo>
                  <a:lnTo>
                    <a:pt x="34" y="20"/>
                  </a:lnTo>
                  <a:cubicBezTo>
                    <a:pt x="34" y="17"/>
                    <a:pt x="33" y="13"/>
                    <a:pt x="31"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6" name="Freeform 40"/>
            <p:cNvSpPr>
              <a:spLocks/>
            </p:cNvSpPr>
            <p:nvPr/>
          </p:nvSpPr>
          <p:spPr bwMode="auto">
            <a:xfrm>
              <a:off x="7727951" y="1033463"/>
              <a:ext cx="38100" cy="47625"/>
            </a:xfrm>
            <a:custGeom>
              <a:avLst/>
              <a:gdLst>
                <a:gd name="T0" fmla="*/ 35 w 39"/>
                <a:gd name="T1" fmla="*/ 44 h 50"/>
                <a:gd name="T2" fmla="*/ 35 w 39"/>
                <a:gd name="T3" fmla="*/ 44 h 50"/>
                <a:gd name="T4" fmla="*/ 20 w 39"/>
                <a:gd name="T5" fmla="*/ 50 h 50"/>
                <a:gd name="T6" fmla="*/ 4 w 39"/>
                <a:gd name="T7" fmla="*/ 44 h 50"/>
                <a:gd name="T8" fmla="*/ 0 w 39"/>
                <a:gd name="T9" fmla="*/ 33 h 50"/>
                <a:gd name="T10" fmla="*/ 8 w 39"/>
                <a:gd name="T11" fmla="*/ 33 h 50"/>
                <a:gd name="T12" fmla="*/ 12 w 39"/>
                <a:gd name="T13" fmla="*/ 41 h 50"/>
                <a:gd name="T14" fmla="*/ 20 w 39"/>
                <a:gd name="T15" fmla="*/ 43 h 50"/>
                <a:gd name="T16" fmla="*/ 29 w 39"/>
                <a:gd name="T17" fmla="*/ 40 h 50"/>
                <a:gd name="T18" fmla="*/ 31 w 39"/>
                <a:gd name="T19" fmla="*/ 35 h 50"/>
                <a:gd name="T20" fmla="*/ 24 w 39"/>
                <a:gd name="T21" fmla="*/ 28 h 50"/>
                <a:gd name="T22" fmla="*/ 13 w 39"/>
                <a:gd name="T23" fmla="*/ 27 h 50"/>
                <a:gd name="T24" fmla="*/ 1 w 39"/>
                <a:gd name="T25" fmla="*/ 14 h 50"/>
                <a:gd name="T26" fmla="*/ 5 w 39"/>
                <a:gd name="T27" fmla="*/ 5 h 50"/>
                <a:gd name="T28" fmla="*/ 19 w 39"/>
                <a:gd name="T29" fmla="*/ 0 h 50"/>
                <a:gd name="T30" fmla="*/ 34 w 39"/>
                <a:gd name="T31" fmla="*/ 6 h 50"/>
                <a:gd name="T32" fmla="*/ 38 w 39"/>
                <a:gd name="T33" fmla="*/ 15 h 50"/>
                <a:gd name="T34" fmla="*/ 30 w 39"/>
                <a:gd name="T35" fmla="*/ 15 h 50"/>
                <a:gd name="T36" fmla="*/ 27 w 39"/>
                <a:gd name="T37" fmla="*/ 9 h 50"/>
                <a:gd name="T38" fmla="*/ 19 w 39"/>
                <a:gd name="T39" fmla="*/ 6 h 50"/>
                <a:gd name="T40" fmla="*/ 14 w 39"/>
                <a:gd name="T41" fmla="*/ 7 h 50"/>
                <a:gd name="T42" fmla="*/ 9 w 39"/>
                <a:gd name="T43" fmla="*/ 14 h 50"/>
                <a:gd name="T44" fmla="*/ 15 w 39"/>
                <a:gd name="T45" fmla="*/ 20 h 50"/>
                <a:gd name="T46" fmla="*/ 27 w 39"/>
                <a:gd name="T47" fmla="*/ 22 h 50"/>
                <a:gd name="T48" fmla="*/ 39 w 39"/>
                <a:gd name="T49" fmla="*/ 35 h 50"/>
                <a:gd name="T50" fmla="*/ 35 w 39"/>
                <a:gd name="T51"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50">
                  <a:moveTo>
                    <a:pt x="35" y="44"/>
                  </a:moveTo>
                  <a:lnTo>
                    <a:pt x="35" y="44"/>
                  </a:lnTo>
                  <a:cubicBezTo>
                    <a:pt x="31" y="48"/>
                    <a:pt x="26" y="50"/>
                    <a:pt x="20" y="50"/>
                  </a:cubicBezTo>
                  <a:cubicBezTo>
                    <a:pt x="14" y="50"/>
                    <a:pt x="8" y="48"/>
                    <a:pt x="4" y="44"/>
                  </a:cubicBezTo>
                  <a:cubicBezTo>
                    <a:pt x="1" y="41"/>
                    <a:pt x="0" y="37"/>
                    <a:pt x="0" y="33"/>
                  </a:cubicBezTo>
                  <a:lnTo>
                    <a:pt x="8" y="33"/>
                  </a:lnTo>
                  <a:cubicBezTo>
                    <a:pt x="8" y="37"/>
                    <a:pt x="9" y="39"/>
                    <a:pt x="12" y="41"/>
                  </a:cubicBezTo>
                  <a:cubicBezTo>
                    <a:pt x="14" y="42"/>
                    <a:pt x="17" y="43"/>
                    <a:pt x="20" y="43"/>
                  </a:cubicBezTo>
                  <a:cubicBezTo>
                    <a:pt x="23" y="43"/>
                    <a:pt x="26" y="42"/>
                    <a:pt x="29" y="40"/>
                  </a:cubicBezTo>
                  <a:cubicBezTo>
                    <a:pt x="30" y="39"/>
                    <a:pt x="31" y="37"/>
                    <a:pt x="31" y="35"/>
                  </a:cubicBezTo>
                  <a:cubicBezTo>
                    <a:pt x="31" y="32"/>
                    <a:pt x="29" y="29"/>
                    <a:pt x="24" y="28"/>
                  </a:cubicBezTo>
                  <a:lnTo>
                    <a:pt x="13" y="27"/>
                  </a:lnTo>
                  <a:cubicBezTo>
                    <a:pt x="6" y="26"/>
                    <a:pt x="1" y="22"/>
                    <a:pt x="1" y="14"/>
                  </a:cubicBezTo>
                  <a:cubicBezTo>
                    <a:pt x="1" y="11"/>
                    <a:pt x="3" y="7"/>
                    <a:pt x="5" y="5"/>
                  </a:cubicBezTo>
                  <a:cubicBezTo>
                    <a:pt x="8" y="2"/>
                    <a:pt x="13" y="0"/>
                    <a:pt x="19" y="0"/>
                  </a:cubicBezTo>
                  <a:cubicBezTo>
                    <a:pt x="26" y="0"/>
                    <a:pt x="31" y="2"/>
                    <a:pt x="34" y="6"/>
                  </a:cubicBezTo>
                  <a:cubicBezTo>
                    <a:pt x="36" y="8"/>
                    <a:pt x="38" y="11"/>
                    <a:pt x="38" y="15"/>
                  </a:cubicBezTo>
                  <a:lnTo>
                    <a:pt x="30" y="15"/>
                  </a:lnTo>
                  <a:cubicBezTo>
                    <a:pt x="30" y="12"/>
                    <a:pt x="28" y="10"/>
                    <a:pt x="27" y="9"/>
                  </a:cubicBezTo>
                  <a:cubicBezTo>
                    <a:pt x="25" y="7"/>
                    <a:pt x="22" y="6"/>
                    <a:pt x="19" y="6"/>
                  </a:cubicBezTo>
                  <a:cubicBezTo>
                    <a:pt x="17" y="6"/>
                    <a:pt x="16" y="6"/>
                    <a:pt x="14" y="7"/>
                  </a:cubicBezTo>
                  <a:cubicBezTo>
                    <a:pt x="11" y="9"/>
                    <a:pt x="9" y="11"/>
                    <a:pt x="9" y="14"/>
                  </a:cubicBezTo>
                  <a:cubicBezTo>
                    <a:pt x="9" y="18"/>
                    <a:pt x="11" y="19"/>
                    <a:pt x="15" y="20"/>
                  </a:cubicBezTo>
                  <a:cubicBezTo>
                    <a:pt x="18" y="20"/>
                    <a:pt x="22" y="21"/>
                    <a:pt x="27" y="22"/>
                  </a:cubicBezTo>
                  <a:cubicBezTo>
                    <a:pt x="34" y="23"/>
                    <a:pt x="39" y="27"/>
                    <a:pt x="39" y="35"/>
                  </a:cubicBezTo>
                  <a:cubicBezTo>
                    <a:pt x="39" y="39"/>
                    <a:pt x="37" y="42"/>
                    <a:pt x="35" y="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7" name="Freeform 41"/>
            <p:cNvSpPr>
              <a:spLocks noEditPoints="1"/>
            </p:cNvSpPr>
            <p:nvPr/>
          </p:nvSpPr>
          <p:spPr bwMode="auto">
            <a:xfrm>
              <a:off x="7794626" y="1033463"/>
              <a:ext cx="41275" cy="47625"/>
            </a:xfrm>
            <a:custGeom>
              <a:avLst/>
              <a:gdLst>
                <a:gd name="T0" fmla="*/ 42 w 42"/>
                <a:gd name="T1" fmla="*/ 27 h 50"/>
                <a:gd name="T2" fmla="*/ 42 w 42"/>
                <a:gd name="T3" fmla="*/ 27 h 50"/>
                <a:gd name="T4" fmla="*/ 9 w 42"/>
                <a:gd name="T5" fmla="*/ 27 h 50"/>
                <a:gd name="T6" fmla="*/ 13 w 42"/>
                <a:gd name="T7" fmla="*/ 39 h 50"/>
                <a:gd name="T8" fmla="*/ 22 w 42"/>
                <a:gd name="T9" fmla="*/ 43 h 50"/>
                <a:gd name="T10" fmla="*/ 31 w 42"/>
                <a:gd name="T11" fmla="*/ 39 h 50"/>
                <a:gd name="T12" fmla="*/ 33 w 42"/>
                <a:gd name="T13" fmla="*/ 34 h 50"/>
                <a:gd name="T14" fmla="*/ 41 w 42"/>
                <a:gd name="T15" fmla="*/ 34 h 50"/>
                <a:gd name="T16" fmla="*/ 34 w 42"/>
                <a:gd name="T17" fmla="*/ 46 h 50"/>
                <a:gd name="T18" fmla="*/ 22 w 42"/>
                <a:gd name="T19" fmla="*/ 50 h 50"/>
                <a:gd name="T20" fmla="*/ 6 w 42"/>
                <a:gd name="T21" fmla="*/ 42 h 50"/>
                <a:gd name="T22" fmla="*/ 0 w 42"/>
                <a:gd name="T23" fmla="*/ 25 h 50"/>
                <a:gd name="T24" fmla="*/ 4 w 42"/>
                <a:gd name="T25" fmla="*/ 10 h 50"/>
                <a:gd name="T26" fmla="*/ 22 w 42"/>
                <a:gd name="T27" fmla="*/ 0 h 50"/>
                <a:gd name="T28" fmla="*/ 36 w 42"/>
                <a:gd name="T29" fmla="*/ 6 h 50"/>
                <a:gd name="T30" fmla="*/ 42 w 42"/>
                <a:gd name="T31" fmla="*/ 23 h 50"/>
                <a:gd name="T32" fmla="*/ 42 w 42"/>
                <a:gd name="T33" fmla="*/ 27 h 50"/>
                <a:gd name="T34" fmla="*/ 31 w 42"/>
                <a:gd name="T35" fmla="*/ 11 h 50"/>
                <a:gd name="T36" fmla="*/ 31 w 42"/>
                <a:gd name="T37" fmla="*/ 11 h 50"/>
                <a:gd name="T38" fmla="*/ 22 w 42"/>
                <a:gd name="T39" fmla="*/ 7 h 50"/>
                <a:gd name="T40" fmla="*/ 9 w 42"/>
                <a:gd name="T41" fmla="*/ 20 h 50"/>
                <a:gd name="T42" fmla="*/ 34 w 42"/>
                <a:gd name="T43" fmla="*/ 20 h 50"/>
                <a:gd name="T44" fmla="*/ 31 w 42"/>
                <a:gd name="T45"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0">
                  <a:moveTo>
                    <a:pt x="42" y="27"/>
                  </a:moveTo>
                  <a:lnTo>
                    <a:pt x="42" y="27"/>
                  </a:lnTo>
                  <a:lnTo>
                    <a:pt x="9" y="27"/>
                  </a:lnTo>
                  <a:cubicBezTo>
                    <a:pt x="9" y="32"/>
                    <a:pt x="10" y="36"/>
                    <a:pt x="13" y="39"/>
                  </a:cubicBezTo>
                  <a:cubicBezTo>
                    <a:pt x="15" y="41"/>
                    <a:pt x="18" y="43"/>
                    <a:pt x="22" y="43"/>
                  </a:cubicBezTo>
                  <a:cubicBezTo>
                    <a:pt x="26" y="43"/>
                    <a:pt x="29" y="42"/>
                    <a:pt x="31" y="39"/>
                  </a:cubicBezTo>
                  <a:cubicBezTo>
                    <a:pt x="32" y="38"/>
                    <a:pt x="33" y="37"/>
                    <a:pt x="33" y="34"/>
                  </a:cubicBezTo>
                  <a:lnTo>
                    <a:pt x="41" y="34"/>
                  </a:lnTo>
                  <a:cubicBezTo>
                    <a:pt x="41" y="39"/>
                    <a:pt x="38" y="43"/>
                    <a:pt x="34" y="46"/>
                  </a:cubicBezTo>
                  <a:cubicBezTo>
                    <a:pt x="31" y="48"/>
                    <a:pt x="26" y="50"/>
                    <a:pt x="22" y="50"/>
                  </a:cubicBezTo>
                  <a:cubicBezTo>
                    <a:pt x="15" y="50"/>
                    <a:pt x="10" y="47"/>
                    <a:pt x="6" y="42"/>
                  </a:cubicBezTo>
                  <a:cubicBezTo>
                    <a:pt x="2" y="38"/>
                    <a:pt x="0" y="32"/>
                    <a:pt x="0" y="25"/>
                  </a:cubicBezTo>
                  <a:cubicBezTo>
                    <a:pt x="0" y="19"/>
                    <a:pt x="1" y="14"/>
                    <a:pt x="4" y="10"/>
                  </a:cubicBezTo>
                  <a:cubicBezTo>
                    <a:pt x="7" y="4"/>
                    <a:pt x="14" y="0"/>
                    <a:pt x="22" y="0"/>
                  </a:cubicBezTo>
                  <a:cubicBezTo>
                    <a:pt x="28" y="0"/>
                    <a:pt x="33" y="2"/>
                    <a:pt x="36" y="6"/>
                  </a:cubicBezTo>
                  <a:cubicBezTo>
                    <a:pt x="40" y="10"/>
                    <a:pt x="42" y="16"/>
                    <a:pt x="42" y="23"/>
                  </a:cubicBezTo>
                  <a:lnTo>
                    <a:pt x="42" y="27"/>
                  </a:lnTo>
                  <a:close/>
                  <a:moveTo>
                    <a:pt x="31" y="11"/>
                  </a:moveTo>
                  <a:lnTo>
                    <a:pt x="31" y="11"/>
                  </a:lnTo>
                  <a:cubicBezTo>
                    <a:pt x="29" y="8"/>
                    <a:pt x="26" y="7"/>
                    <a:pt x="22" y="7"/>
                  </a:cubicBezTo>
                  <a:cubicBezTo>
                    <a:pt x="13" y="7"/>
                    <a:pt x="9" y="14"/>
                    <a:pt x="9" y="20"/>
                  </a:cubicBezTo>
                  <a:lnTo>
                    <a:pt x="34" y="20"/>
                  </a:lnTo>
                  <a:cubicBezTo>
                    <a:pt x="34" y="17"/>
                    <a:pt x="33" y="13"/>
                    <a:pt x="31"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8" name="Freeform 42"/>
            <p:cNvSpPr>
              <a:spLocks/>
            </p:cNvSpPr>
            <p:nvPr/>
          </p:nvSpPr>
          <p:spPr bwMode="auto">
            <a:xfrm>
              <a:off x="7840663" y="1020763"/>
              <a:ext cx="30163" cy="60325"/>
            </a:xfrm>
            <a:custGeom>
              <a:avLst/>
              <a:gdLst>
                <a:gd name="T0" fmla="*/ 22 w 32"/>
                <a:gd name="T1" fmla="*/ 62 h 62"/>
                <a:gd name="T2" fmla="*/ 22 w 32"/>
                <a:gd name="T3" fmla="*/ 62 h 62"/>
                <a:gd name="T4" fmla="*/ 9 w 32"/>
                <a:gd name="T5" fmla="*/ 49 h 62"/>
                <a:gd name="T6" fmla="*/ 9 w 32"/>
                <a:gd name="T7" fmla="*/ 21 h 62"/>
                <a:gd name="T8" fmla="*/ 0 w 32"/>
                <a:gd name="T9" fmla="*/ 21 h 62"/>
                <a:gd name="T10" fmla="*/ 0 w 32"/>
                <a:gd name="T11" fmla="*/ 14 h 62"/>
                <a:gd name="T12" fmla="*/ 9 w 32"/>
                <a:gd name="T13" fmla="*/ 14 h 62"/>
                <a:gd name="T14" fmla="*/ 9 w 32"/>
                <a:gd name="T15" fmla="*/ 2 h 62"/>
                <a:gd name="T16" fmla="*/ 17 w 32"/>
                <a:gd name="T17" fmla="*/ 0 h 62"/>
                <a:gd name="T18" fmla="*/ 17 w 32"/>
                <a:gd name="T19" fmla="*/ 14 h 62"/>
                <a:gd name="T20" fmla="*/ 31 w 32"/>
                <a:gd name="T21" fmla="*/ 14 h 62"/>
                <a:gd name="T22" fmla="*/ 31 w 32"/>
                <a:gd name="T23" fmla="*/ 21 h 62"/>
                <a:gd name="T24" fmla="*/ 17 w 32"/>
                <a:gd name="T25" fmla="*/ 21 h 62"/>
                <a:gd name="T26" fmla="*/ 17 w 32"/>
                <a:gd name="T27" fmla="*/ 48 h 62"/>
                <a:gd name="T28" fmla="*/ 23 w 32"/>
                <a:gd name="T29" fmla="*/ 55 h 62"/>
                <a:gd name="T30" fmla="*/ 32 w 32"/>
                <a:gd name="T31" fmla="*/ 54 h 62"/>
                <a:gd name="T32" fmla="*/ 32 w 32"/>
                <a:gd name="T33" fmla="*/ 61 h 62"/>
                <a:gd name="T34" fmla="*/ 22 w 32"/>
                <a:gd name="T3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62">
                  <a:moveTo>
                    <a:pt x="22" y="62"/>
                  </a:moveTo>
                  <a:lnTo>
                    <a:pt x="22" y="62"/>
                  </a:lnTo>
                  <a:cubicBezTo>
                    <a:pt x="12" y="62"/>
                    <a:pt x="9" y="56"/>
                    <a:pt x="9" y="49"/>
                  </a:cubicBezTo>
                  <a:lnTo>
                    <a:pt x="9" y="21"/>
                  </a:lnTo>
                  <a:lnTo>
                    <a:pt x="0" y="21"/>
                  </a:lnTo>
                  <a:lnTo>
                    <a:pt x="0" y="14"/>
                  </a:lnTo>
                  <a:lnTo>
                    <a:pt x="9" y="14"/>
                  </a:lnTo>
                  <a:lnTo>
                    <a:pt x="9" y="2"/>
                  </a:lnTo>
                  <a:lnTo>
                    <a:pt x="17" y="0"/>
                  </a:lnTo>
                  <a:lnTo>
                    <a:pt x="17" y="14"/>
                  </a:lnTo>
                  <a:lnTo>
                    <a:pt x="31" y="14"/>
                  </a:lnTo>
                  <a:lnTo>
                    <a:pt x="31" y="21"/>
                  </a:lnTo>
                  <a:lnTo>
                    <a:pt x="17" y="21"/>
                  </a:lnTo>
                  <a:lnTo>
                    <a:pt x="17" y="48"/>
                  </a:lnTo>
                  <a:cubicBezTo>
                    <a:pt x="17" y="53"/>
                    <a:pt x="19" y="55"/>
                    <a:pt x="23" y="55"/>
                  </a:cubicBezTo>
                  <a:cubicBezTo>
                    <a:pt x="27" y="55"/>
                    <a:pt x="32" y="54"/>
                    <a:pt x="32" y="54"/>
                  </a:cubicBezTo>
                  <a:lnTo>
                    <a:pt x="32" y="61"/>
                  </a:lnTo>
                  <a:cubicBezTo>
                    <a:pt x="29" y="61"/>
                    <a:pt x="27" y="62"/>
                    <a:pt x="22" y="6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29" name="Freeform 43"/>
            <p:cNvSpPr>
              <a:spLocks/>
            </p:cNvSpPr>
            <p:nvPr/>
          </p:nvSpPr>
          <p:spPr bwMode="auto">
            <a:xfrm>
              <a:off x="7902576" y="1033463"/>
              <a:ext cx="61913" cy="46038"/>
            </a:xfrm>
            <a:custGeom>
              <a:avLst/>
              <a:gdLst>
                <a:gd name="T0" fmla="*/ 57 w 65"/>
                <a:gd name="T1" fmla="*/ 48 h 48"/>
                <a:gd name="T2" fmla="*/ 57 w 65"/>
                <a:gd name="T3" fmla="*/ 48 h 48"/>
                <a:gd name="T4" fmla="*/ 57 w 65"/>
                <a:gd name="T5" fmla="*/ 18 h 48"/>
                <a:gd name="T6" fmla="*/ 47 w 65"/>
                <a:gd name="T7" fmla="*/ 7 h 48"/>
                <a:gd name="T8" fmla="*/ 40 w 65"/>
                <a:gd name="T9" fmla="*/ 10 h 48"/>
                <a:gd name="T10" fmla="*/ 36 w 65"/>
                <a:gd name="T11" fmla="*/ 23 h 48"/>
                <a:gd name="T12" fmla="*/ 36 w 65"/>
                <a:gd name="T13" fmla="*/ 48 h 48"/>
                <a:gd name="T14" fmla="*/ 28 w 65"/>
                <a:gd name="T15" fmla="*/ 48 h 48"/>
                <a:gd name="T16" fmla="*/ 28 w 65"/>
                <a:gd name="T17" fmla="*/ 18 h 48"/>
                <a:gd name="T18" fmla="*/ 19 w 65"/>
                <a:gd name="T19" fmla="*/ 7 h 48"/>
                <a:gd name="T20" fmla="*/ 11 w 65"/>
                <a:gd name="T21" fmla="*/ 11 h 48"/>
                <a:gd name="T22" fmla="*/ 7 w 65"/>
                <a:gd name="T23" fmla="*/ 23 h 48"/>
                <a:gd name="T24" fmla="*/ 7 w 65"/>
                <a:gd name="T25" fmla="*/ 48 h 48"/>
                <a:gd name="T26" fmla="*/ 0 w 65"/>
                <a:gd name="T27" fmla="*/ 48 h 48"/>
                <a:gd name="T28" fmla="*/ 0 w 65"/>
                <a:gd name="T29" fmla="*/ 1 h 48"/>
                <a:gd name="T30" fmla="*/ 6 w 65"/>
                <a:gd name="T31" fmla="*/ 1 h 48"/>
                <a:gd name="T32" fmla="*/ 7 w 65"/>
                <a:gd name="T33" fmla="*/ 8 h 48"/>
                <a:gd name="T34" fmla="*/ 20 w 65"/>
                <a:gd name="T35" fmla="*/ 0 h 48"/>
                <a:gd name="T36" fmla="*/ 35 w 65"/>
                <a:gd name="T37" fmla="*/ 9 h 48"/>
                <a:gd name="T38" fmla="*/ 49 w 65"/>
                <a:gd name="T39" fmla="*/ 0 h 48"/>
                <a:gd name="T40" fmla="*/ 65 w 65"/>
                <a:gd name="T41" fmla="*/ 17 h 48"/>
                <a:gd name="T42" fmla="*/ 65 w 65"/>
                <a:gd name="T43" fmla="*/ 48 h 48"/>
                <a:gd name="T44" fmla="*/ 57 w 65"/>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48">
                  <a:moveTo>
                    <a:pt x="57" y="48"/>
                  </a:moveTo>
                  <a:lnTo>
                    <a:pt x="57" y="48"/>
                  </a:lnTo>
                  <a:lnTo>
                    <a:pt x="57" y="18"/>
                  </a:lnTo>
                  <a:cubicBezTo>
                    <a:pt x="57" y="12"/>
                    <a:pt x="55" y="7"/>
                    <a:pt x="47" y="7"/>
                  </a:cubicBezTo>
                  <a:cubicBezTo>
                    <a:pt x="44" y="7"/>
                    <a:pt x="42" y="8"/>
                    <a:pt x="40" y="10"/>
                  </a:cubicBezTo>
                  <a:cubicBezTo>
                    <a:pt x="37" y="13"/>
                    <a:pt x="36" y="18"/>
                    <a:pt x="36" y="23"/>
                  </a:cubicBezTo>
                  <a:lnTo>
                    <a:pt x="36" y="48"/>
                  </a:lnTo>
                  <a:lnTo>
                    <a:pt x="28" y="48"/>
                  </a:lnTo>
                  <a:lnTo>
                    <a:pt x="28" y="18"/>
                  </a:lnTo>
                  <a:cubicBezTo>
                    <a:pt x="28" y="12"/>
                    <a:pt x="26" y="7"/>
                    <a:pt x="19" y="7"/>
                  </a:cubicBezTo>
                  <a:cubicBezTo>
                    <a:pt x="15" y="7"/>
                    <a:pt x="13" y="9"/>
                    <a:pt x="11" y="11"/>
                  </a:cubicBezTo>
                  <a:cubicBezTo>
                    <a:pt x="8" y="14"/>
                    <a:pt x="7" y="19"/>
                    <a:pt x="7" y="23"/>
                  </a:cubicBezTo>
                  <a:lnTo>
                    <a:pt x="7" y="48"/>
                  </a:lnTo>
                  <a:lnTo>
                    <a:pt x="0" y="48"/>
                  </a:lnTo>
                  <a:lnTo>
                    <a:pt x="0" y="1"/>
                  </a:lnTo>
                  <a:lnTo>
                    <a:pt x="6" y="1"/>
                  </a:lnTo>
                  <a:lnTo>
                    <a:pt x="7" y="8"/>
                  </a:lnTo>
                  <a:cubicBezTo>
                    <a:pt x="10" y="2"/>
                    <a:pt x="15" y="0"/>
                    <a:pt x="20" y="0"/>
                  </a:cubicBezTo>
                  <a:cubicBezTo>
                    <a:pt x="28" y="0"/>
                    <a:pt x="33" y="3"/>
                    <a:pt x="35" y="9"/>
                  </a:cubicBezTo>
                  <a:cubicBezTo>
                    <a:pt x="37" y="3"/>
                    <a:pt x="43" y="0"/>
                    <a:pt x="49" y="0"/>
                  </a:cubicBezTo>
                  <a:cubicBezTo>
                    <a:pt x="60" y="0"/>
                    <a:pt x="65" y="7"/>
                    <a:pt x="65" y="17"/>
                  </a:cubicBezTo>
                  <a:lnTo>
                    <a:pt x="65" y="48"/>
                  </a:lnTo>
                  <a:lnTo>
                    <a:pt x="57" y="4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0" name="Freeform 44"/>
            <p:cNvSpPr>
              <a:spLocks noEditPoints="1"/>
            </p:cNvSpPr>
            <p:nvPr/>
          </p:nvSpPr>
          <p:spPr bwMode="auto">
            <a:xfrm>
              <a:off x="7977188" y="1033463"/>
              <a:ext cx="41275" cy="47625"/>
            </a:xfrm>
            <a:custGeom>
              <a:avLst/>
              <a:gdLst>
                <a:gd name="T0" fmla="*/ 35 w 42"/>
                <a:gd name="T1" fmla="*/ 44 h 50"/>
                <a:gd name="T2" fmla="*/ 35 w 42"/>
                <a:gd name="T3" fmla="*/ 44 h 50"/>
                <a:gd name="T4" fmla="*/ 21 w 42"/>
                <a:gd name="T5" fmla="*/ 50 h 50"/>
                <a:gd name="T6" fmla="*/ 7 w 42"/>
                <a:gd name="T7" fmla="*/ 44 h 50"/>
                <a:gd name="T8" fmla="*/ 0 w 42"/>
                <a:gd name="T9" fmla="*/ 25 h 50"/>
                <a:gd name="T10" fmla="*/ 7 w 42"/>
                <a:gd name="T11" fmla="*/ 5 h 50"/>
                <a:gd name="T12" fmla="*/ 21 w 42"/>
                <a:gd name="T13" fmla="*/ 0 h 50"/>
                <a:gd name="T14" fmla="*/ 35 w 42"/>
                <a:gd name="T15" fmla="*/ 5 h 50"/>
                <a:gd name="T16" fmla="*/ 42 w 42"/>
                <a:gd name="T17" fmla="*/ 25 h 50"/>
                <a:gd name="T18" fmla="*/ 35 w 42"/>
                <a:gd name="T19" fmla="*/ 44 h 50"/>
                <a:gd name="T20" fmla="*/ 30 w 42"/>
                <a:gd name="T21" fmla="*/ 10 h 50"/>
                <a:gd name="T22" fmla="*/ 30 w 42"/>
                <a:gd name="T23" fmla="*/ 10 h 50"/>
                <a:gd name="T24" fmla="*/ 21 w 42"/>
                <a:gd name="T25" fmla="*/ 7 h 50"/>
                <a:gd name="T26" fmla="*/ 13 w 42"/>
                <a:gd name="T27" fmla="*/ 10 h 50"/>
                <a:gd name="T28" fmla="*/ 8 w 42"/>
                <a:gd name="T29" fmla="*/ 25 h 50"/>
                <a:gd name="T30" fmla="*/ 13 w 42"/>
                <a:gd name="T31" fmla="*/ 39 h 50"/>
                <a:gd name="T32" fmla="*/ 21 w 42"/>
                <a:gd name="T33" fmla="*/ 43 h 50"/>
                <a:gd name="T34" fmla="*/ 30 w 42"/>
                <a:gd name="T35" fmla="*/ 39 h 50"/>
                <a:gd name="T36" fmla="*/ 34 w 42"/>
                <a:gd name="T37" fmla="*/ 25 h 50"/>
                <a:gd name="T38" fmla="*/ 30 w 42"/>
                <a:gd name="T39"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50">
                  <a:moveTo>
                    <a:pt x="35" y="44"/>
                  </a:moveTo>
                  <a:lnTo>
                    <a:pt x="35" y="44"/>
                  </a:lnTo>
                  <a:cubicBezTo>
                    <a:pt x="32" y="47"/>
                    <a:pt x="27" y="50"/>
                    <a:pt x="21" y="50"/>
                  </a:cubicBezTo>
                  <a:cubicBezTo>
                    <a:pt x="15" y="50"/>
                    <a:pt x="10" y="47"/>
                    <a:pt x="7" y="44"/>
                  </a:cubicBezTo>
                  <a:cubicBezTo>
                    <a:pt x="2" y="39"/>
                    <a:pt x="0" y="32"/>
                    <a:pt x="0" y="25"/>
                  </a:cubicBezTo>
                  <a:cubicBezTo>
                    <a:pt x="0" y="17"/>
                    <a:pt x="2" y="10"/>
                    <a:pt x="7" y="5"/>
                  </a:cubicBezTo>
                  <a:cubicBezTo>
                    <a:pt x="10" y="2"/>
                    <a:pt x="15" y="0"/>
                    <a:pt x="21" y="0"/>
                  </a:cubicBezTo>
                  <a:cubicBezTo>
                    <a:pt x="27" y="0"/>
                    <a:pt x="32" y="2"/>
                    <a:pt x="35" y="5"/>
                  </a:cubicBezTo>
                  <a:cubicBezTo>
                    <a:pt x="40" y="10"/>
                    <a:pt x="42" y="17"/>
                    <a:pt x="42" y="25"/>
                  </a:cubicBezTo>
                  <a:cubicBezTo>
                    <a:pt x="42" y="32"/>
                    <a:pt x="40" y="39"/>
                    <a:pt x="35" y="44"/>
                  </a:cubicBezTo>
                  <a:close/>
                  <a:moveTo>
                    <a:pt x="30" y="10"/>
                  </a:moveTo>
                  <a:lnTo>
                    <a:pt x="30" y="10"/>
                  </a:lnTo>
                  <a:cubicBezTo>
                    <a:pt x="28" y="8"/>
                    <a:pt x="25" y="7"/>
                    <a:pt x="21" y="7"/>
                  </a:cubicBezTo>
                  <a:cubicBezTo>
                    <a:pt x="17" y="7"/>
                    <a:pt x="14" y="8"/>
                    <a:pt x="13" y="10"/>
                  </a:cubicBezTo>
                  <a:cubicBezTo>
                    <a:pt x="9" y="13"/>
                    <a:pt x="8" y="19"/>
                    <a:pt x="8" y="25"/>
                  </a:cubicBezTo>
                  <a:cubicBezTo>
                    <a:pt x="8" y="30"/>
                    <a:pt x="9" y="36"/>
                    <a:pt x="13" y="39"/>
                  </a:cubicBezTo>
                  <a:cubicBezTo>
                    <a:pt x="14" y="41"/>
                    <a:pt x="17" y="43"/>
                    <a:pt x="21" y="43"/>
                  </a:cubicBezTo>
                  <a:cubicBezTo>
                    <a:pt x="25" y="43"/>
                    <a:pt x="28" y="41"/>
                    <a:pt x="30" y="39"/>
                  </a:cubicBezTo>
                  <a:cubicBezTo>
                    <a:pt x="33" y="36"/>
                    <a:pt x="34" y="30"/>
                    <a:pt x="34" y="25"/>
                  </a:cubicBezTo>
                  <a:cubicBezTo>
                    <a:pt x="34" y="19"/>
                    <a:pt x="33" y="13"/>
                    <a:pt x="30" y="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1" name="Freeform 45"/>
            <p:cNvSpPr>
              <a:spLocks noEditPoints="1"/>
            </p:cNvSpPr>
            <p:nvPr/>
          </p:nvSpPr>
          <p:spPr bwMode="auto">
            <a:xfrm>
              <a:off x="8031163" y="1014413"/>
              <a:ext cx="39688" cy="66675"/>
            </a:xfrm>
            <a:custGeom>
              <a:avLst/>
              <a:gdLst>
                <a:gd name="T0" fmla="*/ 35 w 42"/>
                <a:gd name="T1" fmla="*/ 63 h 69"/>
                <a:gd name="T2" fmla="*/ 35 w 42"/>
                <a:gd name="T3" fmla="*/ 63 h 69"/>
                <a:gd name="T4" fmla="*/ 22 w 42"/>
                <a:gd name="T5" fmla="*/ 69 h 69"/>
                <a:gd name="T6" fmla="*/ 7 w 42"/>
                <a:gd name="T7" fmla="*/ 61 h 69"/>
                <a:gd name="T8" fmla="*/ 7 w 42"/>
                <a:gd name="T9" fmla="*/ 67 h 69"/>
                <a:gd name="T10" fmla="*/ 0 w 42"/>
                <a:gd name="T11" fmla="*/ 67 h 69"/>
                <a:gd name="T12" fmla="*/ 0 w 42"/>
                <a:gd name="T13" fmla="*/ 0 h 69"/>
                <a:gd name="T14" fmla="*/ 8 w 42"/>
                <a:gd name="T15" fmla="*/ 0 h 69"/>
                <a:gd name="T16" fmla="*/ 8 w 42"/>
                <a:gd name="T17" fmla="*/ 26 h 69"/>
                <a:gd name="T18" fmla="*/ 22 w 42"/>
                <a:gd name="T19" fmla="*/ 19 h 69"/>
                <a:gd name="T20" fmla="*/ 35 w 42"/>
                <a:gd name="T21" fmla="*/ 24 h 69"/>
                <a:gd name="T22" fmla="*/ 42 w 42"/>
                <a:gd name="T23" fmla="*/ 44 h 69"/>
                <a:gd name="T24" fmla="*/ 35 w 42"/>
                <a:gd name="T25" fmla="*/ 63 h 69"/>
                <a:gd name="T26" fmla="*/ 20 w 42"/>
                <a:gd name="T27" fmla="*/ 26 h 69"/>
                <a:gd name="T28" fmla="*/ 20 w 42"/>
                <a:gd name="T29" fmla="*/ 26 h 69"/>
                <a:gd name="T30" fmla="*/ 13 w 42"/>
                <a:gd name="T31" fmla="*/ 29 h 69"/>
                <a:gd name="T32" fmla="*/ 7 w 42"/>
                <a:gd name="T33" fmla="*/ 44 h 69"/>
                <a:gd name="T34" fmla="*/ 13 w 42"/>
                <a:gd name="T35" fmla="*/ 59 h 69"/>
                <a:gd name="T36" fmla="*/ 20 w 42"/>
                <a:gd name="T37" fmla="*/ 62 h 69"/>
                <a:gd name="T38" fmla="*/ 34 w 42"/>
                <a:gd name="T39" fmla="*/ 44 h 69"/>
                <a:gd name="T40" fmla="*/ 20 w 42"/>
                <a:gd name="T41"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9">
                  <a:moveTo>
                    <a:pt x="35" y="63"/>
                  </a:moveTo>
                  <a:lnTo>
                    <a:pt x="35" y="63"/>
                  </a:lnTo>
                  <a:cubicBezTo>
                    <a:pt x="32" y="67"/>
                    <a:pt x="27" y="69"/>
                    <a:pt x="22" y="69"/>
                  </a:cubicBezTo>
                  <a:cubicBezTo>
                    <a:pt x="16" y="69"/>
                    <a:pt x="10" y="66"/>
                    <a:pt x="7" y="61"/>
                  </a:cubicBezTo>
                  <a:lnTo>
                    <a:pt x="7" y="67"/>
                  </a:lnTo>
                  <a:lnTo>
                    <a:pt x="0" y="67"/>
                  </a:lnTo>
                  <a:lnTo>
                    <a:pt x="0" y="0"/>
                  </a:lnTo>
                  <a:lnTo>
                    <a:pt x="8" y="0"/>
                  </a:lnTo>
                  <a:lnTo>
                    <a:pt x="8" y="26"/>
                  </a:lnTo>
                  <a:cubicBezTo>
                    <a:pt x="10" y="21"/>
                    <a:pt x="16" y="19"/>
                    <a:pt x="22" y="19"/>
                  </a:cubicBezTo>
                  <a:cubicBezTo>
                    <a:pt x="27" y="19"/>
                    <a:pt x="31" y="21"/>
                    <a:pt x="35" y="24"/>
                  </a:cubicBezTo>
                  <a:cubicBezTo>
                    <a:pt x="39" y="28"/>
                    <a:pt x="42" y="36"/>
                    <a:pt x="42" y="44"/>
                  </a:cubicBezTo>
                  <a:cubicBezTo>
                    <a:pt x="42" y="52"/>
                    <a:pt x="39" y="59"/>
                    <a:pt x="35" y="63"/>
                  </a:cubicBezTo>
                  <a:close/>
                  <a:moveTo>
                    <a:pt x="20" y="26"/>
                  </a:moveTo>
                  <a:lnTo>
                    <a:pt x="20" y="26"/>
                  </a:lnTo>
                  <a:cubicBezTo>
                    <a:pt x="17" y="26"/>
                    <a:pt x="14" y="27"/>
                    <a:pt x="13" y="29"/>
                  </a:cubicBezTo>
                  <a:cubicBezTo>
                    <a:pt x="9" y="32"/>
                    <a:pt x="7" y="38"/>
                    <a:pt x="7" y="44"/>
                  </a:cubicBezTo>
                  <a:cubicBezTo>
                    <a:pt x="7" y="50"/>
                    <a:pt x="9" y="55"/>
                    <a:pt x="13" y="59"/>
                  </a:cubicBezTo>
                  <a:cubicBezTo>
                    <a:pt x="14" y="60"/>
                    <a:pt x="17" y="62"/>
                    <a:pt x="20" y="62"/>
                  </a:cubicBezTo>
                  <a:cubicBezTo>
                    <a:pt x="31" y="62"/>
                    <a:pt x="34" y="52"/>
                    <a:pt x="34" y="44"/>
                  </a:cubicBezTo>
                  <a:cubicBezTo>
                    <a:pt x="34" y="35"/>
                    <a:pt x="31" y="26"/>
                    <a:pt x="20" y="2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2" name="Freeform 46"/>
            <p:cNvSpPr>
              <a:spLocks noEditPoints="1"/>
            </p:cNvSpPr>
            <p:nvPr/>
          </p:nvSpPr>
          <p:spPr bwMode="auto">
            <a:xfrm>
              <a:off x="8083551" y="1014413"/>
              <a:ext cx="9525" cy="65088"/>
            </a:xfrm>
            <a:custGeom>
              <a:avLst/>
              <a:gdLst>
                <a:gd name="T0" fmla="*/ 0 w 9"/>
                <a:gd name="T1" fmla="*/ 9 h 67"/>
                <a:gd name="T2" fmla="*/ 0 w 9"/>
                <a:gd name="T3" fmla="*/ 9 h 67"/>
                <a:gd name="T4" fmla="*/ 9 w 9"/>
                <a:gd name="T5" fmla="*/ 9 h 67"/>
                <a:gd name="T6" fmla="*/ 9 w 9"/>
                <a:gd name="T7" fmla="*/ 0 h 67"/>
                <a:gd name="T8" fmla="*/ 0 w 9"/>
                <a:gd name="T9" fmla="*/ 0 h 67"/>
                <a:gd name="T10" fmla="*/ 0 w 9"/>
                <a:gd name="T11" fmla="*/ 9 h 67"/>
                <a:gd name="T12" fmla="*/ 0 w 9"/>
                <a:gd name="T13" fmla="*/ 67 h 67"/>
                <a:gd name="T14" fmla="*/ 0 w 9"/>
                <a:gd name="T15" fmla="*/ 67 h 67"/>
                <a:gd name="T16" fmla="*/ 9 w 9"/>
                <a:gd name="T17" fmla="*/ 67 h 67"/>
                <a:gd name="T18" fmla="*/ 9 w 9"/>
                <a:gd name="T19" fmla="*/ 20 h 67"/>
                <a:gd name="T20" fmla="*/ 0 w 9"/>
                <a:gd name="T21" fmla="*/ 20 h 67"/>
                <a:gd name="T22" fmla="*/ 0 w 9"/>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7">
                  <a:moveTo>
                    <a:pt x="0" y="9"/>
                  </a:moveTo>
                  <a:lnTo>
                    <a:pt x="0" y="9"/>
                  </a:lnTo>
                  <a:lnTo>
                    <a:pt x="9" y="9"/>
                  </a:lnTo>
                  <a:lnTo>
                    <a:pt x="9" y="0"/>
                  </a:lnTo>
                  <a:lnTo>
                    <a:pt x="0" y="0"/>
                  </a:lnTo>
                  <a:lnTo>
                    <a:pt x="0" y="9"/>
                  </a:lnTo>
                  <a:close/>
                  <a:moveTo>
                    <a:pt x="0" y="67"/>
                  </a:moveTo>
                  <a:lnTo>
                    <a:pt x="0" y="67"/>
                  </a:lnTo>
                  <a:lnTo>
                    <a:pt x="9" y="67"/>
                  </a:lnTo>
                  <a:lnTo>
                    <a:pt x="9" y="20"/>
                  </a:lnTo>
                  <a:lnTo>
                    <a:pt x="0" y="20"/>
                  </a:lnTo>
                  <a:lnTo>
                    <a:pt x="0" y="6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3" name="Freeform 47"/>
            <p:cNvSpPr>
              <a:spLocks/>
            </p:cNvSpPr>
            <p:nvPr/>
          </p:nvSpPr>
          <p:spPr bwMode="auto">
            <a:xfrm>
              <a:off x="8108951" y="1014413"/>
              <a:ext cx="14288" cy="66675"/>
            </a:xfrm>
            <a:custGeom>
              <a:avLst/>
              <a:gdLst>
                <a:gd name="T0" fmla="*/ 10 w 15"/>
                <a:gd name="T1" fmla="*/ 68 h 68"/>
                <a:gd name="T2" fmla="*/ 10 w 15"/>
                <a:gd name="T3" fmla="*/ 68 h 68"/>
                <a:gd name="T4" fmla="*/ 0 w 15"/>
                <a:gd name="T5" fmla="*/ 56 h 68"/>
                <a:gd name="T6" fmla="*/ 0 w 15"/>
                <a:gd name="T7" fmla="*/ 0 h 68"/>
                <a:gd name="T8" fmla="*/ 8 w 15"/>
                <a:gd name="T9" fmla="*/ 0 h 68"/>
                <a:gd name="T10" fmla="*/ 8 w 15"/>
                <a:gd name="T11" fmla="*/ 56 h 68"/>
                <a:gd name="T12" fmla="*/ 12 w 15"/>
                <a:gd name="T13" fmla="*/ 61 h 68"/>
                <a:gd name="T14" fmla="*/ 15 w 15"/>
                <a:gd name="T15" fmla="*/ 61 h 68"/>
                <a:gd name="T16" fmla="*/ 15 w 15"/>
                <a:gd name="T17" fmla="*/ 67 h 68"/>
                <a:gd name="T18" fmla="*/ 10 w 1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8">
                  <a:moveTo>
                    <a:pt x="10" y="68"/>
                  </a:moveTo>
                  <a:lnTo>
                    <a:pt x="10" y="68"/>
                  </a:lnTo>
                  <a:cubicBezTo>
                    <a:pt x="3" y="68"/>
                    <a:pt x="0" y="64"/>
                    <a:pt x="0" y="56"/>
                  </a:cubicBezTo>
                  <a:lnTo>
                    <a:pt x="0" y="0"/>
                  </a:lnTo>
                  <a:lnTo>
                    <a:pt x="8" y="0"/>
                  </a:lnTo>
                  <a:lnTo>
                    <a:pt x="8" y="56"/>
                  </a:lnTo>
                  <a:cubicBezTo>
                    <a:pt x="8" y="59"/>
                    <a:pt x="9" y="61"/>
                    <a:pt x="12" y="61"/>
                  </a:cubicBezTo>
                  <a:cubicBezTo>
                    <a:pt x="15" y="61"/>
                    <a:pt x="15" y="61"/>
                    <a:pt x="15" y="61"/>
                  </a:cubicBezTo>
                  <a:lnTo>
                    <a:pt x="15" y="67"/>
                  </a:lnTo>
                  <a:cubicBezTo>
                    <a:pt x="15" y="67"/>
                    <a:pt x="13" y="68"/>
                    <a:pt x="10" y="6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4" name="Freeform 48"/>
            <p:cNvSpPr>
              <a:spLocks noEditPoints="1"/>
            </p:cNvSpPr>
            <p:nvPr/>
          </p:nvSpPr>
          <p:spPr bwMode="auto">
            <a:xfrm>
              <a:off x="8134351" y="1014413"/>
              <a:ext cx="9525" cy="65088"/>
            </a:xfrm>
            <a:custGeom>
              <a:avLst/>
              <a:gdLst>
                <a:gd name="T0" fmla="*/ 0 w 9"/>
                <a:gd name="T1" fmla="*/ 9 h 67"/>
                <a:gd name="T2" fmla="*/ 0 w 9"/>
                <a:gd name="T3" fmla="*/ 9 h 67"/>
                <a:gd name="T4" fmla="*/ 9 w 9"/>
                <a:gd name="T5" fmla="*/ 9 h 67"/>
                <a:gd name="T6" fmla="*/ 9 w 9"/>
                <a:gd name="T7" fmla="*/ 0 h 67"/>
                <a:gd name="T8" fmla="*/ 0 w 9"/>
                <a:gd name="T9" fmla="*/ 0 h 67"/>
                <a:gd name="T10" fmla="*/ 0 w 9"/>
                <a:gd name="T11" fmla="*/ 9 h 67"/>
                <a:gd name="T12" fmla="*/ 0 w 9"/>
                <a:gd name="T13" fmla="*/ 67 h 67"/>
                <a:gd name="T14" fmla="*/ 0 w 9"/>
                <a:gd name="T15" fmla="*/ 67 h 67"/>
                <a:gd name="T16" fmla="*/ 8 w 9"/>
                <a:gd name="T17" fmla="*/ 67 h 67"/>
                <a:gd name="T18" fmla="*/ 8 w 9"/>
                <a:gd name="T19" fmla="*/ 20 h 67"/>
                <a:gd name="T20" fmla="*/ 0 w 9"/>
                <a:gd name="T21" fmla="*/ 20 h 67"/>
                <a:gd name="T22" fmla="*/ 0 w 9"/>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7">
                  <a:moveTo>
                    <a:pt x="0" y="9"/>
                  </a:moveTo>
                  <a:lnTo>
                    <a:pt x="0" y="9"/>
                  </a:lnTo>
                  <a:lnTo>
                    <a:pt x="9" y="9"/>
                  </a:lnTo>
                  <a:lnTo>
                    <a:pt x="9" y="0"/>
                  </a:lnTo>
                  <a:lnTo>
                    <a:pt x="0" y="0"/>
                  </a:lnTo>
                  <a:lnTo>
                    <a:pt x="0" y="9"/>
                  </a:lnTo>
                  <a:close/>
                  <a:moveTo>
                    <a:pt x="0" y="67"/>
                  </a:moveTo>
                  <a:lnTo>
                    <a:pt x="0" y="67"/>
                  </a:lnTo>
                  <a:lnTo>
                    <a:pt x="8" y="67"/>
                  </a:lnTo>
                  <a:lnTo>
                    <a:pt x="8" y="20"/>
                  </a:lnTo>
                  <a:lnTo>
                    <a:pt x="0" y="20"/>
                  </a:lnTo>
                  <a:lnTo>
                    <a:pt x="0" y="6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5" name="Freeform 49"/>
            <p:cNvSpPr>
              <a:spLocks/>
            </p:cNvSpPr>
            <p:nvPr/>
          </p:nvSpPr>
          <p:spPr bwMode="auto">
            <a:xfrm>
              <a:off x="8153401" y="1020763"/>
              <a:ext cx="28575" cy="60325"/>
            </a:xfrm>
            <a:custGeom>
              <a:avLst/>
              <a:gdLst>
                <a:gd name="T0" fmla="*/ 22 w 31"/>
                <a:gd name="T1" fmla="*/ 62 h 62"/>
                <a:gd name="T2" fmla="*/ 22 w 31"/>
                <a:gd name="T3" fmla="*/ 62 h 62"/>
                <a:gd name="T4" fmla="*/ 9 w 31"/>
                <a:gd name="T5" fmla="*/ 49 h 62"/>
                <a:gd name="T6" fmla="*/ 9 w 31"/>
                <a:gd name="T7" fmla="*/ 21 h 62"/>
                <a:gd name="T8" fmla="*/ 0 w 31"/>
                <a:gd name="T9" fmla="*/ 21 h 62"/>
                <a:gd name="T10" fmla="*/ 0 w 31"/>
                <a:gd name="T11" fmla="*/ 14 h 62"/>
                <a:gd name="T12" fmla="*/ 9 w 31"/>
                <a:gd name="T13" fmla="*/ 14 h 62"/>
                <a:gd name="T14" fmla="*/ 9 w 31"/>
                <a:gd name="T15" fmla="*/ 2 h 62"/>
                <a:gd name="T16" fmla="*/ 17 w 31"/>
                <a:gd name="T17" fmla="*/ 0 h 62"/>
                <a:gd name="T18" fmla="*/ 17 w 31"/>
                <a:gd name="T19" fmla="*/ 14 h 62"/>
                <a:gd name="T20" fmla="*/ 31 w 31"/>
                <a:gd name="T21" fmla="*/ 14 h 62"/>
                <a:gd name="T22" fmla="*/ 31 w 31"/>
                <a:gd name="T23" fmla="*/ 21 h 62"/>
                <a:gd name="T24" fmla="*/ 17 w 31"/>
                <a:gd name="T25" fmla="*/ 21 h 62"/>
                <a:gd name="T26" fmla="*/ 17 w 31"/>
                <a:gd name="T27" fmla="*/ 48 h 62"/>
                <a:gd name="T28" fmla="*/ 23 w 31"/>
                <a:gd name="T29" fmla="*/ 55 h 62"/>
                <a:gd name="T30" fmla="*/ 31 w 31"/>
                <a:gd name="T31" fmla="*/ 54 h 62"/>
                <a:gd name="T32" fmla="*/ 31 w 31"/>
                <a:gd name="T33" fmla="*/ 61 h 62"/>
                <a:gd name="T34" fmla="*/ 22 w 31"/>
                <a:gd name="T3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62">
                  <a:moveTo>
                    <a:pt x="22" y="62"/>
                  </a:moveTo>
                  <a:lnTo>
                    <a:pt x="22" y="62"/>
                  </a:lnTo>
                  <a:cubicBezTo>
                    <a:pt x="12" y="62"/>
                    <a:pt x="9" y="56"/>
                    <a:pt x="9" y="49"/>
                  </a:cubicBezTo>
                  <a:lnTo>
                    <a:pt x="9" y="21"/>
                  </a:lnTo>
                  <a:lnTo>
                    <a:pt x="0" y="21"/>
                  </a:lnTo>
                  <a:lnTo>
                    <a:pt x="0" y="14"/>
                  </a:lnTo>
                  <a:lnTo>
                    <a:pt x="9" y="14"/>
                  </a:lnTo>
                  <a:lnTo>
                    <a:pt x="9" y="2"/>
                  </a:lnTo>
                  <a:lnTo>
                    <a:pt x="17" y="0"/>
                  </a:lnTo>
                  <a:lnTo>
                    <a:pt x="17" y="14"/>
                  </a:lnTo>
                  <a:lnTo>
                    <a:pt x="31" y="14"/>
                  </a:lnTo>
                  <a:lnTo>
                    <a:pt x="31" y="21"/>
                  </a:lnTo>
                  <a:lnTo>
                    <a:pt x="17" y="21"/>
                  </a:lnTo>
                  <a:lnTo>
                    <a:pt x="17" y="48"/>
                  </a:lnTo>
                  <a:cubicBezTo>
                    <a:pt x="17" y="53"/>
                    <a:pt x="19" y="55"/>
                    <a:pt x="23" y="55"/>
                  </a:cubicBezTo>
                  <a:cubicBezTo>
                    <a:pt x="26" y="55"/>
                    <a:pt x="31" y="54"/>
                    <a:pt x="31" y="54"/>
                  </a:cubicBezTo>
                  <a:lnTo>
                    <a:pt x="31" y="61"/>
                  </a:lnTo>
                  <a:cubicBezTo>
                    <a:pt x="29" y="61"/>
                    <a:pt x="26" y="62"/>
                    <a:pt x="22" y="6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6" name="Freeform 50"/>
            <p:cNvSpPr>
              <a:spLocks noEditPoints="1"/>
            </p:cNvSpPr>
            <p:nvPr/>
          </p:nvSpPr>
          <p:spPr bwMode="auto">
            <a:xfrm>
              <a:off x="8188326" y="1014413"/>
              <a:ext cx="41275" cy="66675"/>
            </a:xfrm>
            <a:custGeom>
              <a:avLst/>
              <a:gdLst>
                <a:gd name="T0" fmla="*/ 42 w 42"/>
                <a:gd name="T1" fmla="*/ 46 h 69"/>
                <a:gd name="T2" fmla="*/ 42 w 42"/>
                <a:gd name="T3" fmla="*/ 46 h 69"/>
                <a:gd name="T4" fmla="*/ 8 w 42"/>
                <a:gd name="T5" fmla="*/ 46 h 69"/>
                <a:gd name="T6" fmla="*/ 13 w 42"/>
                <a:gd name="T7" fmla="*/ 58 h 69"/>
                <a:gd name="T8" fmla="*/ 22 w 42"/>
                <a:gd name="T9" fmla="*/ 62 h 69"/>
                <a:gd name="T10" fmla="*/ 30 w 42"/>
                <a:gd name="T11" fmla="*/ 58 h 69"/>
                <a:gd name="T12" fmla="*/ 33 w 42"/>
                <a:gd name="T13" fmla="*/ 53 h 69"/>
                <a:gd name="T14" fmla="*/ 41 w 42"/>
                <a:gd name="T15" fmla="*/ 53 h 69"/>
                <a:gd name="T16" fmla="*/ 34 w 42"/>
                <a:gd name="T17" fmla="*/ 65 h 69"/>
                <a:gd name="T18" fmla="*/ 22 w 42"/>
                <a:gd name="T19" fmla="*/ 69 h 69"/>
                <a:gd name="T20" fmla="*/ 6 w 42"/>
                <a:gd name="T21" fmla="*/ 61 h 69"/>
                <a:gd name="T22" fmla="*/ 0 w 42"/>
                <a:gd name="T23" fmla="*/ 44 h 69"/>
                <a:gd name="T24" fmla="*/ 4 w 42"/>
                <a:gd name="T25" fmla="*/ 29 h 69"/>
                <a:gd name="T26" fmla="*/ 22 w 42"/>
                <a:gd name="T27" fmla="*/ 19 h 69"/>
                <a:gd name="T28" fmla="*/ 36 w 42"/>
                <a:gd name="T29" fmla="*/ 25 h 69"/>
                <a:gd name="T30" fmla="*/ 42 w 42"/>
                <a:gd name="T31" fmla="*/ 42 h 69"/>
                <a:gd name="T32" fmla="*/ 42 w 42"/>
                <a:gd name="T33" fmla="*/ 46 h 69"/>
                <a:gd name="T34" fmla="*/ 31 w 42"/>
                <a:gd name="T35" fmla="*/ 30 h 69"/>
                <a:gd name="T36" fmla="*/ 31 w 42"/>
                <a:gd name="T37" fmla="*/ 30 h 69"/>
                <a:gd name="T38" fmla="*/ 22 w 42"/>
                <a:gd name="T39" fmla="*/ 26 h 69"/>
                <a:gd name="T40" fmla="*/ 9 w 42"/>
                <a:gd name="T41" fmla="*/ 39 h 69"/>
                <a:gd name="T42" fmla="*/ 34 w 42"/>
                <a:gd name="T43" fmla="*/ 39 h 69"/>
                <a:gd name="T44" fmla="*/ 31 w 42"/>
                <a:gd name="T45" fmla="*/ 30 h 69"/>
                <a:gd name="T46" fmla="*/ 15 w 42"/>
                <a:gd name="T47" fmla="*/ 16 h 69"/>
                <a:gd name="T48" fmla="*/ 15 w 42"/>
                <a:gd name="T49" fmla="*/ 16 h 69"/>
                <a:gd name="T50" fmla="*/ 12 w 42"/>
                <a:gd name="T51" fmla="*/ 11 h 69"/>
                <a:gd name="T52" fmla="*/ 28 w 42"/>
                <a:gd name="T53" fmla="*/ 0 h 69"/>
                <a:gd name="T54" fmla="*/ 32 w 42"/>
                <a:gd name="T55" fmla="*/ 6 h 69"/>
                <a:gd name="T56" fmla="*/ 15 w 42"/>
                <a:gd name="T57"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69">
                  <a:moveTo>
                    <a:pt x="42" y="46"/>
                  </a:moveTo>
                  <a:lnTo>
                    <a:pt x="42" y="46"/>
                  </a:lnTo>
                  <a:lnTo>
                    <a:pt x="8" y="46"/>
                  </a:lnTo>
                  <a:cubicBezTo>
                    <a:pt x="8" y="51"/>
                    <a:pt x="10" y="55"/>
                    <a:pt x="13" y="58"/>
                  </a:cubicBezTo>
                  <a:cubicBezTo>
                    <a:pt x="15" y="60"/>
                    <a:pt x="18" y="62"/>
                    <a:pt x="22" y="62"/>
                  </a:cubicBezTo>
                  <a:cubicBezTo>
                    <a:pt x="25" y="62"/>
                    <a:pt x="28" y="61"/>
                    <a:pt x="30" y="58"/>
                  </a:cubicBezTo>
                  <a:cubicBezTo>
                    <a:pt x="32" y="57"/>
                    <a:pt x="33" y="56"/>
                    <a:pt x="33" y="53"/>
                  </a:cubicBezTo>
                  <a:lnTo>
                    <a:pt x="41" y="53"/>
                  </a:lnTo>
                  <a:cubicBezTo>
                    <a:pt x="40" y="58"/>
                    <a:pt x="38" y="62"/>
                    <a:pt x="34" y="65"/>
                  </a:cubicBezTo>
                  <a:cubicBezTo>
                    <a:pt x="30" y="67"/>
                    <a:pt x="26" y="69"/>
                    <a:pt x="22" y="69"/>
                  </a:cubicBezTo>
                  <a:cubicBezTo>
                    <a:pt x="15" y="69"/>
                    <a:pt x="10" y="66"/>
                    <a:pt x="6" y="61"/>
                  </a:cubicBezTo>
                  <a:cubicBezTo>
                    <a:pt x="2" y="57"/>
                    <a:pt x="0" y="51"/>
                    <a:pt x="0" y="44"/>
                  </a:cubicBezTo>
                  <a:cubicBezTo>
                    <a:pt x="0" y="38"/>
                    <a:pt x="1" y="33"/>
                    <a:pt x="4" y="29"/>
                  </a:cubicBezTo>
                  <a:cubicBezTo>
                    <a:pt x="7" y="23"/>
                    <a:pt x="13" y="19"/>
                    <a:pt x="22" y="19"/>
                  </a:cubicBezTo>
                  <a:cubicBezTo>
                    <a:pt x="28" y="19"/>
                    <a:pt x="32" y="21"/>
                    <a:pt x="36" y="25"/>
                  </a:cubicBezTo>
                  <a:cubicBezTo>
                    <a:pt x="40" y="29"/>
                    <a:pt x="42" y="35"/>
                    <a:pt x="42" y="42"/>
                  </a:cubicBezTo>
                  <a:lnTo>
                    <a:pt x="42" y="46"/>
                  </a:lnTo>
                  <a:close/>
                  <a:moveTo>
                    <a:pt x="31" y="30"/>
                  </a:moveTo>
                  <a:lnTo>
                    <a:pt x="31" y="30"/>
                  </a:lnTo>
                  <a:cubicBezTo>
                    <a:pt x="29" y="27"/>
                    <a:pt x="26" y="26"/>
                    <a:pt x="22" y="26"/>
                  </a:cubicBezTo>
                  <a:cubicBezTo>
                    <a:pt x="13" y="26"/>
                    <a:pt x="9" y="33"/>
                    <a:pt x="9" y="39"/>
                  </a:cubicBezTo>
                  <a:lnTo>
                    <a:pt x="34" y="39"/>
                  </a:lnTo>
                  <a:cubicBezTo>
                    <a:pt x="34" y="36"/>
                    <a:pt x="33" y="32"/>
                    <a:pt x="31" y="30"/>
                  </a:cubicBezTo>
                  <a:close/>
                  <a:moveTo>
                    <a:pt x="15" y="16"/>
                  </a:moveTo>
                  <a:lnTo>
                    <a:pt x="15" y="16"/>
                  </a:lnTo>
                  <a:lnTo>
                    <a:pt x="12" y="11"/>
                  </a:lnTo>
                  <a:lnTo>
                    <a:pt x="28" y="0"/>
                  </a:lnTo>
                  <a:lnTo>
                    <a:pt x="32" y="6"/>
                  </a:lnTo>
                  <a:lnTo>
                    <a:pt x="15" y="1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7" name="Freeform 51"/>
            <p:cNvSpPr>
              <a:spLocks/>
            </p:cNvSpPr>
            <p:nvPr/>
          </p:nvSpPr>
          <p:spPr bwMode="auto">
            <a:xfrm>
              <a:off x="7375526" y="1123951"/>
              <a:ext cx="49213" cy="66675"/>
            </a:xfrm>
            <a:custGeom>
              <a:avLst/>
              <a:gdLst>
                <a:gd name="T0" fmla="*/ 45 w 51"/>
                <a:gd name="T1" fmla="*/ 62 h 69"/>
                <a:gd name="T2" fmla="*/ 45 w 51"/>
                <a:gd name="T3" fmla="*/ 62 h 69"/>
                <a:gd name="T4" fmla="*/ 26 w 51"/>
                <a:gd name="T5" fmla="*/ 69 h 69"/>
                <a:gd name="T6" fmla="*/ 7 w 51"/>
                <a:gd name="T7" fmla="*/ 63 h 69"/>
                <a:gd name="T8" fmla="*/ 0 w 51"/>
                <a:gd name="T9" fmla="*/ 47 h 69"/>
                <a:gd name="T10" fmla="*/ 9 w 51"/>
                <a:gd name="T11" fmla="*/ 47 h 69"/>
                <a:gd name="T12" fmla="*/ 14 w 51"/>
                <a:gd name="T13" fmla="*/ 57 h 69"/>
                <a:gd name="T14" fmla="*/ 26 w 51"/>
                <a:gd name="T15" fmla="*/ 61 h 69"/>
                <a:gd name="T16" fmla="*/ 39 w 51"/>
                <a:gd name="T17" fmla="*/ 58 h 69"/>
                <a:gd name="T18" fmla="*/ 42 w 51"/>
                <a:gd name="T19" fmla="*/ 50 h 69"/>
                <a:gd name="T20" fmla="*/ 31 w 51"/>
                <a:gd name="T21" fmla="*/ 39 h 69"/>
                <a:gd name="T22" fmla="*/ 21 w 51"/>
                <a:gd name="T23" fmla="*/ 38 h 69"/>
                <a:gd name="T24" fmla="*/ 3 w 51"/>
                <a:gd name="T25" fmla="*/ 20 h 69"/>
                <a:gd name="T26" fmla="*/ 9 w 51"/>
                <a:gd name="T27" fmla="*/ 7 h 69"/>
                <a:gd name="T28" fmla="*/ 26 w 51"/>
                <a:gd name="T29" fmla="*/ 0 h 69"/>
                <a:gd name="T30" fmla="*/ 43 w 51"/>
                <a:gd name="T31" fmla="*/ 7 h 69"/>
                <a:gd name="T32" fmla="*/ 50 w 51"/>
                <a:gd name="T33" fmla="*/ 21 h 69"/>
                <a:gd name="T34" fmla="*/ 41 w 51"/>
                <a:gd name="T35" fmla="*/ 21 h 69"/>
                <a:gd name="T36" fmla="*/ 38 w 51"/>
                <a:gd name="T37" fmla="*/ 13 h 69"/>
                <a:gd name="T38" fmla="*/ 26 w 51"/>
                <a:gd name="T39" fmla="*/ 8 h 69"/>
                <a:gd name="T40" fmla="*/ 14 w 51"/>
                <a:gd name="T41" fmla="*/ 13 h 69"/>
                <a:gd name="T42" fmla="*/ 11 w 51"/>
                <a:gd name="T43" fmla="*/ 20 h 69"/>
                <a:gd name="T44" fmla="*/ 21 w 51"/>
                <a:gd name="T45" fmla="*/ 29 h 69"/>
                <a:gd name="T46" fmla="*/ 32 w 51"/>
                <a:gd name="T47" fmla="*/ 31 h 69"/>
                <a:gd name="T48" fmla="*/ 51 w 51"/>
                <a:gd name="T49" fmla="*/ 50 h 69"/>
                <a:gd name="T50" fmla="*/ 45 w 51"/>
                <a:gd name="T51"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69">
                  <a:moveTo>
                    <a:pt x="45" y="62"/>
                  </a:moveTo>
                  <a:lnTo>
                    <a:pt x="45" y="62"/>
                  </a:lnTo>
                  <a:cubicBezTo>
                    <a:pt x="41" y="67"/>
                    <a:pt x="34" y="69"/>
                    <a:pt x="26" y="69"/>
                  </a:cubicBezTo>
                  <a:cubicBezTo>
                    <a:pt x="18" y="69"/>
                    <a:pt x="12" y="67"/>
                    <a:pt x="7" y="63"/>
                  </a:cubicBezTo>
                  <a:cubicBezTo>
                    <a:pt x="3" y="59"/>
                    <a:pt x="0" y="53"/>
                    <a:pt x="0" y="47"/>
                  </a:cubicBezTo>
                  <a:lnTo>
                    <a:pt x="9" y="47"/>
                  </a:lnTo>
                  <a:cubicBezTo>
                    <a:pt x="9" y="51"/>
                    <a:pt x="11" y="55"/>
                    <a:pt x="14" y="57"/>
                  </a:cubicBezTo>
                  <a:cubicBezTo>
                    <a:pt x="17" y="60"/>
                    <a:pt x="22" y="61"/>
                    <a:pt x="26" y="61"/>
                  </a:cubicBezTo>
                  <a:cubicBezTo>
                    <a:pt x="31" y="61"/>
                    <a:pt x="36" y="60"/>
                    <a:pt x="39" y="58"/>
                  </a:cubicBezTo>
                  <a:cubicBezTo>
                    <a:pt x="41" y="56"/>
                    <a:pt x="42" y="53"/>
                    <a:pt x="42" y="50"/>
                  </a:cubicBezTo>
                  <a:cubicBezTo>
                    <a:pt x="42" y="45"/>
                    <a:pt x="39" y="40"/>
                    <a:pt x="31" y="39"/>
                  </a:cubicBezTo>
                  <a:lnTo>
                    <a:pt x="21" y="38"/>
                  </a:lnTo>
                  <a:cubicBezTo>
                    <a:pt x="11" y="36"/>
                    <a:pt x="3" y="31"/>
                    <a:pt x="3" y="20"/>
                  </a:cubicBezTo>
                  <a:cubicBezTo>
                    <a:pt x="3" y="15"/>
                    <a:pt x="5" y="10"/>
                    <a:pt x="9" y="7"/>
                  </a:cubicBezTo>
                  <a:cubicBezTo>
                    <a:pt x="13" y="3"/>
                    <a:pt x="19" y="0"/>
                    <a:pt x="26" y="0"/>
                  </a:cubicBezTo>
                  <a:cubicBezTo>
                    <a:pt x="33" y="0"/>
                    <a:pt x="39" y="2"/>
                    <a:pt x="43" y="7"/>
                  </a:cubicBezTo>
                  <a:cubicBezTo>
                    <a:pt x="47" y="11"/>
                    <a:pt x="49" y="15"/>
                    <a:pt x="50" y="21"/>
                  </a:cubicBezTo>
                  <a:lnTo>
                    <a:pt x="41" y="21"/>
                  </a:lnTo>
                  <a:cubicBezTo>
                    <a:pt x="41" y="18"/>
                    <a:pt x="40" y="15"/>
                    <a:pt x="38" y="13"/>
                  </a:cubicBezTo>
                  <a:cubicBezTo>
                    <a:pt x="35" y="10"/>
                    <a:pt x="31" y="8"/>
                    <a:pt x="26" y="8"/>
                  </a:cubicBezTo>
                  <a:cubicBezTo>
                    <a:pt x="21" y="8"/>
                    <a:pt x="17" y="9"/>
                    <a:pt x="14" y="13"/>
                  </a:cubicBezTo>
                  <a:cubicBezTo>
                    <a:pt x="13" y="15"/>
                    <a:pt x="11" y="17"/>
                    <a:pt x="11" y="20"/>
                  </a:cubicBezTo>
                  <a:cubicBezTo>
                    <a:pt x="11" y="26"/>
                    <a:pt x="16" y="29"/>
                    <a:pt x="21" y="29"/>
                  </a:cubicBezTo>
                  <a:cubicBezTo>
                    <a:pt x="25" y="30"/>
                    <a:pt x="29" y="30"/>
                    <a:pt x="32" y="31"/>
                  </a:cubicBezTo>
                  <a:cubicBezTo>
                    <a:pt x="43" y="32"/>
                    <a:pt x="51" y="39"/>
                    <a:pt x="51" y="50"/>
                  </a:cubicBezTo>
                  <a:cubicBezTo>
                    <a:pt x="51" y="55"/>
                    <a:pt x="49" y="59"/>
                    <a:pt x="45" y="6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8" name="Freeform 52"/>
            <p:cNvSpPr>
              <a:spLocks/>
            </p:cNvSpPr>
            <p:nvPr/>
          </p:nvSpPr>
          <p:spPr bwMode="auto">
            <a:xfrm>
              <a:off x="7434263" y="1143001"/>
              <a:ext cx="38100" cy="47625"/>
            </a:xfrm>
            <a:custGeom>
              <a:avLst/>
              <a:gdLst>
                <a:gd name="T0" fmla="*/ 34 w 40"/>
                <a:gd name="T1" fmla="*/ 45 h 50"/>
                <a:gd name="T2" fmla="*/ 34 w 40"/>
                <a:gd name="T3" fmla="*/ 45 h 50"/>
                <a:gd name="T4" fmla="*/ 21 w 40"/>
                <a:gd name="T5" fmla="*/ 50 h 50"/>
                <a:gd name="T6" fmla="*/ 4 w 40"/>
                <a:gd name="T7" fmla="*/ 41 h 50"/>
                <a:gd name="T8" fmla="*/ 0 w 40"/>
                <a:gd name="T9" fmla="*/ 25 h 50"/>
                <a:gd name="T10" fmla="*/ 4 w 40"/>
                <a:gd name="T11" fmla="*/ 9 h 50"/>
                <a:gd name="T12" fmla="*/ 21 w 40"/>
                <a:gd name="T13" fmla="*/ 0 h 50"/>
                <a:gd name="T14" fmla="*/ 34 w 40"/>
                <a:gd name="T15" fmla="*/ 5 h 50"/>
                <a:gd name="T16" fmla="*/ 40 w 40"/>
                <a:gd name="T17" fmla="*/ 18 h 50"/>
                <a:gd name="T18" fmla="*/ 32 w 40"/>
                <a:gd name="T19" fmla="*/ 18 h 50"/>
                <a:gd name="T20" fmla="*/ 28 w 40"/>
                <a:gd name="T21" fmla="*/ 10 h 50"/>
                <a:gd name="T22" fmla="*/ 21 w 40"/>
                <a:gd name="T23" fmla="*/ 7 h 50"/>
                <a:gd name="T24" fmla="*/ 12 w 40"/>
                <a:gd name="T25" fmla="*/ 10 h 50"/>
                <a:gd name="T26" fmla="*/ 8 w 40"/>
                <a:gd name="T27" fmla="*/ 25 h 50"/>
                <a:gd name="T28" fmla="*/ 12 w 40"/>
                <a:gd name="T29" fmla="*/ 40 h 50"/>
                <a:gd name="T30" fmla="*/ 21 w 40"/>
                <a:gd name="T31" fmla="*/ 43 h 50"/>
                <a:gd name="T32" fmla="*/ 29 w 40"/>
                <a:gd name="T33" fmla="*/ 40 h 50"/>
                <a:gd name="T34" fmla="*/ 32 w 40"/>
                <a:gd name="T35" fmla="*/ 33 h 50"/>
                <a:gd name="T36" fmla="*/ 40 w 40"/>
                <a:gd name="T37" fmla="*/ 33 h 50"/>
                <a:gd name="T38" fmla="*/ 34 w 40"/>
                <a:gd name="T39"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50">
                  <a:moveTo>
                    <a:pt x="34" y="45"/>
                  </a:moveTo>
                  <a:lnTo>
                    <a:pt x="34" y="45"/>
                  </a:lnTo>
                  <a:cubicBezTo>
                    <a:pt x="31" y="48"/>
                    <a:pt x="27" y="50"/>
                    <a:pt x="21" y="50"/>
                  </a:cubicBezTo>
                  <a:cubicBezTo>
                    <a:pt x="12" y="50"/>
                    <a:pt x="7" y="46"/>
                    <a:pt x="4" y="41"/>
                  </a:cubicBezTo>
                  <a:cubicBezTo>
                    <a:pt x="1" y="37"/>
                    <a:pt x="0" y="32"/>
                    <a:pt x="0" y="25"/>
                  </a:cubicBezTo>
                  <a:cubicBezTo>
                    <a:pt x="0" y="18"/>
                    <a:pt x="1" y="13"/>
                    <a:pt x="4" y="9"/>
                  </a:cubicBezTo>
                  <a:cubicBezTo>
                    <a:pt x="7" y="4"/>
                    <a:pt x="12" y="0"/>
                    <a:pt x="21" y="0"/>
                  </a:cubicBezTo>
                  <a:cubicBezTo>
                    <a:pt x="26" y="0"/>
                    <a:pt x="31" y="2"/>
                    <a:pt x="34" y="5"/>
                  </a:cubicBezTo>
                  <a:cubicBezTo>
                    <a:pt x="37" y="8"/>
                    <a:pt x="39" y="12"/>
                    <a:pt x="40" y="18"/>
                  </a:cubicBezTo>
                  <a:lnTo>
                    <a:pt x="32" y="18"/>
                  </a:lnTo>
                  <a:cubicBezTo>
                    <a:pt x="31" y="14"/>
                    <a:pt x="30" y="12"/>
                    <a:pt x="28" y="10"/>
                  </a:cubicBezTo>
                  <a:cubicBezTo>
                    <a:pt x="27" y="8"/>
                    <a:pt x="24" y="7"/>
                    <a:pt x="21" y="7"/>
                  </a:cubicBezTo>
                  <a:cubicBezTo>
                    <a:pt x="17" y="7"/>
                    <a:pt x="15" y="9"/>
                    <a:pt x="12" y="10"/>
                  </a:cubicBezTo>
                  <a:cubicBezTo>
                    <a:pt x="9" y="14"/>
                    <a:pt x="8" y="19"/>
                    <a:pt x="8" y="25"/>
                  </a:cubicBezTo>
                  <a:cubicBezTo>
                    <a:pt x="8" y="31"/>
                    <a:pt x="9" y="37"/>
                    <a:pt x="12" y="40"/>
                  </a:cubicBezTo>
                  <a:cubicBezTo>
                    <a:pt x="15" y="42"/>
                    <a:pt x="17" y="43"/>
                    <a:pt x="21" y="43"/>
                  </a:cubicBezTo>
                  <a:cubicBezTo>
                    <a:pt x="24" y="43"/>
                    <a:pt x="27" y="42"/>
                    <a:pt x="29" y="40"/>
                  </a:cubicBezTo>
                  <a:cubicBezTo>
                    <a:pt x="30" y="38"/>
                    <a:pt x="32" y="36"/>
                    <a:pt x="32" y="33"/>
                  </a:cubicBezTo>
                  <a:lnTo>
                    <a:pt x="40" y="33"/>
                  </a:lnTo>
                  <a:cubicBezTo>
                    <a:pt x="40" y="38"/>
                    <a:pt x="38" y="42"/>
                    <a:pt x="34" y="4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39" name="Freeform 53"/>
            <p:cNvSpPr>
              <a:spLocks noEditPoints="1"/>
            </p:cNvSpPr>
            <p:nvPr/>
          </p:nvSpPr>
          <p:spPr bwMode="auto">
            <a:xfrm>
              <a:off x="7481888" y="1143001"/>
              <a:ext cx="41275" cy="47625"/>
            </a:xfrm>
            <a:custGeom>
              <a:avLst/>
              <a:gdLst>
                <a:gd name="T0" fmla="*/ 38 w 44"/>
                <a:gd name="T1" fmla="*/ 50 h 50"/>
                <a:gd name="T2" fmla="*/ 38 w 44"/>
                <a:gd name="T3" fmla="*/ 50 h 50"/>
                <a:gd name="T4" fmla="*/ 32 w 44"/>
                <a:gd name="T5" fmla="*/ 42 h 50"/>
                <a:gd name="T6" fmla="*/ 31 w 44"/>
                <a:gd name="T7" fmla="*/ 42 h 50"/>
                <a:gd name="T8" fmla="*/ 16 w 44"/>
                <a:gd name="T9" fmla="*/ 50 h 50"/>
                <a:gd name="T10" fmla="*/ 0 w 44"/>
                <a:gd name="T11" fmla="*/ 36 h 50"/>
                <a:gd name="T12" fmla="*/ 17 w 44"/>
                <a:gd name="T13" fmla="*/ 21 h 50"/>
                <a:gd name="T14" fmla="*/ 31 w 44"/>
                <a:gd name="T15" fmla="*/ 20 h 50"/>
                <a:gd name="T16" fmla="*/ 31 w 44"/>
                <a:gd name="T17" fmla="*/ 16 h 50"/>
                <a:gd name="T18" fmla="*/ 29 w 44"/>
                <a:gd name="T19" fmla="*/ 9 h 50"/>
                <a:gd name="T20" fmla="*/ 21 w 44"/>
                <a:gd name="T21" fmla="*/ 7 h 50"/>
                <a:gd name="T22" fmla="*/ 12 w 44"/>
                <a:gd name="T23" fmla="*/ 10 h 50"/>
                <a:gd name="T24" fmla="*/ 10 w 44"/>
                <a:gd name="T25" fmla="*/ 15 h 50"/>
                <a:gd name="T26" fmla="*/ 2 w 44"/>
                <a:gd name="T27" fmla="*/ 15 h 50"/>
                <a:gd name="T28" fmla="*/ 6 w 44"/>
                <a:gd name="T29" fmla="*/ 5 h 50"/>
                <a:gd name="T30" fmla="*/ 21 w 44"/>
                <a:gd name="T31" fmla="*/ 0 h 50"/>
                <a:gd name="T32" fmla="*/ 38 w 44"/>
                <a:gd name="T33" fmla="*/ 9 h 50"/>
                <a:gd name="T34" fmla="*/ 39 w 44"/>
                <a:gd name="T35" fmla="*/ 17 h 50"/>
                <a:gd name="T36" fmla="*/ 39 w 44"/>
                <a:gd name="T37" fmla="*/ 40 h 50"/>
                <a:gd name="T38" fmla="*/ 42 w 44"/>
                <a:gd name="T39" fmla="*/ 43 h 50"/>
                <a:gd name="T40" fmla="*/ 44 w 44"/>
                <a:gd name="T41" fmla="*/ 43 h 50"/>
                <a:gd name="T42" fmla="*/ 44 w 44"/>
                <a:gd name="T43" fmla="*/ 48 h 50"/>
                <a:gd name="T44" fmla="*/ 38 w 44"/>
                <a:gd name="T45" fmla="*/ 50 h 50"/>
                <a:gd name="T46" fmla="*/ 31 w 44"/>
                <a:gd name="T47" fmla="*/ 26 h 50"/>
                <a:gd name="T48" fmla="*/ 31 w 44"/>
                <a:gd name="T49" fmla="*/ 26 h 50"/>
                <a:gd name="T50" fmla="*/ 18 w 44"/>
                <a:gd name="T51" fmla="*/ 27 h 50"/>
                <a:gd name="T52" fmla="*/ 8 w 44"/>
                <a:gd name="T53" fmla="*/ 35 h 50"/>
                <a:gd name="T54" fmla="*/ 17 w 44"/>
                <a:gd name="T55" fmla="*/ 43 h 50"/>
                <a:gd name="T56" fmla="*/ 27 w 44"/>
                <a:gd name="T57" fmla="*/ 40 h 50"/>
                <a:gd name="T58" fmla="*/ 31 w 44"/>
                <a:gd name="T59" fmla="*/ 29 h 50"/>
                <a:gd name="T60" fmla="*/ 31 w 44"/>
                <a:gd name="T6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0">
                  <a:moveTo>
                    <a:pt x="38" y="50"/>
                  </a:moveTo>
                  <a:lnTo>
                    <a:pt x="38" y="50"/>
                  </a:lnTo>
                  <a:cubicBezTo>
                    <a:pt x="34" y="50"/>
                    <a:pt x="32" y="46"/>
                    <a:pt x="32" y="42"/>
                  </a:cubicBezTo>
                  <a:lnTo>
                    <a:pt x="31" y="42"/>
                  </a:lnTo>
                  <a:cubicBezTo>
                    <a:pt x="29" y="47"/>
                    <a:pt x="23" y="50"/>
                    <a:pt x="16" y="50"/>
                  </a:cubicBezTo>
                  <a:cubicBezTo>
                    <a:pt x="5" y="50"/>
                    <a:pt x="0" y="43"/>
                    <a:pt x="0" y="36"/>
                  </a:cubicBezTo>
                  <a:cubicBezTo>
                    <a:pt x="0" y="29"/>
                    <a:pt x="4" y="21"/>
                    <a:pt x="17" y="21"/>
                  </a:cubicBezTo>
                  <a:lnTo>
                    <a:pt x="31" y="20"/>
                  </a:lnTo>
                  <a:lnTo>
                    <a:pt x="31" y="16"/>
                  </a:lnTo>
                  <a:cubicBezTo>
                    <a:pt x="31" y="14"/>
                    <a:pt x="31" y="11"/>
                    <a:pt x="29" y="9"/>
                  </a:cubicBezTo>
                  <a:cubicBezTo>
                    <a:pt x="27" y="8"/>
                    <a:pt x="25" y="7"/>
                    <a:pt x="21" y="7"/>
                  </a:cubicBezTo>
                  <a:cubicBezTo>
                    <a:pt x="17" y="7"/>
                    <a:pt x="14" y="8"/>
                    <a:pt x="12" y="10"/>
                  </a:cubicBezTo>
                  <a:cubicBezTo>
                    <a:pt x="11" y="11"/>
                    <a:pt x="10" y="13"/>
                    <a:pt x="10" y="15"/>
                  </a:cubicBezTo>
                  <a:lnTo>
                    <a:pt x="2" y="15"/>
                  </a:lnTo>
                  <a:cubicBezTo>
                    <a:pt x="2" y="11"/>
                    <a:pt x="4" y="8"/>
                    <a:pt x="6" y="5"/>
                  </a:cubicBezTo>
                  <a:cubicBezTo>
                    <a:pt x="9" y="2"/>
                    <a:pt x="15" y="0"/>
                    <a:pt x="21" y="0"/>
                  </a:cubicBezTo>
                  <a:cubicBezTo>
                    <a:pt x="30" y="0"/>
                    <a:pt x="35" y="4"/>
                    <a:pt x="38" y="9"/>
                  </a:cubicBezTo>
                  <a:cubicBezTo>
                    <a:pt x="38" y="12"/>
                    <a:pt x="39" y="14"/>
                    <a:pt x="39" y="17"/>
                  </a:cubicBezTo>
                  <a:lnTo>
                    <a:pt x="39" y="40"/>
                  </a:lnTo>
                  <a:cubicBezTo>
                    <a:pt x="39" y="42"/>
                    <a:pt x="40" y="43"/>
                    <a:pt x="42" y="43"/>
                  </a:cubicBezTo>
                  <a:cubicBezTo>
                    <a:pt x="42" y="43"/>
                    <a:pt x="44" y="43"/>
                    <a:pt x="44" y="43"/>
                  </a:cubicBezTo>
                  <a:lnTo>
                    <a:pt x="44" y="48"/>
                  </a:lnTo>
                  <a:cubicBezTo>
                    <a:pt x="42" y="49"/>
                    <a:pt x="40" y="50"/>
                    <a:pt x="38" y="50"/>
                  </a:cubicBezTo>
                  <a:close/>
                  <a:moveTo>
                    <a:pt x="31" y="26"/>
                  </a:moveTo>
                  <a:lnTo>
                    <a:pt x="31" y="26"/>
                  </a:lnTo>
                  <a:lnTo>
                    <a:pt x="18" y="27"/>
                  </a:lnTo>
                  <a:cubicBezTo>
                    <a:pt x="14" y="27"/>
                    <a:pt x="8" y="29"/>
                    <a:pt x="8" y="35"/>
                  </a:cubicBezTo>
                  <a:cubicBezTo>
                    <a:pt x="8" y="40"/>
                    <a:pt x="11" y="43"/>
                    <a:pt x="17" y="43"/>
                  </a:cubicBezTo>
                  <a:cubicBezTo>
                    <a:pt x="21" y="43"/>
                    <a:pt x="25" y="42"/>
                    <a:pt x="27" y="40"/>
                  </a:cubicBezTo>
                  <a:cubicBezTo>
                    <a:pt x="30" y="37"/>
                    <a:pt x="31" y="33"/>
                    <a:pt x="31" y="29"/>
                  </a:cubicBezTo>
                  <a:lnTo>
                    <a:pt x="31" y="2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0" name="Freeform 54"/>
            <p:cNvSpPr>
              <a:spLocks/>
            </p:cNvSpPr>
            <p:nvPr/>
          </p:nvSpPr>
          <p:spPr bwMode="auto">
            <a:xfrm>
              <a:off x="7534276" y="1143001"/>
              <a:ext cx="63500" cy="47625"/>
            </a:xfrm>
            <a:custGeom>
              <a:avLst/>
              <a:gdLst>
                <a:gd name="T0" fmla="*/ 58 w 66"/>
                <a:gd name="T1" fmla="*/ 49 h 49"/>
                <a:gd name="T2" fmla="*/ 58 w 66"/>
                <a:gd name="T3" fmla="*/ 49 h 49"/>
                <a:gd name="T4" fmla="*/ 58 w 66"/>
                <a:gd name="T5" fmla="*/ 19 h 49"/>
                <a:gd name="T6" fmla="*/ 48 w 66"/>
                <a:gd name="T7" fmla="*/ 8 h 49"/>
                <a:gd name="T8" fmla="*/ 41 w 66"/>
                <a:gd name="T9" fmla="*/ 11 h 49"/>
                <a:gd name="T10" fmla="*/ 37 w 66"/>
                <a:gd name="T11" fmla="*/ 24 h 49"/>
                <a:gd name="T12" fmla="*/ 37 w 66"/>
                <a:gd name="T13" fmla="*/ 49 h 49"/>
                <a:gd name="T14" fmla="*/ 29 w 66"/>
                <a:gd name="T15" fmla="*/ 49 h 49"/>
                <a:gd name="T16" fmla="*/ 29 w 66"/>
                <a:gd name="T17" fmla="*/ 19 h 49"/>
                <a:gd name="T18" fmla="*/ 19 w 66"/>
                <a:gd name="T19" fmla="*/ 8 h 49"/>
                <a:gd name="T20" fmla="*/ 11 w 66"/>
                <a:gd name="T21" fmla="*/ 12 h 49"/>
                <a:gd name="T22" fmla="*/ 8 w 66"/>
                <a:gd name="T23" fmla="*/ 24 h 49"/>
                <a:gd name="T24" fmla="*/ 8 w 66"/>
                <a:gd name="T25" fmla="*/ 49 h 49"/>
                <a:gd name="T26" fmla="*/ 0 w 66"/>
                <a:gd name="T27" fmla="*/ 49 h 49"/>
                <a:gd name="T28" fmla="*/ 0 w 66"/>
                <a:gd name="T29" fmla="*/ 2 h 49"/>
                <a:gd name="T30" fmla="*/ 7 w 66"/>
                <a:gd name="T31" fmla="*/ 2 h 49"/>
                <a:gd name="T32" fmla="*/ 8 w 66"/>
                <a:gd name="T33" fmla="*/ 8 h 49"/>
                <a:gd name="T34" fmla="*/ 21 w 66"/>
                <a:gd name="T35" fmla="*/ 0 h 49"/>
                <a:gd name="T36" fmla="*/ 35 w 66"/>
                <a:gd name="T37" fmla="*/ 9 h 49"/>
                <a:gd name="T38" fmla="*/ 50 w 66"/>
                <a:gd name="T39" fmla="*/ 0 h 49"/>
                <a:gd name="T40" fmla="*/ 66 w 66"/>
                <a:gd name="T41" fmla="*/ 18 h 49"/>
                <a:gd name="T42" fmla="*/ 66 w 66"/>
                <a:gd name="T43" fmla="*/ 49 h 49"/>
                <a:gd name="T44" fmla="*/ 58 w 66"/>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9">
                  <a:moveTo>
                    <a:pt x="58" y="49"/>
                  </a:moveTo>
                  <a:lnTo>
                    <a:pt x="58" y="49"/>
                  </a:lnTo>
                  <a:lnTo>
                    <a:pt x="58" y="19"/>
                  </a:lnTo>
                  <a:cubicBezTo>
                    <a:pt x="58" y="12"/>
                    <a:pt x="56" y="8"/>
                    <a:pt x="48" y="8"/>
                  </a:cubicBezTo>
                  <a:cubicBezTo>
                    <a:pt x="45" y="8"/>
                    <a:pt x="43" y="9"/>
                    <a:pt x="41" y="11"/>
                  </a:cubicBezTo>
                  <a:cubicBezTo>
                    <a:pt x="38" y="14"/>
                    <a:pt x="37" y="19"/>
                    <a:pt x="37" y="24"/>
                  </a:cubicBezTo>
                  <a:lnTo>
                    <a:pt x="37" y="49"/>
                  </a:lnTo>
                  <a:lnTo>
                    <a:pt x="29" y="49"/>
                  </a:lnTo>
                  <a:lnTo>
                    <a:pt x="29" y="19"/>
                  </a:lnTo>
                  <a:cubicBezTo>
                    <a:pt x="29" y="12"/>
                    <a:pt x="27" y="8"/>
                    <a:pt x="19" y="8"/>
                  </a:cubicBezTo>
                  <a:cubicBezTo>
                    <a:pt x="16" y="8"/>
                    <a:pt x="13" y="9"/>
                    <a:pt x="11" y="12"/>
                  </a:cubicBezTo>
                  <a:cubicBezTo>
                    <a:pt x="9" y="15"/>
                    <a:pt x="8" y="20"/>
                    <a:pt x="8" y="24"/>
                  </a:cubicBezTo>
                  <a:lnTo>
                    <a:pt x="8" y="49"/>
                  </a:lnTo>
                  <a:lnTo>
                    <a:pt x="0" y="49"/>
                  </a:lnTo>
                  <a:lnTo>
                    <a:pt x="0" y="2"/>
                  </a:lnTo>
                  <a:lnTo>
                    <a:pt x="7" y="2"/>
                  </a:lnTo>
                  <a:lnTo>
                    <a:pt x="8" y="8"/>
                  </a:lnTo>
                  <a:cubicBezTo>
                    <a:pt x="10" y="3"/>
                    <a:pt x="16" y="0"/>
                    <a:pt x="21" y="0"/>
                  </a:cubicBezTo>
                  <a:cubicBezTo>
                    <a:pt x="28" y="0"/>
                    <a:pt x="33" y="4"/>
                    <a:pt x="35" y="9"/>
                  </a:cubicBezTo>
                  <a:cubicBezTo>
                    <a:pt x="38" y="3"/>
                    <a:pt x="44" y="0"/>
                    <a:pt x="50" y="0"/>
                  </a:cubicBezTo>
                  <a:cubicBezTo>
                    <a:pt x="61" y="0"/>
                    <a:pt x="66" y="7"/>
                    <a:pt x="66" y="18"/>
                  </a:cubicBezTo>
                  <a:lnTo>
                    <a:pt x="66" y="49"/>
                  </a:lnTo>
                  <a:lnTo>
                    <a:pt x="58" y="4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1" name="Freeform 55"/>
            <p:cNvSpPr>
              <a:spLocks noEditPoints="1"/>
            </p:cNvSpPr>
            <p:nvPr/>
          </p:nvSpPr>
          <p:spPr bwMode="auto">
            <a:xfrm>
              <a:off x="7613651" y="1123951"/>
              <a:ext cx="39688" cy="66675"/>
            </a:xfrm>
            <a:custGeom>
              <a:avLst/>
              <a:gdLst>
                <a:gd name="T0" fmla="*/ 35 w 42"/>
                <a:gd name="T1" fmla="*/ 64 h 69"/>
                <a:gd name="T2" fmla="*/ 35 w 42"/>
                <a:gd name="T3" fmla="*/ 64 h 69"/>
                <a:gd name="T4" fmla="*/ 22 w 42"/>
                <a:gd name="T5" fmla="*/ 69 h 69"/>
                <a:gd name="T6" fmla="*/ 8 w 42"/>
                <a:gd name="T7" fmla="*/ 62 h 69"/>
                <a:gd name="T8" fmla="*/ 7 w 42"/>
                <a:gd name="T9" fmla="*/ 68 h 69"/>
                <a:gd name="T10" fmla="*/ 0 w 42"/>
                <a:gd name="T11" fmla="*/ 68 h 69"/>
                <a:gd name="T12" fmla="*/ 0 w 42"/>
                <a:gd name="T13" fmla="*/ 0 h 69"/>
                <a:gd name="T14" fmla="*/ 8 w 42"/>
                <a:gd name="T15" fmla="*/ 0 h 69"/>
                <a:gd name="T16" fmla="*/ 8 w 42"/>
                <a:gd name="T17" fmla="*/ 26 h 69"/>
                <a:gd name="T18" fmla="*/ 22 w 42"/>
                <a:gd name="T19" fmla="*/ 19 h 69"/>
                <a:gd name="T20" fmla="*/ 35 w 42"/>
                <a:gd name="T21" fmla="*/ 24 h 69"/>
                <a:gd name="T22" fmla="*/ 42 w 42"/>
                <a:gd name="T23" fmla="*/ 44 h 69"/>
                <a:gd name="T24" fmla="*/ 35 w 42"/>
                <a:gd name="T25" fmla="*/ 64 h 69"/>
                <a:gd name="T26" fmla="*/ 21 w 42"/>
                <a:gd name="T27" fmla="*/ 26 h 69"/>
                <a:gd name="T28" fmla="*/ 21 w 42"/>
                <a:gd name="T29" fmla="*/ 26 h 69"/>
                <a:gd name="T30" fmla="*/ 13 w 42"/>
                <a:gd name="T31" fmla="*/ 29 h 69"/>
                <a:gd name="T32" fmla="*/ 8 w 42"/>
                <a:gd name="T33" fmla="*/ 44 h 69"/>
                <a:gd name="T34" fmla="*/ 13 w 42"/>
                <a:gd name="T35" fmla="*/ 59 h 69"/>
                <a:gd name="T36" fmla="*/ 21 w 42"/>
                <a:gd name="T37" fmla="*/ 62 h 69"/>
                <a:gd name="T38" fmla="*/ 34 w 42"/>
                <a:gd name="T39" fmla="*/ 44 h 69"/>
                <a:gd name="T40" fmla="*/ 21 w 42"/>
                <a:gd name="T41"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9">
                  <a:moveTo>
                    <a:pt x="35" y="64"/>
                  </a:moveTo>
                  <a:lnTo>
                    <a:pt x="35" y="64"/>
                  </a:lnTo>
                  <a:cubicBezTo>
                    <a:pt x="32" y="67"/>
                    <a:pt x="28" y="69"/>
                    <a:pt x="22" y="69"/>
                  </a:cubicBezTo>
                  <a:cubicBezTo>
                    <a:pt x="17" y="69"/>
                    <a:pt x="11" y="66"/>
                    <a:pt x="8" y="62"/>
                  </a:cubicBezTo>
                  <a:lnTo>
                    <a:pt x="7" y="68"/>
                  </a:lnTo>
                  <a:lnTo>
                    <a:pt x="0" y="68"/>
                  </a:lnTo>
                  <a:lnTo>
                    <a:pt x="0" y="0"/>
                  </a:lnTo>
                  <a:lnTo>
                    <a:pt x="8" y="0"/>
                  </a:lnTo>
                  <a:lnTo>
                    <a:pt x="8" y="26"/>
                  </a:lnTo>
                  <a:cubicBezTo>
                    <a:pt x="11" y="22"/>
                    <a:pt x="17" y="19"/>
                    <a:pt x="22" y="19"/>
                  </a:cubicBezTo>
                  <a:cubicBezTo>
                    <a:pt x="28" y="19"/>
                    <a:pt x="32" y="21"/>
                    <a:pt x="35" y="24"/>
                  </a:cubicBezTo>
                  <a:cubicBezTo>
                    <a:pt x="40" y="29"/>
                    <a:pt x="42" y="36"/>
                    <a:pt x="42" y="44"/>
                  </a:cubicBezTo>
                  <a:cubicBezTo>
                    <a:pt x="42" y="52"/>
                    <a:pt x="40" y="59"/>
                    <a:pt x="35" y="64"/>
                  </a:cubicBezTo>
                  <a:close/>
                  <a:moveTo>
                    <a:pt x="21" y="26"/>
                  </a:moveTo>
                  <a:lnTo>
                    <a:pt x="21" y="26"/>
                  </a:lnTo>
                  <a:cubicBezTo>
                    <a:pt x="17" y="26"/>
                    <a:pt x="15" y="27"/>
                    <a:pt x="13" y="29"/>
                  </a:cubicBezTo>
                  <a:cubicBezTo>
                    <a:pt x="9" y="33"/>
                    <a:pt x="8" y="38"/>
                    <a:pt x="8" y="44"/>
                  </a:cubicBezTo>
                  <a:cubicBezTo>
                    <a:pt x="8" y="50"/>
                    <a:pt x="9" y="56"/>
                    <a:pt x="13" y="59"/>
                  </a:cubicBezTo>
                  <a:cubicBezTo>
                    <a:pt x="15" y="61"/>
                    <a:pt x="17" y="62"/>
                    <a:pt x="21" y="62"/>
                  </a:cubicBezTo>
                  <a:cubicBezTo>
                    <a:pt x="31" y="62"/>
                    <a:pt x="34" y="53"/>
                    <a:pt x="34" y="44"/>
                  </a:cubicBezTo>
                  <a:cubicBezTo>
                    <a:pt x="34" y="36"/>
                    <a:pt x="31" y="26"/>
                    <a:pt x="21" y="2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2" name="Freeform 56"/>
            <p:cNvSpPr>
              <a:spLocks noEditPoints="1"/>
            </p:cNvSpPr>
            <p:nvPr/>
          </p:nvSpPr>
          <p:spPr bwMode="auto">
            <a:xfrm>
              <a:off x="7666038" y="1123951"/>
              <a:ext cx="9525" cy="66675"/>
            </a:xfrm>
            <a:custGeom>
              <a:avLst/>
              <a:gdLst>
                <a:gd name="T0" fmla="*/ 0 w 10"/>
                <a:gd name="T1" fmla="*/ 10 h 68"/>
                <a:gd name="T2" fmla="*/ 0 w 10"/>
                <a:gd name="T3" fmla="*/ 10 h 68"/>
                <a:gd name="T4" fmla="*/ 10 w 10"/>
                <a:gd name="T5" fmla="*/ 10 h 68"/>
                <a:gd name="T6" fmla="*/ 10 w 10"/>
                <a:gd name="T7" fmla="*/ 0 h 68"/>
                <a:gd name="T8" fmla="*/ 0 w 10"/>
                <a:gd name="T9" fmla="*/ 0 h 68"/>
                <a:gd name="T10" fmla="*/ 0 w 10"/>
                <a:gd name="T11" fmla="*/ 10 h 68"/>
                <a:gd name="T12" fmla="*/ 1 w 10"/>
                <a:gd name="T13" fmla="*/ 68 h 68"/>
                <a:gd name="T14" fmla="*/ 1 w 10"/>
                <a:gd name="T15" fmla="*/ 68 h 68"/>
                <a:gd name="T16" fmla="*/ 9 w 10"/>
                <a:gd name="T17" fmla="*/ 68 h 68"/>
                <a:gd name="T18" fmla="*/ 9 w 10"/>
                <a:gd name="T19" fmla="*/ 21 h 68"/>
                <a:gd name="T20" fmla="*/ 1 w 10"/>
                <a:gd name="T21" fmla="*/ 21 h 68"/>
                <a:gd name="T22" fmla="*/ 1 w 10"/>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8">
                  <a:moveTo>
                    <a:pt x="0" y="10"/>
                  </a:moveTo>
                  <a:lnTo>
                    <a:pt x="0" y="10"/>
                  </a:lnTo>
                  <a:lnTo>
                    <a:pt x="10" y="10"/>
                  </a:lnTo>
                  <a:lnTo>
                    <a:pt x="10" y="0"/>
                  </a:lnTo>
                  <a:lnTo>
                    <a:pt x="0" y="0"/>
                  </a:lnTo>
                  <a:lnTo>
                    <a:pt x="0" y="10"/>
                  </a:lnTo>
                  <a:close/>
                  <a:moveTo>
                    <a:pt x="1" y="68"/>
                  </a:moveTo>
                  <a:lnTo>
                    <a:pt x="1" y="68"/>
                  </a:lnTo>
                  <a:lnTo>
                    <a:pt x="9" y="68"/>
                  </a:lnTo>
                  <a:lnTo>
                    <a:pt x="9" y="21"/>
                  </a:lnTo>
                  <a:lnTo>
                    <a:pt x="1" y="21"/>
                  </a:lnTo>
                  <a:lnTo>
                    <a:pt x="1" y="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3" name="Freeform 57"/>
            <p:cNvSpPr>
              <a:spLocks noEditPoints="1"/>
            </p:cNvSpPr>
            <p:nvPr/>
          </p:nvSpPr>
          <p:spPr bwMode="auto">
            <a:xfrm>
              <a:off x="7707313" y="1143001"/>
              <a:ext cx="41275" cy="47625"/>
            </a:xfrm>
            <a:custGeom>
              <a:avLst/>
              <a:gdLst>
                <a:gd name="T0" fmla="*/ 42 w 42"/>
                <a:gd name="T1" fmla="*/ 28 h 50"/>
                <a:gd name="T2" fmla="*/ 42 w 42"/>
                <a:gd name="T3" fmla="*/ 28 h 50"/>
                <a:gd name="T4" fmla="*/ 9 w 42"/>
                <a:gd name="T5" fmla="*/ 28 h 50"/>
                <a:gd name="T6" fmla="*/ 13 w 42"/>
                <a:gd name="T7" fmla="*/ 40 h 50"/>
                <a:gd name="T8" fmla="*/ 22 w 42"/>
                <a:gd name="T9" fmla="*/ 43 h 50"/>
                <a:gd name="T10" fmla="*/ 31 w 42"/>
                <a:gd name="T11" fmla="*/ 40 h 50"/>
                <a:gd name="T12" fmla="*/ 33 w 42"/>
                <a:gd name="T13" fmla="*/ 35 h 50"/>
                <a:gd name="T14" fmla="*/ 41 w 42"/>
                <a:gd name="T15" fmla="*/ 35 h 50"/>
                <a:gd name="T16" fmla="*/ 34 w 42"/>
                <a:gd name="T17" fmla="*/ 47 h 50"/>
                <a:gd name="T18" fmla="*/ 22 w 42"/>
                <a:gd name="T19" fmla="*/ 50 h 50"/>
                <a:gd name="T20" fmla="*/ 6 w 42"/>
                <a:gd name="T21" fmla="*/ 43 h 50"/>
                <a:gd name="T22" fmla="*/ 0 w 42"/>
                <a:gd name="T23" fmla="*/ 25 h 50"/>
                <a:gd name="T24" fmla="*/ 4 w 42"/>
                <a:gd name="T25" fmla="*/ 10 h 50"/>
                <a:gd name="T26" fmla="*/ 22 w 42"/>
                <a:gd name="T27" fmla="*/ 0 h 50"/>
                <a:gd name="T28" fmla="*/ 36 w 42"/>
                <a:gd name="T29" fmla="*/ 6 h 50"/>
                <a:gd name="T30" fmla="*/ 42 w 42"/>
                <a:gd name="T31" fmla="*/ 23 h 50"/>
                <a:gd name="T32" fmla="*/ 42 w 42"/>
                <a:gd name="T33" fmla="*/ 28 h 50"/>
                <a:gd name="T34" fmla="*/ 31 w 42"/>
                <a:gd name="T35" fmla="*/ 11 h 50"/>
                <a:gd name="T36" fmla="*/ 31 w 42"/>
                <a:gd name="T37" fmla="*/ 11 h 50"/>
                <a:gd name="T38" fmla="*/ 22 w 42"/>
                <a:gd name="T39" fmla="*/ 7 h 50"/>
                <a:gd name="T40" fmla="*/ 9 w 42"/>
                <a:gd name="T41" fmla="*/ 21 h 50"/>
                <a:gd name="T42" fmla="*/ 34 w 42"/>
                <a:gd name="T43" fmla="*/ 21 h 50"/>
                <a:gd name="T44" fmla="*/ 31 w 42"/>
                <a:gd name="T45"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0">
                  <a:moveTo>
                    <a:pt x="42" y="28"/>
                  </a:moveTo>
                  <a:lnTo>
                    <a:pt x="42" y="28"/>
                  </a:lnTo>
                  <a:lnTo>
                    <a:pt x="9" y="28"/>
                  </a:lnTo>
                  <a:cubicBezTo>
                    <a:pt x="9" y="32"/>
                    <a:pt x="10" y="37"/>
                    <a:pt x="13" y="40"/>
                  </a:cubicBezTo>
                  <a:cubicBezTo>
                    <a:pt x="15" y="42"/>
                    <a:pt x="18" y="43"/>
                    <a:pt x="22" y="43"/>
                  </a:cubicBezTo>
                  <a:cubicBezTo>
                    <a:pt x="26" y="43"/>
                    <a:pt x="29" y="42"/>
                    <a:pt x="31" y="40"/>
                  </a:cubicBezTo>
                  <a:cubicBezTo>
                    <a:pt x="32" y="39"/>
                    <a:pt x="33" y="37"/>
                    <a:pt x="33" y="35"/>
                  </a:cubicBezTo>
                  <a:lnTo>
                    <a:pt x="41" y="35"/>
                  </a:lnTo>
                  <a:cubicBezTo>
                    <a:pt x="41" y="40"/>
                    <a:pt x="38" y="44"/>
                    <a:pt x="34" y="47"/>
                  </a:cubicBezTo>
                  <a:cubicBezTo>
                    <a:pt x="31" y="49"/>
                    <a:pt x="26" y="50"/>
                    <a:pt x="22" y="50"/>
                  </a:cubicBezTo>
                  <a:cubicBezTo>
                    <a:pt x="15" y="50"/>
                    <a:pt x="10" y="47"/>
                    <a:pt x="6" y="43"/>
                  </a:cubicBezTo>
                  <a:cubicBezTo>
                    <a:pt x="2" y="38"/>
                    <a:pt x="0" y="32"/>
                    <a:pt x="0" y="25"/>
                  </a:cubicBezTo>
                  <a:cubicBezTo>
                    <a:pt x="0" y="20"/>
                    <a:pt x="1" y="15"/>
                    <a:pt x="4" y="10"/>
                  </a:cubicBezTo>
                  <a:cubicBezTo>
                    <a:pt x="7" y="5"/>
                    <a:pt x="14" y="0"/>
                    <a:pt x="22" y="0"/>
                  </a:cubicBezTo>
                  <a:cubicBezTo>
                    <a:pt x="28" y="0"/>
                    <a:pt x="33" y="3"/>
                    <a:pt x="36" y="6"/>
                  </a:cubicBezTo>
                  <a:cubicBezTo>
                    <a:pt x="40" y="11"/>
                    <a:pt x="42" y="17"/>
                    <a:pt x="42" y="23"/>
                  </a:cubicBezTo>
                  <a:lnTo>
                    <a:pt x="42" y="28"/>
                  </a:lnTo>
                  <a:close/>
                  <a:moveTo>
                    <a:pt x="31" y="11"/>
                  </a:moveTo>
                  <a:lnTo>
                    <a:pt x="31" y="11"/>
                  </a:lnTo>
                  <a:cubicBezTo>
                    <a:pt x="29" y="9"/>
                    <a:pt x="26" y="7"/>
                    <a:pt x="22" y="7"/>
                  </a:cubicBezTo>
                  <a:cubicBezTo>
                    <a:pt x="13" y="7"/>
                    <a:pt x="9" y="14"/>
                    <a:pt x="9" y="21"/>
                  </a:cubicBezTo>
                  <a:lnTo>
                    <a:pt x="34" y="21"/>
                  </a:lnTo>
                  <a:cubicBezTo>
                    <a:pt x="34" y="17"/>
                    <a:pt x="33" y="14"/>
                    <a:pt x="31"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4" name="Freeform 58"/>
            <p:cNvSpPr>
              <a:spLocks/>
            </p:cNvSpPr>
            <p:nvPr/>
          </p:nvSpPr>
          <p:spPr bwMode="auto">
            <a:xfrm>
              <a:off x="7781926" y="1143001"/>
              <a:ext cx="61913" cy="47625"/>
            </a:xfrm>
            <a:custGeom>
              <a:avLst/>
              <a:gdLst>
                <a:gd name="T0" fmla="*/ 58 w 65"/>
                <a:gd name="T1" fmla="*/ 49 h 49"/>
                <a:gd name="T2" fmla="*/ 58 w 65"/>
                <a:gd name="T3" fmla="*/ 49 h 49"/>
                <a:gd name="T4" fmla="*/ 58 w 65"/>
                <a:gd name="T5" fmla="*/ 19 h 49"/>
                <a:gd name="T6" fmla="*/ 48 w 65"/>
                <a:gd name="T7" fmla="*/ 8 h 49"/>
                <a:gd name="T8" fmla="*/ 41 w 65"/>
                <a:gd name="T9" fmla="*/ 11 h 49"/>
                <a:gd name="T10" fmla="*/ 37 w 65"/>
                <a:gd name="T11" fmla="*/ 24 h 49"/>
                <a:gd name="T12" fmla="*/ 37 w 65"/>
                <a:gd name="T13" fmla="*/ 49 h 49"/>
                <a:gd name="T14" fmla="*/ 29 w 65"/>
                <a:gd name="T15" fmla="*/ 49 h 49"/>
                <a:gd name="T16" fmla="*/ 29 w 65"/>
                <a:gd name="T17" fmla="*/ 19 h 49"/>
                <a:gd name="T18" fmla="*/ 19 w 65"/>
                <a:gd name="T19" fmla="*/ 8 h 49"/>
                <a:gd name="T20" fmla="*/ 11 w 65"/>
                <a:gd name="T21" fmla="*/ 12 h 49"/>
                <a:gd name="T22" fmla="*/ 8 w 65"/>
                <a:gd name="T23" fmla="*/ 24 h 49"/>
                <a:gd name="T24" fmla="*/ 8 w 65"/>
                <a:gd name="T25" fmla="*/ 49 h 49"/>
                <a:gd name="T26" fmla="*/ 0 w 65"/>
                <a:gd name="T27" fmla="*/ 49 h 49"/>
                <a:gd name="T28" fmla="*/ 0 w 65"/>
                <a:gd name="T29" fmla="*/ 2 h 49"/>
                <a:gd name="T30" fmla="*/ 7 w 65"/>
                <a:gd name="T31" fmla="*/ 2 h 49"/>
                <a:gd name="T32" fmla="*/ 8 w 65"/>
                <a:gd name="T33" fmla="*/ 8 h 49"/>
                <a:gd name="T34" fmla="*/ 21 w 65"/>
                <a:gd name="T35" fmla="*/ 0 h 49"/>
                <a:gd name="T36" fmla="*/ 35 w 65"/>
                <a:gd name="T37" fmla="*/ 9 h 49"/>
                <a:gd name="T38" fmla="*/ 50 w 65"/>
                <a:gd name="T39" fmla="*/ 0 h 49"/>
                <a:gd name="T40" fmla="*/ 65 w 65"/>
                <a:gd name="T41" fmla="*/ 18 h 49"/>
                <a:gd name="T42" fmla="*/ 65 w 65"/>
                <a:gd name="T43" fmla="*/ 49 h 49"/>
                <a:gd name="T44" fmla="*/ 58 w 65"/>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49">
                  <a:moveTo>
                    <a:pt x="58" y="49"/>
                  </a:moveTo>
                  <a:lnTo>
                    <a:pt x="58" y="49"/>
                  </a:lnTo>
                  <a:lnTo>
                    <a:pt x="58" y="19"/>
                  </a:lnTo>
                  <a:cubicBezTo>
                    <a:pt x="58" y="12"/>
                    <a:pt x="55" y="8"/>
                    <a:pt x="48" y="8"/>
                  </a:cubicBezTo>
                  <a:cubicBezTo>
                    <a:pt x="45" y="8"/>
                    <a:pt x="43" y="9"/>
                    <a:pt x="41" y="11"/>
                  </a:cubicBezTo>
                  <a:cubicBezTo>
                    <a:pt x="38" y="14"/>
                    <a:pt x="37" y="19"/>
                    <a:pt x="37" y="24"/>
                  </a:cubicBezTo>
                  <a:lnTo>
                    <a:pt x="37" y="49"/>
                  </a:lnTo>
                  <a:lnTo>
                    <a:pt x="29" y="49"/>
                  </a:lnTo>
                  <a:lnTo>
                    <a:pt x="29" y="19"/>
                  </a:lnTo>
                  <a:cubicBezTo>
                    <a:pt x="29" y="12"/>
                    <a:pt x="27" y="8"/>
                    <a:pt x="19" y="8"/>
                  </a:cubicBezTo>
                  <a:cubicBezTo>
                    <a:pt x="16" y="8"/>
                    <a:pt x="13" y="9"/>
                    <a:pt x="11" y="12"/>
                  </a:cubicBezTo>
                  <a:cubicBezTo>
                    <a:pt x="9" y="15"/>
                    <a:pt x="8" y="20"/>
                    <a:pt x="8" y="24"/>
                  </a:cubicBezTo>
                  <a:lnTo>
                    <a:pt x="8" y="49"/>
                  </a:lnTo>
                  <a:lnTo>
                    <a:pt x="0" y="49"/>
                  </a:lnTo>
                  <a:lnTo>
                    <a:pt x="0" y="2"/>
                  </a:lnTo>
                  <a:lnTo>
                    <a:pt x="7" y="2"/>
                  </a:lnTo>
                  <a:lnTo>
                    <a:pt x="8" y="8"/>
                  </a:lnTo>
                  <a:cubicBezTo>
                    <a:pt x="10" y="3"/>
                    <a:pt x="16" y="0"/>
                    <a:pt x="21" y="0"/>
                  </a:cubicBezTo>
                  <a:cubicBezTo>
                    <a:pt x="28" y="0"/>
                    <a:pt x="33" y="4"/>
                    <a:pt x="35" y="9"/>
                  </a:cubicBezTo>
                  <a:cubicBezTo>
                    <a:pt x="38" y="3"/>
                    <a:pt x="44" y="0"/>
                    <a:pt x="50" y="0"/>
                  </a:cubicBezTo>
                  <a:cubicBezTo>
                    <a:pt x="60" y="0"/>
                    <a:pt x="65" y="7"/>
                    <a:pt x="65" y="18"/>
                  </a:cubicBezTo>
                  <a:lnTo>
                    <a:pt x="65" y="49"/>
                  </a:lnTo>
                  <a:lnTo>
                    <a:pt x="58" y="4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5" name="Freeform 59"/>
            <p:cNvSpPr>
              <a:spLocks noEditPoints="1"/>
            </p:cNvSpPr>
            <p:nvPr/>
          </p:nvSpPr>
          <p:spPr bwMode="auto">
            <a:xfrm>
              <a:off x="7856538" y="1143001"/>
              <a:ext cx="41275" cy="47625"/>
            </a:xfrm>
            <a:custGeom>
              <a:avLst/>
              <a:gdLst>
                <a:gd name="T0" fmla="*/ 36 w 43"/>
                <a:gd name="T1" fmla="*/ 45 h 50"/>
                <a:gd name="T2" fmla="*/ 36 w 43"/>
                <a:gd name="T3" fmla="*/ 45 h 50"/>
                <a:gd name="T4" fmla="*/ 21 w 43"/>
                <a:gd name="T5" fmla="*/ 50 h 50"/>
                <a:gd name="T6" fmla="*/ 7 w 43"/>
                <a:gd name="T7" fmla="*/ 45 h 50"/>
                <a:gd name="T8" fmla="*/ 0 w 43"/>
                <a:gd name="T9" fmla="*/ 25 h 50"/>
                <a:gd name="T10" fmla="*/ 7 w 43"/>
                <a:gd name="T11" fmla="*/ 6 h 50"/>
                <a:gd name="T12" fmla="*/ 21 w 43"/>
                <a:gd name="T13" fmla="*/ 0 h 50"/>
                <a:gd name="T14" fmla="*/ 36 w 43"/>
                <a:gd name="T15" fmla="*/ 6 h 50"/>
                <a:gd name="T16" fmla="*/ 43 w 43"/>
                <a:gd name="T17" fmla="*/ 25 h 50"/>
                <a:gd name="T18" fmla="*/ 36 w 43"/>
                <a:gd name="T19" fmla="*/ 45 h 50"/>
                <a:gd name="T20" fmla="*/ 30 w 43"/>
                <a:gd name="T21" fmla="*/ 11 h 50"/>
                <a:gd name="T22" fmla="*/ 30 w 43"/>
                <a:gd name="T23" fmla="*/ 11 h 50"/>
                <a:gd name="T24" fmla="*/ 21 w 43"/>
                <a:gd name="T25" fmla="*/ 7 h 50"/>
                <a:gd name="T26" fmla="*/ 13 w 43"/>
                <a:gd name="T27" fmla="*/ 11 h 50"/>
                <a:gd name="T28" fmla="*/ 9 w 43"/>
                <a:gd name="T29" fmla="*/ 25 h 50"/>
                <a:gd name="T30" fmla="*/ 13 w 43"/>
                <a:gd name="T31" fmla="*/ 40 h 50"/>
                <a:gd name="T32" fmla="*/ 21 w 43"/>
                <a:gd name="T33" fmla="*/ 43 h 50"/>
                <a:gd name="T34" fmla="*/ 30 w 43"/>
                <a:gd name="T35" fmla="*/ 40 h 50"/>
                <a:gd name="T36" fmla="*/ 34 w 43"/>
                <a:gd name="T37" fmla="*/ 25 h 50"/>
                <a:gd name="T38" fmla="*/ 30 w 43"/>
                <a:gd name="T39"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50">
                  <a:moveTo>
                    <a:pt x="36" y="45"/>
                  </a:moveTo>
                  <a:lnTo>
                    <a:pt x="36" y="45"/>
                  </a:lnTo>
                  <a:cubicBezTo>
                    <a:pt x="32" y="48"/>
                    <a:pt x="27" y="50"/>
                    <a:pt x="21" y="50"/>
                  </a:cubicBezTo>
                  <a:cubicBezTo>
                    <a:pt x="15" y="50"/>
                    <a:pt x="11" y="48"/>
                    <a:pt x="7" y="45"/>
                  </a:cubicBezTo>
                  <a:cubicBezTo>
                    <a:pt x="2" y="40"/>
                    <a:pt x="0" y="33"/>
                    <a:pt x="0" y="25"/>
                  </a:cubicBezTo>
                  <a:cubicBezTo>
                    <a:pt x="0" y="18"/>
                    <a:pt x="2" y="11"/>
                    <a:pt x="7" y="6"/>
                  </a:cubicBezTo>
                  <a:cubicBezTo>
                    <a:pt x="11" y="2"/>
                    <a:pt x="15" y="0"/>
                    <a:pt x="21" y="0"/>
                  </a:cubicBezTo>
                  <a:cubicBezTo>
                    <a:pt x="27" y="0"/>
                    <a:pt x="32" y="2"/>
                    <a:pt x="36" y="6"/>
                  </a:cubicBezTo>
                  <a:cubicBezTo>
                    <a:pt x="41" y="11"/>
                    <a:pt x="43" y="18"/>
                    <a:pt x="43" y="25"/>
                  </a:cubicBezTo>
                  <a:cubicBezTo>
                    <a:pt x="43" y="33"/>
                    <a:pt x="41" y="40"/>
                    <a:pt x="36" y="45"/>
                  </a:cubicBezTo>
                  <a:close/>
                  <a:moveTo>
                    <a:pt x="30" y="11"/>
                  </a:moveTo>
                  <a:lnTo>
                    <a:pt x="30" y="11"/>
                  </a:lnTo>
                  <a:cubicBezTo>
                    <a:pt x="28" y="9"/>
                    <a:pt x="25" y="7"/>
                    <a:pt x="21" y="7"/>
                  </a:cubicBezTo>
                  <a:cubicBezTo>
                    <a:pt x="18" y="7"/>
                    <a:pt x="15" y="9"/>
                    <a:pt x="13" y="11"/>
                  </a:cubicBezTo>
                  <a:cubicBezTo>
                    <a:pt x="10" y="14"/>
                    <a:pt x="9" y="20"/>
                    <a:pt x="9" y="25"/>
                  </a:cubicBezTo>
                  <a:cubicBezTo>
                    <a:pt x="9" y="31"/>
                    <a:pt x="10" y="36"/>
                    <a:pt x="13" y="40"/>
                  </a:cubicBezTo>
                  <a:cubicBezTo>
                    <a:pt x="15" y="42"/>
                    <a:pt x="18" y="43"/>
                    <a:pt x="21" y="43"/>
                  </a:cubicBezTo>
                  <a:cubicBezTo>
                    <a:pt x="25" y="43"/>
                    <a:pt x="28" y="42"/>
                    <a:pt x="30" y="40"/>
                  </a:cubicBezTo>
                  <a:cubicBezTo>
                    <a:pt x="33" y="36"/>
                    <a:pt x="34" y="31"/>
                    <a:pt x="34" y="25"/>
                  </a:cubicBezTo>
                  <a:cubicBezTo>
                    <a:pt x="34" y="20"/>
                    <a:pt x="33" y="14"/>
                    <a:pt x="30"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6" name="Freeform 60"/>
            <p:cNvSpPr>
              <a:spLocks noEditPoints="1"/>
            </p:cNvSpPr>
            <p:nvPr/>
          </p:nvSpPr>
          <p:spPr bwMode="auto">
            <a:xfrm>
              <a:off x="7910513" y="1123951"/>
              <a:ext cx="39688" cy="66675"/>
            </a:xfrm>
            <a:custGeom>
              <a:avLst/>
              <a:gdLst>
                <a:gd name="T0" fmla="*/ 35 w 42"/>
                <a:gd name="T1" fmla="*/ 64 h 69"/>
                <a:gd name="T2" fmla="*/ 35 w 42"/>
                <a:gd name="T3" fmla="*/ 64 h 69"/>
                <a:gd name="T4" fmla="*/ 22 w 42"/>
                <a:gd name="T5" fmla="*/ 69 h 69"/>
                <a:gd name="T6" fmla="*/ 8 w 42"/>
                <a:gd name="T7" fmla="*/ 62 h 69"/>
                <a:gd name="T8" fmla="*/ 7 w 42"/>
                <a:gd name="T9" fmla="*/ 68 h 69"/>
                <a:gd name="T10" fmla="*/ 0 w 42"/>
                <a:gd name="T11" fmla="*/ 68 h 69"/>
                <a:gd name="T12" fmla="*/ 0 w 42"/>
                <a:gd name="T13" fmla="*/ 0 h 69"/>
                <a:gd name="T14" fmla="*/ 8 w 42"/>
                <a:gd name="T15" fmla="*/ 0 h 69"/>
                <a:gd name="T16" fmla="*/ 8 w 42"/>
                <a:gd name="T17" fmla="*/ 26 h 69"/>
                <a:gd name="T18" fmla="*/ 22 w 42"/>
                <a:gd name="T19" fmla="*/ 19 h 69"/>
                <a:gd name="T20" fmla="*/ 35 w 42"/>
                <a:gd name="T21" fmla="*/ 24 h 69"/>
                <a:gd name="T22" fmla="*/ 42 w 42"/>
                <a:gd name="T23" fmla="*/ 44 h 69"/>
                <a:gd name="T24" fmla="*/ 35 w 42"/>
                <a:gd name="T25" fmla="*/ 64 h 69"/>
                <a:gd name="T26" fmla="*/ 21 w 42"/>
                <a:gd name="T27" fmla="*/ 26 h 69"/>
                <a:gd name="T28" fmla="*/ 21 w 42"/>
                <a:gd name="T29" fmla="*/ 26 h 69"/>
                <a:gd name="T30" fmla="*/ 13 w 42"/>
                <a:gd name="T31" fmla="*/ 29 h 69"/>
                <a:gd name="T32" fmla="*/ 8 w 42"/>
                <a:gd name="T33" fmla="*/ 44 h 69"/>
                <a:gd name="T34" fmla="*/ 13 w 42"/>
                <a:gd name="T35" fmla="*/ 59 h 69"/>
                <a:gd name="T36" fmla="*/ 21 w 42"/>
                <a:gd name="T37" fmla="*/ 62 h 69"/>
                <a:gd name="T38" fmla="*/ 34 w 42"/>
                <a:gd name="T39" fmla="*/ 44 h 69"/>
                <a:gd name="T40" fmla="*/ 21 w 42"/>
                <a:gd name="T41"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9">
                  <a:moveTo>
                    <a:pt x="35" y="64"/>
                  </a:moveTo>
                  <a:lnTo>
                    <a:pt x="35" y="64"/>
                  </a:lnTo>
                  <a:cubicBezTo>
                    <a:pt x="32" y="67"/>
                    <a:pt x="28" y="69"/>
                    <a:pt x="22" y="69"/>
                  </a:cubicBezTo>
                  <a:cubicBezTo>
                    <a:pt x="17" y="69"/>
                    <a:pt x="11" y="66"/>
                    <a:pt x="8" y="62"/>
                  </a:cubicBezTo>
                  <a:lnTo>
                    <a:pt x="7" y="68"/>
                  </a:lnTo>
                  <a:lnTo>
                    <a:pt x="0" y="68"/>
                  </a:lnTo>
                  <a:lnTo>
                    <a:pt x="0" y="0"/>
                  </a:lnTo>
                  <a:lnTo>
                    <a:pt x="8" y="0"/>
                  </a:lnTo>
                  <a:lnTo>
                    <a:pt x="8" y="26"/>
                  </a:lnTo>
                  <a:cubicBezTo>
                    <a:pt x="11" y="22"/>
                    <a:pt x="17" y="19"/>
                    <a:pt x="22" y="19"/>
                  </a:cubicBezTo>
                  <a:cubicBezTo>
                    <a:pt x="27" y="19"/>
                    <a:pt x="32" y="21"/>
                    <a:pt x="35" y="24"/>
                  </a:cubicBezTo>
                  <a:cubicBezTo>
                    <a:pt x="40" y="29"/>
                    <a:pt x="42" y="36"/>
                    <a:pt x="42" y="44"/>
                  </a:cubicBezTo>
                  <a:cubicBezTo>
                    <a:pt x="42" y="52"/>
                    <a:pt x="40" y="59"/>
                    <a:pt x="35" y="64"/>
                  </a:cubicBezTo>
                  <a:close/>
                  <a:moveTo>
                    <a:pt x="21" y="26"/>
                  </a:moveTo>
                  <a:lnTo>
                    <a:pt x="21" y="26"/>
                  </a:lnTo>
                  <a:cubicBezTo>
                    <a:pt x="17" y="26"/>
                    <a:pt x="15" y="27"/>
                    <a:pt x="13" y="29"/>
                  </a:cubicBezTo>
                  <a:cubicBezTo>
                    <a:pt x="9" y="33"/>
                    <a:pt x="8" y="38"/>
                    <a:pt x="8" y="44"/>
                  </a:cubicBezTo>
                  <a:cubicBezTo>
                    <a:pt x="8" y="50"/>
                    <a:pt x="9" y="56"/>
                    <a:pt x="13" y="59"/>
                  </a:cubicBezTo>
                  <a:cubicBezTo>
                    <a:pt x="15" y="61"/>
                    <a:pt x="17" y="62"/>
                    <a:pt x="21" y="62"/>
                  </a:cubicBezTo>
                  <a:cubicBezTo>
                    <a:pt x="31" y="62"/>
                    <a:pt x="34" y="53"/>
                    <a:pt x="34" y="44"/>
                  </a:cubicBezTo>
                  <a:cubicBezTo>
                    <a:pt x="34" y="36"/>
                    <a:pt x="31" y="26"/>
                    <a:pt x="21" y="2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7" name="Freeform 61"/>
            <p:cNvSpPr>
              <a:spLocks noEditPoints="1"/>
            </p:cNvSpPr>
            <p:nvPr/>
          </p:nvSpPr>
          <p:spPr bwMode="auto">
            <a:xfrm>
              <a:off x="7962901" y="1123951"/>
              <a:ext cx="9525" cy="66675"/>
            </a:xfrm>
            <a:custGeom>
              <a:avLst/>
              <a:gdLst>
                <a:gd name="T0" fmla="*/ 0 w 10"/>
                <a:gd name="T1" fmla="*/ 10 h 68"/>
                <a:gd name="T2" fmla="*/ 0 w 10"/>
                <a:gd name="T3" fmla="*/ 10 h 68"/>
                <a:gd name="T4" fmla="*/ 10 w 10"/>
                <a:gd name="T5" fmla="*/ 10 h 68"/>
                <a:gd name="T6" fmla="*/ 10 w 10"/>
                <a:gd name="T7" fmla="*/ 0 h 68"/>
                <a:gd name="T8" fmla="*/ 0 w 10"/>
                <a:gd name="T9" fmla="*/ 0 h 68"/>
                <a:gd name="T10" fmla="*/ 0 w 10"/>
                <a:gd name="T11" fmla="*/ 10 h 68"/>
                <a:gd name="T12" fmla="*/ 1 w 10"/>
                <a:gd name="T13" fmla="*/ 68 h 68"/>
                <a:gd name="T14" fmla="*/ 1 w 10"/>
                <a:gd name="T15" fmla="*/ 68 h 68"/>
                <a:gd name="T16" fmla="*/ 9 w 10"/>
                <a:gd name="T17" fmla="*/ 68 h 68"/>
                <a:gd name="T18" fmla="*/ 9 w 10"/>
                <a:gd name="T19" fmla="*/ 21 h 68"/>
                <a:gd name="T20" fmla="*/ 1 w 10"/>
                <a:gd name="T21" fmla="*/ 21 h 68"/>
                <a:gd name="T22" fmla="*/ 1 w 10"/>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8">
                  <a:moveTo>
                    <a:pt x="0" y="10"/>
                  </a:moveTo>
                  <a:lnTo>
                    <a:pt x="0" y="10"/>
                  </a:lnTo>
                  <a:lnTo>
                    <a:pt x="10" y="10"/>
                  </a:lnTo>
                  <a:lnTo>
                    <a:pt x="10" y="0"/>
                  </a:lnTo>
                  <a:lnTo>
                    <a:pt x="0" y="0"/>
                  </a:lnTo>
                  <a:lnTo>
                    <a:pt x="0" y="10"/>
                  </a:lnTo>
                  <a:close/>
                  <a:moveTo>
                    <a:pt x="1" y="68"/>
                  </a:moveTo>
                  <a:lnTo>
                    <a:pt x="1" y="68"/>
                  </a:lnTo>
                  <a:lnTo>
                    <a:pt x="9" y="68"/>
                  </a:lnTo>
                  <a:lnTo>
                    <a:pt x="9" y="21"/>
                  </a:lnTo>
                  <a:lnTo>
                    <a:pt x="1" y="21"/>
                  </a:lnTo>
                  <a:lnTo>
                    <a:pt x="1" y="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8" name="Freeform 62"/>
            <p:cNvSpPr>
              <a:spLocks/>
            </p:cNvSpPr>
            <p:nvPr/>
          </p:nvSpPr>
          <p:spPr bwMode="auto">
            <a:xfrm>
              <a:off x="7986713" y="1123951"/>
              <a:ext cx="15875" cy="66675"/>
            </a:xfrm>
            <a:custGeom>
              <a:avLst/>
              <a:gdLst>
                <a:gd name="T0" fmla="*/ 10 w 16"/>
                <a:gd name="T1" fmla="*/ 68 h 68"/>
                <a:gd name="T2" fmla="*/ 10 w 16"/>
                <a:gd name="T3" fmla="*/ 68 h 68"/>
                <a:gd name="T4" fmla="*/ 0 w 16"/>
                <a:gd name="T5" fmla="*/ 57 h 68"/>
                <a:gd name="T6" fmla="*/ 0 w 16"/>
                <a:gd name="T7" fmla="*/ 0 h 68"/>
                <a:gd name="T8" fmla="*/ 8 w 16"/>
                <a:gd name="T9" fmla="*/ 0 h 68"/>
                <a:gd name="T10" fmla="*/ 8 w 16"/>
                <a:gd name="T11" fmla="*/ 56 h 68"/>
                <a:gd name="T12" fmla="*/ 12 w 16"/>
                <a:gd name="T13" fmla="*/ 61 h 68"/>
                <a:gd name="T14" fmla="*/ 16 w 16"/>
                <a:gd name="T15" fmla="*/ 61 h 68"/>
                <a:gd name="T16" fmla="*/ 16 w 16"/>
                <a:gd name="T17" fmla="*/ 68 h 68"/>
                <a:gd name="T18" fmla="*/ 10 w 16"/>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0" y="68"/>
                  </a:moveTo>
                  <a:lnTo>
                    <a:pt x="10" y="68"/>
                  </a:lnTo>
                  <a:cubicBezTo>
                    <a:pt x="3" y="68"/>
                    <a:pt x="0" y="64"/>
                    <a:pt x="0" y="57"/>
                  </a:cubicBezTo>
                  <a:lnTo>
                    <a:pt x="0" y="0"/>
                  </a:lnTo>
                  <a:lnTo>
                    <a:pt x="8" y="0"/>
                  </a:lnTo>
                  <a:lnTo>
                    <a:pt x="8" y="56"/>
                  </a:lnTo>
                  <a:cubicBezTo>
                    <a:pt x="8" y="60"/>
                    <a:pt x="9" y="61"/>
                    <a:pt x="12" y="61"/>
                  </a:cubicBezTo>
                  <a:cubicBezTo>
                    <a:pt x="15" y="61"/>
                    <a:pt x="16" y="61"/>
                    <a:pt x="16" y="61"/>
                  </a:cubicBezTo>
                  <a:lnTo>
                    <a:pt x="16" y="68"/>
                  </a:lnTo>
                  <a:cubicBezTo>
                    <a:pt x="16" y="68"/>
                    <a:pt x="14" y="68"/>
                    <a:pt x="10" y="6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49" name="Freeform 63"/>
            <p:cNvSpPr>
              <a:spLocks noEditPoints="1"/>
            </p:cNvSpPr>
            <p:nvPr/>
          </p:nvSpPr>
          <p:spPr bwMode="auto">
            <a:xfrm>
              <a:off x="8013701" y="1123951"/>
              <a:ext cx="7938" cy="66675"/>
            </a:xfrm>
            <a:custGeom>
              <a:avLst/>
              <a:gdLst>
                <a:gd name="T0" fmla="*/ 0 w 9"/>
                <a:gd name="T1" fmla="*/ 10 h 68"/>
                <a:gd name="T2" fmla="*/ 0 w 9"/>
                <a:gd name="T3" fmla="*/ 10 h 68"/>
                <a:gd name="T4" fmla="*/ 9 w 9"/>
                <a:gd name="T5" fmla="*/ 10 h 68"/>
                <a:gd name="T6" fmla="*/ 9 w 9"/>
                <a:gd name="T7" fmla="*/ 0 h 68"/>
                <a:gd name="T8" fmla="*/ 0 w 9"/>
                <a:gd name="T9" fmla="*/ 0 h 68"/>
                <a:gd name="T10" fmla="*/ 0 w 9"/>
                <a:gd name="T11" fmla="*/ 10 h 68"/>
                <a:gd name="T12" fmla="*/ 1 w 9"/>
                <a:gd name="T13" fmla="*/ 68 h 68"/>
                <a:gd name="T14" fmla="*/ 1 w 9"/>
                <a:gd name="T15" fmla="*/ 68 h 68"/>
                <a:gd name="T16" fmla="*/ 9 w 9"/>
                <a:gd name="T17" fmla="*/ 68 h 68"/>
                <a:gd name="T18" fmla="*/ 9 w 9"/>
                <a:gd name="T19" fmla="*/ 21 h 68"/>
                <a:gd name="T20" fmla="*/ 1 w 9"/>
                <a:gd name="T21" fmla="*/ 21 h 68"/>
                <a:gd name="T22" fmla="*/ 1 w 9"/>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8">
                  <a:moveTo>
                    <a:pt x="0" y="10"/>
                  </a:moveTo>
                  <a:lnTo>
                    <a:pt x="0" y="10"/>
                  </a:lnTo>
                  <a:lnTo>
                    <a:pt x="9" y="10"/>
                  </a:lnTo>
                  <a:lnTo>
                    <a:pt x="9" y="0"/>
                  </a:lnTo>
                  <a:lnTo>
                    <a:pt x="0" y="0"/>
                  </a:lnTo>
                  <a:lnTo>
                    <a:pt x="0" y="10"/>
                  </a:lnTo>
                  <a:close/>
                  <a:moveTo>
                    <a:pt x="1" y="68"/>
                  </a:moveTo>
                  <a:lnTo>
                    <a:pt x="1" y="68"/>
                  </a:lnTo>
                  <a:lnTo>
                    <a:pt x="9" y="68"/>
                  </a:lnTo>
                  <a:lnTo>
                    <a:pt x="9" y="21"/>
                  </a:lnTo>
                  <a:lnTo>
                    <a:pt x="1" y="21"/>
                  </a:lnTo>
                  <a:lnTo>
                    <a:pt x="1" y="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0" name="Freeform 64"/>
            <p:cNvSpPr>
              <a:spLocks/>
            </p:cNvSpPr>
            <p:nvPr/>
          </p:nvSpPr>
          <p:spPr bwMode="auto">
            <a:xfrm>
              <a:off x="8031163" y="1131888"/>
              <a:ext cx="30163" cy="58738"/>
            </a:xfrm>
            <a:custGeom>
              <a:avLst/>
              <a:gdLst>
                <a:gd name="T0" fmla="*/ 22 w 32"/>
                <a:gd name="T1" fmla="*/ 62 h 62"/>
                <a:gd name="T2" fmla="*/ 22 w 32"/>
                <a:gd name="T3" fmla="*/ 62 h 62"/>
                <a:gd name="T4" fmla="*/ 9 w 32"/>
                <a:gd name="T5" fmla="*/ 49 h 62"/>
                <a:gd name="T6" fmla="*/ 9 w 32"/>
                <a:gd name="T7" fmla="*/ 20 h 62"/>
                <a:gd name="T8" fmla="*/ 0 w 32"/>
                <a:gd name="T9" fmla="*/ 20 h 62"/>
                <a:gd name="T10" fmla="*/ 0 w 32"/>
                <a:gd name="T11" fmla="*/ 14 h 62"/>
                <a:gd name="T12" fmla="*/ 9 w 32"/>
                <a:gd name="T13" fmla="*/ 14 h 62"/>
                <a:gd name="T14" fmla="*/ 9 w 32"/>
                <a:gd name="T15" fmla="*/ 1 h 62"/>
                <a:gd name="T16" fmla="*/ 17 w 32"/>
                <a:gd name="T17" fmla="*/ 0 h 62"/>
                <a:gd name="T18" fmla="*/ 17 w 32"/>
                <a:gd name="T19" fmla="*/ 14 h 62"/>
                <a:gd name="T20" fmla="*/ 31 w 32"/>
                <a:gd name="T21" fmla="*/ 14 h 62"/>
                <a:gd name="T22" fmla="*/ 31 w 32"/>
                <a:gd name="T23" fmla="*/ 20 h 62"/>
                <a:gd name="T24" fmla="*/ 17 w 32"/>
                <a:gd name="T25" fmla="*/ 20 h 62"/>
                <a:gd name="T26" fmla="*/ 17 w 32"/>
                <a:gd name="T27" fmla="*/ 48 h 62"/>
                <a:gd name="T28" fmla="*/ 24 w 32"/>
                <a:gd name="T29" fmla="*/ 54 h 62"/>
                <a:gd name="T30" fmla="*/ 32 w 32"/>
                <a:gd name="T31" fmla="*/ 53 h 62"/>
                <a:gd name="T32" fmla="*/ 32 w 32"/>
                <a:gd name="T33" fmla="*/ 60 h 62"/>
                <a:gd name="T34" fmla="*/ 22 w 32"/>
                <a:gd name="T3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62">
                  <a:moveTo>
                    <a:pt x="22" y="62"/>
                  </a:moveTo>
                  <a:lnTo>
                    <a:pt x="22" y="62"/>
                  </a:lnTo>
                  <a:cubicBezTo>
                    <a:pt x="12" y="62"/>
                    <a:pt x="9" y="55"/>
                    <a:pt x="9" y="49"/>
                  </a:cubicBezTo>
                  <a:lnTo>
                    <a:pt x="9" y="20"/>
                  </a:lnTo>
                  <a:lnTo>
                    <a:pt x="0" y="20"/>
                  </a:lnTo>
                  <a:lnTo>
                    <a:pt x="0" y="14"/>
                  </a:lnTo>
                  <a:lnTo>
                    <a:pt x="9" y="14"/>
                  </a:lnTo>
                  <a:lnTo>
                    <a:pt x="9" y="1"/>
                  </a:lnTo>
                  <a:lnTo>
                    <a:pt x="17" y="0"/>
                  </a:lnTo>
                  <a:lnTo>
                    <a:pt x="17" y="14"/>
                  </a:lnTo>
                  <a:lnTo>
                    <a:pt x="31" y="14"/>
                  </a:lnTo>
                  <a:lnTo>
                    <a:pt x="31" y="20"/>
                  </a:lnTo>
                  <a:lnTo>
                    <a:pt x="17" y="20"/>
                  </a:lnTo>
                  <a:lnTo>
                    <a:pt x="17" y="48"/>
                  </a:lnTo>
                  <a:cubicBezTo>
                    <a:pt x="17" y="52"/>
                    <a:pt x="19" y="54"/>
                    <a:pt x="24" y="54"/>
                  </a:cubicBezTo>
                  <a:cubicBezTo>
                    <a:pt x="27" y="54"/>
                    <a:pt x="32" y="53"/>
                    <a:pt x="32" y="53"/>
                  </a:cubicBezTo>
                  <a:lnTo>
                    <a:pt x="32" y="60"/>
                  </a:lnTo>
                  <a:cubicBezTo>
                    <a:pt x="30" y="61"/>
                    <a:pt x="27" y="62"/>
                    <a:pt x="22" y="6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1" name="Freeform 65"/>
            <p:cNvSpPr>
              <a:spLocks noEditPoints="1"/>
            </p:cNvSpPr>
            <p:nvPr/>
          </p:nvSpPr>
          <p:spPr bwMode="auto">
            <a:xfrm>
              <a:off x="8069263" y="1123951"/>
              <a:ext cx="41275" cy="66675"/>
            </a:xfrm>
            <a:custGeom>
              <a:avLst/>
              <a:gdLst>
                <a:gd name="T0" fmla="*/ 39 w 44"/>
                <a:gd name="T1" fmla="*/ 69 h 69"/>
                <a:gd name="T2" fmla="*/ 39 w 44"/>
                <a:gd name="T3" fmla="*/ 69 h 69"/>
                <a:gd name="T4" fmla="*/ 32 w 44"/>
                <a:gd name="T5" fmla="*/ 61 h 69"/>
                <a:gd name="T6" fmla="*/ 32 w 44"/>
                <a:gd name="T7" fmla="*/ 61 h 69"/>
                <a:gd name="T8" fmla="*/ 16 w 44"/>
                <a:gd name="T9" fmla="*/ 69 h 69"/>
                <a:gd name="T10" fmla="*/ 0 w 44"/>
                <a:gd name="T11" fmla="*/ 55 h 69"/>
                <a:gd name="T12" fmla="*/ 17 w 44"/>
                <a:gd name="T13" fmla="*/ 40 h 69"/>
                <a:gd name="T14" fmla="*/ 31 w 44"/>
                <a:gd name="T15" fmla="*/ 39 h 69"/>
                <a:gd name="T16" fmla="*/ 31 w 44"/>
                <a:gd name="T17" fmla="*/ 35 h 69"/>
                <a:gd name="T18" fmla="*/ 29 w 44"/>
                <a:gd name="T19" fmla="*/ 28 h 69"/>
                <a:gd name="T20" fmla="*/ 21 w 44"/>
                <a:gd name="T21" fmla="*/ 26 h 69"/>
                <a:gd name="T22" fmla="*/ 12 w 44"/>
                <a:gd name="T23" fmla="*/ 29 h 69"/>
                <a:gd name="T24" fmla="*/ 10 w 44"/>
                <a:gd name="T25" fmla="*/ 34 h 69"/>
                <a:gd name="T26" fmla="*/ 2 w 44"/>
                <a:gd name="T27" fmla="*/ 34 h 69"/>
                <a:gd name="T28" fmla="*/ 6 w 44"/>
                <a:gd name="T29" fmla="*/ 24 h 69"/>
                <a:gd name="T30" fmla="*/ 21 w 44"/>
                <a:gd name="T31" fmla="*/ 19 h 69"/>
                <a:gd name="T32" fmla="*/ 38 w 44"/>
                <a:gd name="T33" fmla="*/ 28 h 69"/>
                <a:gd name="T34" fmla="*/ 39 w 44"/>
                <a:gd name="T35" fmla="*/ 36 h 69"/>
                <a:gd name="T36" fmla="*/ 39 w 44"/>
                <a:gd name="T37" fmla="*/ 59 h 69"/>
                <a:gd name="T38" fmla="*/ 42 w 44"/>
                <a:gd name="T39" fmla="*/ 62 h 69"/>
                <a:gd name="T40" fmla="*/ 44 w 44"/>
                <a:gd name="T41" fmla="*/ 62 h 69"/>
                <a:gd name="T42" fmla="*/ 44 w 44"/>
                <a:gd name="T43" fmla="*/ 67 h 69"/>
                <a:gd name="T44" fmla="*/ 39 w 44"/>
                <a:gd name="T45" fmla="*/ 69 h 69"/>
                <a:gd name="T46" fmla="*/ 31 w 44"/>
                <a:gd name="T47" fmla="*/ 45 h 69"/>
                <a:gd name="T48" fmla="*/ 31 w 44"/>
                <a:gd name="T49" fmla="*/ 45 h 69"/>
                <a:gd name="T50" fmla="*/ 19 w 44"/>
                <a:gd name="T51" fmla="*/ 46 h 69"/>
                <a:gd name="T52" fmla="*/ 8 w 44"/>
                <a:gd name="T53" fmla="*/ 54 h 69"/>
                <a:gd name="T54" fmla="*/ 18 w 44"/>
                <a:gd name="T55" fmla="*/ 62 h 69"/>
                <a:gd name="T56" fmla="*/ 27 w 44"/>
                <a:gd name="T57" fmla="*/ 59 h 69"/>
                <a:gd name="T58" fmla="*/ 31 w 44"/>
                <a:gd name="T59" fmla="*/ 48 h 69"/>
                <a:gd name="T60" fmla="*/ 31 w 44"/>
                <a:gd name="T61" fmla="*/ 45 h 69"/>
                <a:gd name="T62" fmla="*/ 11 w 44"/>
                <a:gd name="T63" fmla="*/ 7 h 69"/>
                <a:gd name="T64" fmla="*/ 11 w 44"/>
                <a:gd name="T65" fmla="*/ 7 h 69"/>
                <a:gd name="T66" fmla="*/ 16 w 44"/>
                <a:gd name="T67" fmla="*/ 0 h 69"/>
                <a:gd name="T68" fmla="*/ 31 w 44"/>
                <a:gd name="T69" fmla="*/ 12 h 69"/>
                <a:gd name="T70" fmla="*/ 29 w 44"/>
                <a:gd name="T71" fmla="*/ 16 h 69"/>
                <a:gd name="T72" fmla="*/ 11 w 44"/>
                <a:gd name="T73"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69">
                  <a:moveTo>
                    <a:pt x="39" y="69"/>
                  </a:moveTo>
                  <a:lnTo>
                    <a:pt x="39" y="69"/>
                  </a:lnTo>
                  <a:cubicBezTo>
                    <a:pt x="34" y="69"/>
                    <a:pt x="32" y="65"/>
                    <a:pt x="32" y="61"/>
                  </a:cubicBezTo>
                  <a:lnTo>
                    <a:pt x="32" y="61"/>
                  </a:lnTo>
                  <a:cubicBezTo>
                    <a:pt x="29" y="66"/>
                    <a:pt x="23" y="69"/>
                    <a:pt x="16" y="69"/>
                  </a:cubicBezTo>
                  <a:cubicBezTo>
                    <a:pt x="5" y="69"/>
                    <a:pt x="0" y="62"/>
                    <a:pt x="0" y="55"/>
                  </a:cubicBezTo>
                  <a:cubicBezTo>
                    <a:pt x="0" y="48"/>
                    <a:pt x="4" y="40"/>
                    <a:pt x="17" y="40"/>
                  </a:cubicBezTo>
                  <a:lnTo>
                    <a:pt x="31" y="39"/>
                  </a:lnTo>
                  <a:lnTo>
                    <a:pt x="31" y="35"/>
                  </a:lnTo>
                  <a:cubicBezTo>
                    <a:pt x="31" y="33"/>
                    <a:pt x="31" y="30"/>
                    <a:pt x="29" y="28"/>
                  </a:cubicBezTo>
                  <a:cubicBezTo>
                    <a:pt x="27" y="27"/>
                    <a:pt x="25" y="26"/>
                    <a:pt x="21" y="26"/>
                  </a:cubicBezTo>
                  <a:cubicBezTo>
                    <a:pt x="17" y="26"/>
                    <a:pt x="14" y="27"/>
                    <a:pt x="12" y="29"/>
                  </a:cubicBezTo>
                  <a:cubicBezTo>
                    <a:pt x="11" y="30"/>
                    <a:pt x="10" y="32"/>
                    <a:pt x="10" y="34"/>
                  </a:cubicBezTo>
                  <a:lnTo>
                    <a:pt x="2" y="34"/>
                  </a:lnTo>
                  <a:cubicBezTo>
                    <a:pt x="2" y="30"/>
                    <a:pt x="4" y="27"/>
                    <a:pt x="6" y="24"/>
                  </a:cubicBezTo>
                  <a:cubicBezTo>
                    <a:pt x="10" y="21"/>
                    <a:pt x="15" y="19"/>
                    <a:pt x="21" y="19"/>
                  </a:cubicBezTo>
                  <a:cubicBezTo>
                    <a:pt x="30" y="19"/>
                    <a:pt x="35" y="23"/>
                    <a:pt x="38" y="28"/>
                  </a:cubicBezTo>
                  <a:cubicBezTo>
                    <a:pt x="39" y="31"/>
                    <a:pt x="39" y="33"/>
                    <a:pt x="39" y="36"/>
                  </a:cubicBezTo>
                  <a:lnTo>
                    <a:pt x="39" y="59"/>
                  </a:lnTo>
                  <a:cubicBezTo>
                    <a:pt x="39" y="61"/>
                    <a:pt x="40" y="62"/>
                    <a:pt x="42" y="62"/>
                  </a:cubicBezTo>
                  <a:cubicBezTo>
                    <a:pt x="43" y="62"/>
                    <a:pt x="44" y="62"/>
                    <a:pt x="44" y="62"/>
                  </a:cubicBezTo>
                  <a:lnTo>
                    <a:pt x="44" y="67"/>
                  </a:lnTo>
                  <a:cubicBezTo>
                    <a:pt x="42" y="68"/>
                    <a:pt x="41" y="69"/>
                    <a:pt x="39" y="69"/>
                  </a:cubicBezTo>
                  <a:close/>
                  <a:moveTo>
                    <a:pt x="31" y="45"/>
                  </a:moveTo>
                  <a:lnTo>
                    <a:pt x="31" y="45"/>
                  </a:lnTo>
                  <a:lnTo>
                    <a:pt x="19" y="46"/>
                  </a:lnTo>
                  <a:cubicBezTo>
                    <a:pt x="14" y="46"/>
                    <a:pt x="8" y="48"/>
                    <a:pt x="8" y="54"/>
                  </a:cubicBezTo>
                  <a:cubicBezTo>
                    <a:pt x="8" y="59"/>
                    <a:pt x="11" y="62"/>
                    <a:pt x="18" y="62"/>
                  </a:cubicBezTo>
                  <a:cubicBezTo>
                    <a:pt x="21" y="62"/>
                    <a:pt x="25" y="61"/>
                    <a:pt x="27" y="59"/>
                  </a:cubicBezTo>
                  <a:cubicBezTo>
                    <a:pt x="30" y="56"/>
                    <a:pt x="31" y="52"/>
                    <a:pt x="31" y="48"/>
                  </a:cubicBezTo>
                  <a:lnTo>
                    <a:pt x="31" y="45"/>
                  </a:lnTo>
                  <a:close/>
                  <a:moveTo>
                    <a:pt x="11" y="7"/>
                  </a:moveTo>
                  <a:lnTo>
                    <a:pt x="11" y="7"/>
                  </a:lnTo>
                  <a:lnTo>
                    <a:pt x="16" y="0"/>
                  </a:lnTo>
                  <a:lnTo>
                    <a:pt x="31" y="12"/>
                  </a:lnTo>
                  <a:lnTo>
                    <a:pt x="29" y="16"/>
                  </a:lnTo>
                  <a:lnTo>
                    <a:pt x="11" y="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2" name="Freeform 66"/>
            <p:cNvSpPr>
              <a:spLocks/>
            </p:cNvSpPr>
            <p:nvPr/>
          </p:nvSpPr>
          <p:spPr bwMode="auto">
            <a:xfrm>
              <a:off x="7378701" y="1236663"/>
              <a:ext cx="41275" cy="63500"/>
            </a:xfrm>
            <a:custGeom>
              <a:avLst/>
              <a:gdLst>
                <a:gd name="T0" fmla="*/ 0 w 44"/>
                <a:gd name="T1" fmla="*/ 66 h 66"/>
                <a:gd name="T2" fmla="*/ 0 w 44"/>
                <a:gd name="T3" fmla="*/ 66 h 66"/>
                <a:gd name="T4" fmla="*/ 0 w 44"/>
                <a:gd name="T5" fmla="*/ 0 h 66"/>
                <a:gd name="T6" fmla="*/ 44 w 44"/>
                <a:gd name="T7" fmla="*/ 0 h 66"/>
                <a:gd name="T8" fmla="*/ 44 w 44"/>
                <a:gd name="T9" fmla="*/ 8 h 66"/>
                <a:gd name="T10" fmla="*/ 8 w 44"/>
                <a:gd name="T11" fmla="*/ 8 h 66"/>
                <a:gd name="T12" fmla="*/ 8 w 44"/>
                <a:gd name="T13" fmla="*/ 28 h 66"/>
                <a:gd name="T14" fmla="*/ 40 w 44"/>
                <a:gd name="T15" fmla="*/ 28 h 66"/>
                <a:gd name="T16" fmla="*/ 40 w 44"/>
                <a:gd name="T17" fmla="*/ 36 h 66"/>
                <a:gd name="T18" fmla="*/ 8 w 44"/>
                <a:gd name="T19" fmla="*/ 36 h 66"/>
                <a:gd name="T20" fmla="*/ 8 w 44"/>
                <a:gd name="T21" fmla="*/ 59 h 66"/>
                <a:gd name="T22" fmla="*/ 44 w 44"/>
                <a:gd name="T23" fmla="*/ 59 h 66"/>
                <a:gd name="T24" fmla="*/ 44 w 44"/>
                <a:gd name="T25" fmla="*/ 66 h 66"/>
                <a:gd name="T26" fmla="*/ 0 w 44"/>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6">
                  <a:moveTo>
                    <a:pt x="0" y="66"/>
                  </a:moveTo>
                  <a:lnTo>
                    <a:pt x="0" y="66"/>
                  </a:lnTo>
                  <a:lnTo>
                    <a:pt x="0" y="0"/>
                  </a:lnTo>
                  <a:lnTo>
                    <a:pt x="44" y="0"/>
                  </a:lnTo>
                  <a:lnTo>
                    <a:pt x="44" y="8"/>
                  </a:lnTo>
                  <a:lnTo>
                    <a:pt x="8" y="8"/>
                  </a:lnTo>
                  <a:lnTo>
                    <a:pt x="8" y="28"/>
                  </a:lnTo>
                  <a:lnTo>
                    <a:pt x="40" y="28"/>
                  </a:lnTo>
                  <a:lnTo>
                    <a:pt x="40" y="36"/>
                  </a:lnTo>
                  <a:lnTo>
                    <a:pt x="8" y="36"/>
                  </a:lnTo>
                  <a:lnTo>
                    <a:pt x="8" y="59"/>
                  </a:lnTo>
                  <a:lnTo>
                    <a:pt x="44" y="59"/>
                  </a:lnTo>
                  <a:lnTo>
                    <a:pt x="44" y="66"/>
                  </a:lnTo>
                  <a:lnTo>
                    <a:pt x="0" y="6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3" name="Freeform 67"/>
            <p:cNvSpPr>
              <a:spLocks/>
            </p:cNvSpPr>
            <p:nvPr/>
          </p:nvSpPr>
          <p:spPr bwMode="auto">
            <a:xfrm>
              <a:off x="7426326" y="1254126"/>
              <a:ext cx="41275" cy="46038"/>
            </a:xfrm>
            <a:custGeom>
              <a:avLst/>
              <a:gdLst>
                <a:gd name="T0" fmla="*/ 34 w 43"/>
                <a:gd name="T1" fmla="*/ 47 h 47"/>
                <a:gd name="T2" fmla="*/ 34 w 43"/>
                <a:gd name="T3" fmla="*/ 47 h 47"/>
                <a:gd name="T4" fmla="*/ 21 w 43"/>
                <a:gd name="T5" fmla="*/ 29 h 47"/>
                <a:gd name="T6" fmla="*/ 9 w 43"/>
                <a:gd name="T7" fmla="*/ 47 h 47"/>
                <a:gd name="T8" fmla="*/ 0 w 43"/>
                <a:gd name="T9" fmla="*/ 47 h 47"/>
                <a:gd name="T10" fmla="*/ 16 w 43"/>
                <a:gd name="T11" fmla="*/ 23 h 47"/>
                <a:gd name="T12" fmla="*/ 0 w 43"/>
                <a:gd name="T13" fmla="*/ 0 h 47"/>
                <a:gd name="T14" fmla="*/ 9 w 43"/>
                <a:gd name="T15" fmla="*/ 0 h 47"/>
                <a:gd name="T16" fmla="*/ 22 w 43"/>
                <a:gd name="T17" fmla="*/ 18 h 47"/>
                <a:gd name="T18" fmla="*/ 34 w 43"/>
                <a:gd name="T19" fmla="*/ 0 h 47"/>
                <a:gd name="T20" fmla="*/ 43 w 43"/>
                <a:gd name="T21" fmla="*/ 0 h 47"/>
                <a:gd name="T22" fmla="*/ 27 w 43"/>
                <a:gd name="T23" fmla="*/ 23 h 47"/>
                <a:gd name="T24" fmla="*/ 43 w 43"/>
                <a:gd name="T25" fmla="*/ 47 h 47"/>
                <a:gd name="T26" fmla="*/ 34 w 43"/>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7">
                  <a:moveTo>
                    <a:pt x="34" y="47"/>
                  </a:moveTo>
                  <a:lnTo>
                    <a:pt x="34" y="47"/>
                  </a:lnTo>
                  <a:lnTo>
                    <a:pt x="21" y="29"/>
                  </a:lnTo>
                  <a:lnTo>
                    <a:pt x="9" y="47"/>
                  </a:lnTo>
                  <a:lnTo>
                    <a:pt x="0" y="47"/>
                  </a:lnTo>
                  <a:lnTo>
                    <a:pt x="16" y="23"/>
                  </a:lnTo>
                  <a:lnTo>
                    <a:pt x="0" y="0"/>
                  </a:lnTo>
                  <a:lnTo>
                    <a:pt x="9" y="0"/>
                  </a:lnTo>
                  <a:lnTo>
                    <a:pt x="22" y="18"/>
                  </a:lnTo>
                  <a:lnTo>
                    <a:pt x="34" y="0"/>
                  </a:lnTo>
                  <a:lnTo>
                    <a:pt x="43" y="0"/>
                  </a:lnTo>
                  <a:lnTo>
                    <a:pt x="27" y="23"/>
                  </a:lnTo>
                  <a:lnTo>
                    <a:pt x="43" y="47"/>
                  </a:lnTo>
                  <a:lnTo>
                    <a:pt x="34" y="4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4" name="Freeform 68"/>
            <p:cNvSpPr>
              <a:spLocks/>
            </p:cNvSpPr>
            <p:nvPr/>
          </p:nvSpPr>
          <p:spPr bwMode="auto">
            <a:xfrm>
              <a:off x="7473951" y="1254126"/>
              <a:ext cx="38100" cy="47625"/>
            </a:xfrm>
            <a:custGeom>
              <a:avLst/>
              <a:gdLst>
                <a:gd name="T0" fmla="*/ 35 w 40"/>
                <a:gd name="T1" fmla="*/ 44 h 50"/>
                <a:gd name="T2" fmla="*/ 35 w 40"/>
                <a:gd name="T3" fmla="*/ 44 h 50"/>
                <a:gd name="T4" fmla="*/ 21 w 40"/>
                <a:gd name="T5" fmla="*/ 50 h 50"/>
                <a:gd name="T6" fmla="*/ 4 w 40"/>
                <a:gd name="T7" fmla="*/ 41 h 50"/>
                <a:gd name="T8" fmla="*/ 0 w 40"/>
                <a:gd name="T9" fmla="*/ 25 h 50"/>
                <a:gd name="T10" fmla="*/ 4 w 40"/>
                <a:gd name="T11" fmla="*/ 9 h 50"/>
                <a:gd name="T12" fmla="*/ 21 w 40"/>
                <a:gd name="T13" fmla="*/ 0 h 50"/>
                <a:gd name="T14" fmla="*/ 35 w 40"/>
                <a:gd name="T15" fmla="*/ 5 h 50"/>
                <a:gd name="T16" fmla="*/ 40 w 40"/>
                <a:gd name="T17" fmla="*/ 17 h 50"/>
                <a:gd name="T18" fmla="*/ 32 w 40"/>
                <a:gd name="T19" fmla="*/ 17 h 50"/>
                <a:gd name="T20" fmla="*/ 29 w 40"/>
                <a:gd name="T21" fmla="*/ 10 h 50"/>
                <a:gd name="T22" fmla="*/ 21 w 40"/>
                <a:gd name="T23" fmla="*/ 7 h 50"/>
                <a:gd name="T24" fmla="*/ 13 w 40"/>
                <a:gd name="T25" fmla="*/ 10 h 50"/>
                <a:gd name="T26" fmla="*/ 8 w 40"/>
                <a:gd name="T27" fmla="*/ 25 h 50"/>
                <a:gd name="T28" fmla="*/ 13 w 40"/>
                <a:gd name="T29" fmla="*/ 40 h 50"/>
                <a:gd name="T30" fmla="*/ 21 w 40"/>
                <a:gd name="T31" fmla="*/ 43 h 50"/>
                <a:gd name="T32" fmla="*/ 29 w 40"/>
                <a:gd name="T33" fmla="*/ 40 h 50"/>
                <a:gd name="T34" fmla="*/ 32 w 40"/>
                <a:gd name="T35" fmla="*/ 33 h 50"/>
                <a:gd name="T36" fmla="*/ 40 w 40"/>
                <a:gd name="T37" fmla="*/ 33 h 50"/>
                <a:gd name="T38" fmla="*/ 35 w 40"/>
                <a:gd name="T39"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50">
                  <a:moveTo>
                    <a:pt x="35" y="44"/>
                  </a:moveTo>
                  <a:lnTo>
                    <a:pt x="35" y="44"/>
                  </a:lnTo>
                  <a:cubicBezTo>
                    <a:pt x="31" y="48"/>
                    <a:pt x="27" y="50"/>
                    <a:pt x="21" y="50"/>
                  </a:cubicBezTo>
                  <a:cubicBezTo>
                    <a:pt x="13" y="50"/>
                    <a:pt x="7" y="46"/>
                    <a:pt x="4" y="41"/>
                  </a:cubicBezTo>
                  <a:cubicBezTo>
                    <a:pt x="1" y="37"/>
                    <a:pt x="0" y="32"/>
                    <a:pt x="0" y="25"/>
                  </a:cubicBezTo>
                  <a:cubicBezTo>
                    <a:pt x="0" y="18"/>
                    <a:pt x="1" y="12"/>
                    <a:pt x="4" y="9"/>
                  </a:cubicBezTo>
                  <a:cubicBezTo>
                    <a:pt x="7" y="4"/>
                    <a:pt x="13" y="0"/>
                    <a:pt x="21" y="0"/>
                  </a:cubicBezTo>
                  <a:cubicBezTo>
                    <a:pt x="27" y="0"/>
                    <a:pt x="31" y="2"/>
                    <a:pt x="35" y="5"/>
                  </a:cubicBezTo>
                  <a:cubicBezTo>
                    <a:pt x="38" y="8"/>
                    <a:pt x="40" y="12"/>
                    <a:pt x="40" y="17"/>
                  </a:cubicBezTo>
                  <a:lnTo>
                    <a:pt x="32" y="17"/>
                  </a:lnTo>
                  <a:cubicBezTo>
                    <a:pt x="32" y="14"/>
                    <a:pt x="30" y="11"/>
                    <a:pt x="29" y="10"/>
                  </a:cubicBezTo>
                  <a:cubicBezTo>
                    <a:pt x="27" y="8"/>
                    <a:pt x="24" y="7"/>
                    <a:pt x="21" y="7"/>
                  </a:cubicBezTo>
                  <a:cubicBezTo>
                    <a:pt x="17" y="7"/>
                    <a:pt x="15" y="8"/>
                    <a:pt x="13" y="10"/>
                  </a:cubicBezTo>
                  <a:cubicBezTo>
                    <a:pt x="9" y="13"/>
                    <a:pt x="8" y="19"/>
                    <a:pt x="8" y="25"/>
                  </a:cubicBezTo>
                  <a:cubicBezTo>
                    <a:pt x="8" y="31"/>
                    <a:pt x="9" y="36"/>
                    <a:pt x="13" y="40"/>
                  </a:cubicBezTo>
                  <a:cubicBezTo>
                    <a:pt x="15" y="41"/>
                    <a:pt x="17" y="43"/>
                    <a:pt x="21" y="43"/>
                  </a:cubicBezTo>
                  <a:cubicBezTo>
                    <a:pt x="24" y="43"/>
                    <a:pt x="27" y="42"/>
                    <a:pt x="29" y="40"/>
                  </a:cubicBezTo>
                  <a:cubicBezTo>
                    <a:pt x="31" y="38"/>
                    <a:pt x="32" y="36"/>
                    <a:pt x="32" y="33"/>
                  </a:cubicBezTo>
                  <a:lnTo>
                    <a:pt x="40" y="33"/>
                  </a:lnTo>
                  <a:cubicBezTo>
                    <a:pt x="40" y="38"/>
                    <a:pt x="38" y="41"/>
                    <a:pt x="35" y="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5" name="Freeform 69"/>
            <p:cNvSpPr>
              <a:spLocks/>
            </p:cNvSpPr>
            <p:nvPr/>
          </p:nvSpPr>
          <p:spPr bwMode="auto">
            <a:xfrm>
              <a:off x="7524751" y="1235076"/>
              <a:ext cx="36513" cy="65088"/>
            </a:xfrm>
            <a:custGeom>
              <a:avLst/>
              <a:gdLst>
                <a:gd name="T0" fmla="*/ 30 w 38"/>
                <a:gd name="T1" fmla="*/ 67 h 67"/>
                <a:gd name="T2" fmla="*/ 30 w 38"/>
                <a:gd name="T3" fmla="*/ 67 h 67"/>
                <a:gd name="T4" fmla="*/ 30 w 38"/>
                <a:gd name="T5" fmla="*/ 37 h 67"/>
                <a:gd name="T6" fmla="*/ 20 w 38"/>
                <a:gd name="T7" fmla="*/ 26 h 67"/>
                <a:gd name="T8" fmla="*/ 9 w 38"/>
                <a:gd name="T9" fmla="*/ 33 h 67"/>
                <a:gd name="T10" fmla="*/ 8 w 38"/>
                <a:gd name="T11" fmla="*/ 45 h 67"/>
                <a:gd name="T12" fmla="*/ 8 w 38"/>
                <a:gd name="T13" fmla="*/ 67 h 67"/>
                <a:gd name="T14" fmla="*/ 0 w 38"/>
                <a:gd name="T15" fmla="*/ 67 h 67"/>
                <a:gd name="T16" fmla="*/ 0 w 38"/>
                <a:gd name="T17" fmla="*/ 0 h 67"/>
                <a:gd name="T18" fmla="*/ 8 w 38"/>
                <a:gd name="T19" fmla="*/ 0 h 67"/>
                <a:gd name="T20" fmla="*/ 8 w 38"/>
                <a:gd name="T21" fmla="*/ 26 h 67"/>
                <a:gd name="T22" fmla="*/ 21 w 38"/>
                <a:gd name="T23" fmla="*/ 19 h 67"/>
                <a:gd name="T24" fmla="*/ 38 w 38"/>
                <a:gd name="T25" fmla="*/ 36 h 67"/>
                <a:gd name="T26" fmla="*/ 38 w 38"/>
                <a:gd name="T27" fmla="*/ 67 h 67"/>
                <a:gd name="T28" fmla="*/ 30 w 38"/>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67">
                  <a:moveTo>
                    <a:pt x="30" y="67"/>
                  </a:moveTo>
                  <a:lnTo>
                    <a:pt x="30" y="67"/>
                  </a:lnTo>
                  <a:lnTo>
                    <a:pt x="30" y="37"/>
                  </a:lnTo>
                  <a:cubicBezTo>
                    <a:pt x="30" y="30"/>
                    <a:pt x="27" y="26"/>
                    <a:pt x="20" y="26"/>
                  </a:cubicBezTo>
                  <a:cubicBezTo>
                    <a:pt x="15" y="26"/>
                    <a:pt x="11" y="29"/>
                    <a:pt x="9" y="33"/>
                  </a:cubicBezTo>
                  <a:cubicBezTo>
                    <a:pt x="8" y="37"/>
                    <a:pt x="8" y="42"/>
                    <a:pt x="8" y="45"/>
                  </a:cubicBezTo>
                  <a:lnTo>
                    <a:pt x="8" y="67"/>
                  </a:lnTo>
                  <a:lnTo>
                    <a:pt x="0" y="67"/>
                  </a:lnTo>
                  <a:lnTo>
                    <a:pt x="0" y="0"/>
                  </a:lnTo>
                  <a:lnTo>
                    <a:pt x="8" y="0"/>
                  </a:lnTo>
                  <a:lnTo>
                    <a:pt x="8" y="26"/>
                  </a:lnTo>
                  <a:cubicBezTo>
                    <a:pt x="10" y="21"/>
                    <a:pt x="16" y="19"/>
                    <a:pt x="21" y="19"/>
                  </a:cubicBezTo>
                  <a:cubicBezTo>
                    <a:pt x="32" y="19"/>
                    <a:pt x="38" y="25"/>
                    <a:pt x="38" y="36"/>
                  </a:cubicBezTo>
                  <a:lnTo>
                    <a:pt x="38" y="67"/>
                  </a:lnTo>
                  <a:lnTo>
                    <a:pt x="30" y="6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6" name="Freeform 70"/>
            <p:cNvSpPr>
              <a:spLocks noEditPoints="1"/>
            </p:cNvSpPr>
            <p:nvPr/>
          </p:nvSpPr>
          <p:spPr bwMode="auto">
            <a:xfrm>
              <a:off x="7572376" y="1254126"/>
              <a:ext cx="41275" cy="47625"/>
            </a:xfrm>
            <a:custGeom>
              <a:avLst/>
              <a:gdLst>
                <a:gd name="T0" fmla="*/ 39 w 44"/>
                <a:gd name="T1" fmla="*/ 49 h 50"/>
                <a:gd name="T2" fmla="*/ 39 w 44"/>
                <a:gd name="T3" fmla="*/ 49 h 50"/>
                <a:gd name="T4" fmla="*/ 32 w 44"/>
                <a:gd name="T5" fmla="*/ 42 h 50"/>
                <a:gd name="T6" fmla="*/ 32 w 44"/>
                <a:gd name="T7" fmla="*/ 42 h 50"/>
                <a:gd name="T8" fmla="*/ 17 w 44"/>
                <a:gd name="T9" fmla="*/ 50 h 50"/>
                <a:gd name="T10" fmla="*/ 0 w 44"/>
                <a:gd name="T11" fmla="*/ 35 h 50"/>
                <a:gd name="T12" fmla="*/ 17 w 44"/>
                <a:gd name="T13" fmla="*/ 20 h 50"/>
                <a:gd name="T14" fmla="*/ 32 w 44"/>
                <a:gd name="T15" fmla="*/ 19 h 50"/>
                <a:gd name="T16" fmla="*/ 32 w 44"/>
                <a:gd name="T17" fmla="*/ 16 h 50"/>
                <a:gd name="T18" fmla="*/ 29 w 44"/>
                <a:gd name="T19" fmla="*/ 9 h 50"/>
                <a:gd name="T20" fmla="*/ 21 w 44"/>
                <a:gd name="T21" fmla="*/ 6 h 50"/>
                <a:gd name="T22" fmla="*/ 13 w 44"/>
                <a:gd name="T23" fmla="*/ 9 h 50"/>
                <a:gd name="T24" fmla="*/ 11 w 44"/>
                <a:gd name="T25" fmla="*/ 15 h 50"/>
                <a:gd name="T26" fmla="*/ 3 w 44"/>
                <a:gd name="T27" fmla="*/ 15 h 50"/>
                <a:gd name="T28" fmla="*/ 7 w 44"/>
                <a:gd name="T29" fmla="*/ 5 h 50"/>
                <a:gd name="T30" fmla="*/ 21 w 44"/>
                <a:gd name="T31" fmla="*/ 0 h 50"/>
                <a:gd name="T32" fmla="*/ 38 w 44"/>
                <a:gd name="T33" fmla="*/ 9 h 50"/>
                <a:gd name="T34" fmla="*/ 40 w 44"/>
                <a:gd name="T35" fmla="*/ 16 h 50"/>
                <a:gd name="T36" fmla="*/ 40 w 44"/>
                <a:gd name="T37" fmla="*/ 39 h 50"/>
                <a:gd name="T38" fmla="*/ 42 w 44"/>
                <a:gd name="T39" fmla="*/ 42 h 50"/>
                <a:gd name="T40" fmla="*/ 44 w 44"/>
                <a:gd name="T41" fmla="*/ 42 h 50"/>
                <a:gd name="T42" fmla="*/ 44 w 44"/>
                <a:gd name="T43" fmla="*/ 48 h 50"/>
                <a:gd name="T44" fmla="*/ 39 w 44"/>
                <a:gd name="T45" fmla="*/ 49 h 50"/>
                <a:gd name="T46" fmla="*/ 32 w 44"/>
                <a:gd name="T47" fmla="*/ 26 h 50"/>
                <a:gd name="T48" fmla="*/ 32 w 44"/>
                <a:gd name="T49" fmla="*/ 26 h 50"/>
                <a:gd name="T50" fmla="*/ 19 w 44"/>
                <a:gd name="T51" fmla="*/ 26 h 50"/>
                <a:gd name="T52" fmla="*/ 9 w 44"/>
                <a:gd name="T53" fmla="*/ 35 h 50"/>
                <a:gd name="T54" fmla="*/ 18 w 44"/>
                <a:gd name="T55" fmla="*/ 43 h 50"/>
                <a:gd name="T56" fmla="*/ 28 w 44"/>
                <a:gd name="T57" fmla="*/ 39 h 50"/>
                <a:gd name="T58" fmla="*/ 32 w 44"/>
                <a:gd name="T59" fmla="*/ 28 h 50"/>
                <a:gd name="T60" fmla="*/ 32 w 44"/>
                <a:gd name="T6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0">
                  <a:moveTo>
                    <a:pt x="39" y="49"/>
                  </a:moveTo>
                  <a:lnTo>
                    <a:pt x="39" y="49"/>
                  </a:lnTo>
                  <a:cubicBezTo>
                    <a:pt x="35" y="49"/>
                    <a:pt x="32" y="46"/>
                    <a:pt x="32" y="42"/>
                  </a:cubicBezTo>
                  <a:lnTo>
                    <a:pt x="32" y="42"/>
                  </a:lnTo>
                  <a:cubicBezTo>
                    <a:pt x="29" y="47"/>
                    <a:pt x="23" y="50"/>
                    <a:pt x="17" y="50"/>
                  </a:cubicBezTo>
                  <a:cubicBezTo>
                    <a:pt x="6" y="50"/>
                    <a:pt x="0" y="42"/>
                    <a:pt x="0" y="35"/>
                  </a:cubicBezTo>
                  <a:cubicBezTo>
                    <a:pt x="0" y="29"/>
                    <a:pt x="4" y="21"/>
                    <a:pt x="17" y="20"/>
                  </a:cubicBezTo>
                  <a:lnTo>
                    <a:pt x="32" y="19"/>
                  </a:lnTo>
                  <a:lnTo>
                    <a:pt x="32" y="16"/>
                  </a:lnTo>
                  <a:cubicBezTo>
                    <a:pt x="32" y="14"/>
                    <a:pt x="31" y="11"/>
                    <a:pt x="29" y="9"/>
                  </a:cubicBezTo>
                  <a:cubicBezTo>
                    <a:pt x="28" y="7"/>
                    <a:pt x="25" y="6"/>
                    <a:pt x="21" y="6"/>
                  </a:cubicBezTo>
                  <a:cubicBezTo>
                    <a:pt x="17" y="6"/>
                    <a:pt x="14" y="8"/>
                    <a:pt x="13" y="9"/>
                  </a:cubicBezTo>
                  <a:cubicBezTo>
                    <a:pt x="11" y="11"/>
                    <a:pt x="11" y="12"/>
                    <a:pt x="11" y="15"/>
                  </a:cubicBezTo>
                  <a:lnTo>
                    <a:pt x="3" y="15"/>
                  </a:lnTo>
                  <a:cubicBezTo>
                    <a:pt x="3" y="11"/>
                    <a:pt x="4" y="7"/>
                    <a:pt x="7" y="5"/>
                  </a:cubicBezTo>
                  <a:cubicBezTo>
                    <a:pt x="10" y="2"/>
                    <a:pt x="16" y="0"/>
                    <a:pt x="21" y="0"/>
                  </a:cubicBezTo>
                  <a:cubicBezTo>
                    <a:pt x="31" y="0"/>
                    <a:pt x="36" y="4"/>
                    <a:pt x="38" y="9"/>
                  </a:cubicBezTo>
                  <a:cubicBezTo>
                    <a:pt x="39" y="11"/>
                    <a:pt x="40" y="14"/>
                    <a:pt x="40" y="16"/>
                  </a:cubicBezTo>
                  <a:lnTo>
                    <a:pt x="40" y="39"/>
                  </a:lnTo>
                  <a:cubicBezTo>
                    <a:pt x="40" y="42"/>
                    <a:pt x="41" y="42"/>
                    <a:pt x="42" y="42"/>
                  </a:cubicBezTo>
                  <a:cubicBezTo>
                    <a:pt x="43" y="42"/>
                    <a:pt x="44" y="42"/>
                    <a:pt x="44" y="42"/>
                  </a:cubicBezTo>
                  <a:lnTo>
                    <a:pt x="44" y="48"/>
                  </a:lnTo>
                  <a:cubicBezTo>
                    <a:pt x="43" y="49"/>
                    <a:pt x="41" y="49"/>
                    <a:pt x="39" y="49"/>
                  </a:cubicBezTo>
                  <a:close/>
                  <a:moveTo>
                    <a:pt x="32" y="26"/>
                  </a:moveTo>
                  <a:lnTo>
                    <a:pt x="32" y="26"/>
                  </a:lnTo>
                  <a:lnTo>
                    <a:pt x="19" y="26"/>
                  </a:lnTo>
                  <a:cubicBezTo>
                    <a:pt x="14" y="27"/>
                    <a:pt x="9" y="29"/>
                    <a:pt x="9" y="35"/>
                  </a:cubicBezTo>
                  <a:cubicBezTo>
                    <a:pt x="9" y="39"/>
                    <a:pt x="11" y="43"/>
                    <a:pt x="18" y="43"/>
                  </a:cubicBezTo>
                  <a:cubicBezTo>
                    <a:pt x="22" y="43"/>
                    <a:pt x="25" y="42"/>
                    <a:pt x="28" y="39"/>
                  </a:cubicBezTo>
                  <a:cubicBezTo>
                    <a:pt x="30" y="36"/>
                    <a:pt x="32" y="32"/>
                    <a:pt x="32" y="28"/>
                  </a:cubicBezTo>
                  <a:lnTo>
                    <a:pt x="32" y="2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7" name="Freeform 71"/>
            <p:cNvSpPr>
              <a:spLocks/>
            </p:cNvSpPr>
            <p:nvPr/>
          </p:nvSpPr>
          <p:spPr bwMode="auto">
            <a:xfrm>
              <a:off x="7626351" y="1254126"/>
              <a:ext cx="36513" cy="46038"/>
            </a:xfrm>
            <a:custGeom>
              <a:avLst/>
              <a:gdLst>
                <a:gd name="T0" fmla="*/ 30 w 38"/>
                <a:gd name="T1" fmla="*/ 48 h 48"/>
                <a:gd name="T2" fmla="*/ 30 w 38"/>
                <a:gd name="T3" fmla="*/ 48 h 48"/>
                <a:gd name="T4" fmla="*/ 30 w 38"/>
                <a:gd name="T5" fmla="*/ 18 h 48"/>
                <a:gd name="T6" fmla="*/ 20 w 38"/>
                <a:gd name="T7" fmla="*/ 7 h 48"/>
                <a:gd name="T8" fmla="*/ 9 w 38"/>
                <a:gd name="T9" fmla="*/ 14 h 48"/>
                <a:gd name="T10" fmla="*/ 8 w 38"/>
                <a:gd name="T11" fmla="*/ 26 h 48"/>
                <a:gd name="T12" fmla="*/ 8 w 38"/>
                <a:gd name="T13" fmla="*/ 48 h 48"/>
                <a:gd name="T14" fmla="*/ 0 w 38"/>
                <a:gd name="T15" fmla="*/ 48 h 48"/>
                <a:gd name="T16" fmla="*/ 0 w 38"/>
                <a:gd name="T17" fmla="*/ 1 h 48"/>
                <a:gd name="T18" fmla="*/ 7 w 38"/>
                <a:gd name="T19" fmla="*/ 1 h 48"/>
                <a:gd name="T20" fmla="*/ 7 w 38"/>
                <a:gd name="T21" fmla="*/ 8 h 48"/>
                <a:gd name="T22" fmla="*/ 22 w 38"/>
                <a:gd name="T23" fmla="*/ 0 h 48"/>
                <a:gd name="T24" fmla="*/ 38 w 38"/>
                <a:gd name="T25" fmla="*/ 17 h 48"/>
                <a:gd name="T26" fmla="*/ 38 w 38"/>
                <a:gd name="T27" fmla="*/ 48 h 48"/>
                <a:gd name="T28" fmla="*/ 30 w 38"/>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8">
                  <a:moveTo>
                    <a:pt x="30" y="48"/>
                  </a:moveTo>
                  <a:lnTo>
                    <a:pt x="30" y="48"/>
                  </a:lnTo>
                  <a:lnTo>
                    <a:pt x="30" y="18"/>
                  </a:lnTo>
                  <a:cubicBezTo>
                    <a:pt x="30" y="11"/>
                    <a:pt x="27" y="7"/>
                    <a:pt x="20" y="7"/>
                  </a:cubicBezTo>
                  <a:cubicBezTo>
                    <a:pt x="15" y="7"/>
                    <a:pt x="11" y="10"/>
                    <a:pt x="9" y="14"/>
                  </a:cubicBezTo>
                  <a:cubicBezTo>
                    <a:pt x="8" y="18"/>
                    <a:pt x="8" y="23"/>
                    <a:pt x="8" y="26"/>
                  </a:cubicBezTo>
                  <a:lnTo>
                    <a:pt x="8" y="48"/>
                  </a:lnTo>
                  <a:lnTo>
                    <a:pt x="0" y="48"/>
                  </a:lnTo>
                  <a:lnTo>
                    <a:pt x="0" y="1"/>
                  </a:lnTo>
                  <a:lnTo>
                    <a:pt x="7" y="1"/>
                  </a:lnTo>
                  <a:lnTo>
                    <a:pt x="7" y="8"/>
                  </a:lnTo>
                  <a:cubicBezTo>
                    <a:pt x="10" y="3"/>
                    <a:pt x="16" y="0"/>
                    <a:pt x="22" y="0"/>
                  </a:cubicBezTo>
                  <a:cubicBezTo>
                    <a:pt x="32" y="0"/>
                    <a:pt x="38" y="6"/>
                    <a:pt x="38" y="17"/>
                  </a:cubicBezTo>
                  <a:lnTo>
                    <a:pt x="38" y="48"/>
                  </a:lnTo>
                  <a:lnTo>
                    <a:pt x="30" y="4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8" name="Freeform 72"/>
            <p:cNvSpPr>
              <a:spLocks noEditPoints="1"/>
            </p:cNvSpPr>
            <p:nvPr/>
          </p:nvSpPr>
          <p:spPr bwMode="auto">
            <a:xfrm>
              <a:off x="7673976" y="1249363"/>
              <a:ext cx="42863" cy="73025"/>
            </a:xfrm>
            <a:custGeom>
              <a:avLst/>
              <a:gdLst>
                <a:gd name="T0" fmla="*/ 41 w 45"/>
                <a:gd name="T1" fmla="*/ 69 h 75"/>
                <a:gd name="T2" fmla="*/ 41 w 45"/>
                <a:gd name="T3" fmla="*/ 69 h 75"/>
                <a:gd name="T4" fmla="*/ 22 w 45"/>
                <a:gd name="T5" fmla="*/ 75 h 75"/>
                <a:gd name="T6" fmla="*/ 4 w 45"/>
                <a:gd name="T7" fmla="*/ 69 h 75"/>
                <a:gd name="T8" fmla="*/ 0 w 45"/>
                <a:gd name="T9" fmla="*/ 61 h 75"/>
                <a:gd name="T10" fmla="*/ 7 w 45"/>
                <a:gd name="T11" fmla="*/ 50 h 75"/>
                <a:gd name="T12" fmla="*/ 2 w 45"/>
                <a:gd name="T13" fmla="*/ 42 h 75"/>
                <a:gd name="T14" fmla="*/ 8 w 45"/>
                <a:gd name="T15" fmla="*/ 33 h 75"/>
                <a:gd name="T16" fmla="*/ 3 w 45"/>
                <a:gd name="T17" fmla="*/ 21 h 75"/>
                <a:gd name="T18" fmla="*/ 7 w 45"/>
                <a:gd name="T19" fmla="*/ 9 h 75"/>
                <a:gd name="T20" fmla="*/ 21 w 45"/>
                <a:gd name="T21" fmla="*/ 4 h 75"/>
                <a:gd name="T22" fmla="*/ 32 w 45"/>
                <a:gd name="T23" fmla="*/ 7 h 75"/>
                <a:gd name="T24" fmla="*/ 42 w 45"/>
                <a:gd name="T25" fmla="*/ 0 h 75"/>
                <a:gd name="T26" fmla="*/ 44 w 45"/>
                <a:gd name="T27" fmla="*/ 0 h 75"/>
                <a:gd name="T28" fmla="*/ 44 w 45"/>
                <a:gd name="T29" fmla="*/ 7 h 75"/>
                <a:gd name="T30" fmla="*/ 42 w 45"/>
                <a:gd name="T31" fmla="*/ 7 h 75"/>
                <a:gd name="T32" fmla="*/ 36 w 45"/>
                <a:gd name="T33" fmla="*/ 11 h 75"/>
                <a:gd name="T34" fmla="*/ 39 w 45"/>
                <a:gd name="T35" fmla="*/ 21 h 75"/>
                <a:gd name="T36" fmla="*/ 35 w 45"/>
                <a:gd name="T37" fmla="*/ 32 h 75"/>
                <a:gd name="T38" fmla="*/ 21 w 45"/>
                <a:gd name="T39" fmla="*/ 38 h 75"/>
                <a:gd name="T40" fmla="*/ 13 w 45"/>
                <a:gd name="T41" fmla="*/ 36 h 75"/>
                <a:gd name="T42" fmla="*/ 9 w 45"/>
                <a:gd name="T43" fmla="*/ 41 h 75"/>
                <a:gd name="T44" fmla="*/ 16 w 45"/>
                <a:gd name="T45" fmla="*/ 45 h 75"/>
                <a:gd name="T46" fmla="*/ 26 w 45"/>
                <a:gd name="T47" fmla="*/ 45 h 75"/>
                <a:gd name="T48" fmla="*/ 41 w 45"/>
                <a:gd name="T49" fmla="*/ 50 h 75"/>
                <a:gd name="T50" fmla="*/ 45 w 45"/>
                <a:gd name="T51" fmla="*/ 59 h 75"/>
                <a:gd name="T52" fmla="*/ 41 w 45"/>
                <a:gd name="T53" fmla="*/ 69 h 75"/>
                <a:gd name="T54" fmla="*/ 22 w 45"/>
                <a:gd name="T55" fmla="*/ 52 h 75"/>
                <a:gd name="T56" fmla="*/ 22 w 45"/>
                <a:gd name="T57" fmla="*/ 52 h 75"/>
                <a:gd name="T58" fmla="*/ 14 w 45"/>
                <a:gd name="T59" fmla="*/ 52 h 75"/>
                <a:gd name="T60" fmla="*/ 8 w 45"/>
                <a:gd name="T61" fmla="*/ 59 h 75"/>
                <a:gd name="T62" fmla="*/ 10 w 45"/>
                <a:gd name="T63" fmla="*/ 64 h 75"/>
                <a:gd name="T64" fmla="*/ 22 w 45"/>
                <a:gd name="T65" fmla="*/ 68 h 75"/>
                <a:gd name="T66" fmla="*/ 35 w 45"/>
                <a:gd name="T67" fmla="*/ 64 h 75"/>
                <a:gd name="T68" fmla="*/ 37 w 45"/>
                <a:gd name="T69" fmla="*/ 59 h 75"/>
                <a:gd name="T70" fmla="*/ 22 w 45"/>
                <a:gd name="T71" fmla="*/ 52 h 75"/>
                <a:gd name="T72" fmla="*/ 21 w 45"/>
                <a:gd name="T73" fmla="*/ 10 h 75"/>
                <a:gd name="T74" fmla="*/ 21 w 45"/>
                <a:gd name="T75" fmla="*/ 10 h 75"/>
                <a:gd name="T76" fmla="*/ 10 w 45"/>
                <a:gd name="T77" fmla="*/ 21 h 75"/>
                <a:gd name="T78" fmla="*/ 21 w 45"/>
                <a:gd name="T79" fmla="*/ 31 h 75"/>
                <a:gd name="T80" fmla="*/ 32 w 45"/>
                <a:gd name="T81" fmla="*/ 21 h 75"/>
                <a:gd name="T82" fmla="*/ 21 w 45"/>
                <a:gd name="T83" fmla="*/ 1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75">
                  <a:moveTo>
                    <a:pt x="41" y="69"/>
                  </a:moveTo>
                  <a:lnTo>
                    <a:pt x="41" y="69"/>
                  </a:lnTo>
                  <a:cubicBezTo>
                    <a:pt x="36" y="73"/>
                    <a:pt x="28" y="75"/>
                    <a:pt x="22" y="75"/>
                  </a:cubicBezTo>
                  <a:cubicBezTo>
                    <a:pt x="16" y="75"/>
                    <a:pt x="8" y="74"/>
                    <a:pt x="4" y="69"/>
                  </a:cubicBezTo>
                  <a:cubicBezTo>
                    <a:pt x="2" y="67"/>
                    <a:pt x="0" y="64"/>
                    <a:pt x="0" y="61"/>
                  </a:cubicBezTo>
                  <a:cubicBezTo>
                    <a:pt x="0" y="56"/>
                    <a:pt x="3" y="52"/>
                    <a:pt x="7" y="50"/>
                  </a:cubicBezTo>
                  <a:cubicBezTo>
                    <a:pt x="4" y="49"/>
                    <a:pt x="2" y="46"/>
                    <a:pt x="2" y="42"/>
                  </a:cubicBezTo>
                  <a:cubicBezTo>
                    <a:pt x="2" y="38"/>
                    <a:pt x="4" y="35"/>
                    <a:pt x="8" y="33"/>
                  </a:cubicBezTo>
                  <a:cubicBezTo>
                    <a:pt x="4" y="30"/>
                    <a:pt x="3" y="25"/>
                    <a:pt x="3" y="21"/>
                  </a:cubicBezTo>
                  <a:cubicBezTo>
                    <a:pt x="3" y="16"/>
                    <a:pt x="4" y="12"/>
                    <a:pt x="7" y="9"/>
                  </a:cubicBezTo>
                  <a:cubicBezTo>
                    <a:pt x="10" y="6"/>
                    <a:pt x="15" y="4"/>
                    <a:pt x="21" y="4"/>
                  </a:cubicBezTo>
                  <a:cubicBezTo>
                    <a:pt x="26" y="4"/>
                    <a:pt x="29" y="5"/>
                    <a:pt x="32" y="7"/>
                  </a:cubicBezTo>
                  <a:cubicBezTo>
                    <a:pt x="33" y="2"/>
                    <a:pt x="37" y="0"/>
                    <a:pt x="42" y="0"/>
                  </a:cubicBezTo>
                  <a:cubicBezTo>
                    <a:pt x="42" y="0"/>
                    <a:pt x="43" y="0"/>
                    <a:pt x="44" y="0"/>
                  </a:cubicBezTo>
                  <a:lnTo>
                    <a:pt x="44" y="7"/>
                  </a:lnTo>
                  <a:cubicBezTo>
                    <a:pt x="43" y="7"/>
                    <a:pt x="43" y="7"/>
                    <a:pt x="42" y="7"/>
                  </a:cubicBezTo>
                  <a:cubicBezTo>
                    <a:pt x="39" y="7"/>
                    <a:pt x="37" y="8"/>
                    <a:pt x="36" y="11"/>
                  </a:cubicBezTo>
                  <a:cubicBezTo>
                    <a:pt x="38" y="13"/>
                    <a:pt x="39" y="16"/>
                    <a:pt x="39" y="21"/>
                  </a:cubicBezTo>
                  <a:cubicBezTo>
                    <a:pt x="39" y="25"/>
                    <a:pt x="38" y="29"/>
                    <a:pt x="35" y="32"/>
                  </a:cubicBezTo>
                  <a:cubicBezTo>
                    <a:pt x="32" y="35"/>
                    <a:pt x="27" y="38"/>
                    <a:pt x="21" y="38"/>
                  </a:cubicBezTo>
                  <a:cubicBezTo>
                    <a:pt x="18" y="38"/>
                    <a:pt x="16" y="37"/>
                    <a:pt x="13" y="36"/>
                  </a:cubicBezTo>
                  <a:cubicBezTo>
                    <a:pt x="11" y="37"/>
                    <a:pt x="9" y="38"/>
                    <a:pt x="9" y="41"/>
                  </a:cubicBezTo>
                  <a:cubicBezTo>
                    <a:pt x="9" y="45"/>
                    <a:pt x="13" y="45"/>
                    <a:pt x="16" y="45"/>
                  </a:cubicBezTo>
                  <a:cubicBezTo>
                    <a:pt x="19" y="45"/>
                    <a:pt x="26" y="45"/>
                    <a:pt x="26" y="45"/>
                  </a:cubicBezTo>
                  <a:cubicBezTo>
                    <a:pt x="31" y="45"/>
                    <a:pt x="37" y="46"/>
                    <a:pt x="41" y="50"/>
                  </a:cubicBezTo>
                  <a:cubicBezTo>
                    <a:pt x="43" y="52"/>
                    <a:pt x="45" y="56"/>
                    <a:pt x="45" y="59"/>
                  </a:cubicBezTo>
                  <a:cubicBezTo>
                    <a:pt x="45" y="64"/>
                    <a:pt x="43" y="67"/>
                    <a:pt x="41" y="69"/>
                  </a:cubicBezTo>
                  <a:close/>
                  <a:moveTo>
                    <a:pt x="22" y="52"/>
                  </a:moveTo>
                  <a:lnTo>
                    <a:pt x="22" y="52"/>
                  </a:lnTo>
                  <a:lnTo>
                    <a:pt x="14" y="52"/>
                  </a:lnTo>
                  <a:cubicBezTo>
                    <a:pt x="10" y="53"/>
                    <a:pt x="8" y="56"/>
                    <a:pt x="8" y="59"/>
                  </a:cubicBezTo>
                  <a:cubicBezTo>
                    <a:pt x="8" y="62"/>
                    <a:pt x="8" y="63"/>
                    <a:pt x="10" y="64"/>
                  </a:cubicBezTo>
                  <a:cubicBezTo>
                    <a:pt x="13" y="67"/>
                    <a:pt x="18" y="68"/>
                    <a:pt x="22" y="68"/>
                  </a:cubicBezTo>
                  <a:cubicBezTo>
                    <a:pt x="26" y="68"/>
                    <a:pt x="32" y="67"/>
                    <a:pt x="35" y="64"/>
                  </a:cubicBezTo>
                  <a:cubicBezTo>
                    <a:pt x="36" y="63"/>
                    <a:pt x="37" y="62"/>
                    <a:pt x="37" y="59"/>
                  </a:cubicBezTo>
                  <a:cubicBezTo>
                    <a:pt x="37" y="51"/>
                    <a:pt x="28" y="52"/>
                    <a:pt x="22" y="52"/>
                  </a:cubicBezTo>
                  <a:close/>
                  <a:moveTo>
                    <a:pt x="21" y="10"/>
                  </a:moveTo>
                  <a:lnTo>
                    <a:pt x="21" y="10"/>
                  </a:lnTo>
                  <a:cubicBezTo>
                    <a:pt x="14" y="10"/>
                    <a:pt x="10" y="15"/>
                    <a:pt x="10" y="21"/>
                  </a:cubicBezTo>
                  <a:cubicBezTo>
                    <a:pt x="10" y="27"/>
                    <a:pt x="14" y="31"/>
                    <a:pt x="21" y="31"/>
                  </a:cubicBezTo>
                  <a:cubicBezTo>
                    <a:pt x="27" y="31"/>
                    <a:pt x="32" y="27"/>
                    <a:pt x="32" y="21"/>
                  </a:cubicBezTo>
                  <a:cubicBezTo>
                    <a:pt x="32" y="15"/>
                    <a:pt x="28" y="10"/>
                    <a:pt x="21" y="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59" name="Freeform 73"/>
            <p:cNvSpPr>
              <a:spLocks noEditPoints="1"/>
            </p:cNvSpPr>
            <p:nvPr/>
          </p:nvSpPr>
          <p:spPr bwMode="auto">
            <a:xfrm>
              <a:off x="7723188" y="1254126"/>
              <a:ext cx="39688" cy="47625"/>
            </a:xfrm>
            <a:custGeom>
              <a:avLst/>
              <a:gdLst>
                <a:gd name="T0" fmla="*/ 42 w 42"/>
                <a:gd name="T1" fmla="*/ 27 h 50"/>
                <a:gd name="T2" fmla="*/ 42 w 42"/>
                <a:gd name="T3" fmla="*/ 27 h 50"/>
                <a:gd name="T4" fmla="*/ 8 w 42"/>
                <a:gd name="T5" fmla="*/ 27 h 50"/>
                <a:gd name="T6" fmla="*/ 13 w 42"/>
                <a:gd name="T7" fmla="*/ 39 h 50"/>
                <a:gd name="T8" fmla="*/ 21 w 42"/>
                <a:gd name="T9" fmla="*/ 43 h 50"/>
                <a:gd name="T10" fmla="*/ 30 w 42"/>
                <a:gd name="T11" fmla="*/ 40 h 50"/>
                <a:gd name="T12" fmla="*/ 33 w 42"/>
                <a:gd name="T13" fmla="*/ 34 h 50"/>
                <a:gd name="T14" fmla="*/ 41 w 42"/>
                <a:gd name="T15" fmla="*/ 34 h 50"/>
                <a:gd name="T16" fmla="*/ 33 w 42"/>
                <a:gd name="T17" fmla="*/ 46 h 50"/>
                <a:gd name="T18" fmla="*/ 21 w 42"/>
                <a:gd name="T19" fmla="*/ 50 h 50"/>
                <a:gd name="T20" fmla="*/ 6 w 42"/>
                <a:gd name="T21" fmla="*/ 43 h 50"/>
                <a:gd name="T22" fmla="*/ 0 w 42"/>
                <a:gd name="T23" fmla="*/ 25 h 50"/>
                <a:gd name="T24" fmla="*/ 3 w 42"/>
                <a:gd name="T25" fmla="*/ 10 h 50"/>
                <a:gd name="T26" fmla="*/ 21 w 42"/>
                <a:gd name="T27" fmla="*/ 0 h 50"/>
                <a:gd name="T28" fmla="*/ 36 w 42"/>
                <a:gd name="T29" fmla="*/ 6 h 50"/>
                <a:gd name="T30" fmla="*/ 42 w 42"/>
                <a:gd name="T31" fmla="*/ 23 h 50"/>
                <a:gd name="T32" fmla="*/ 42 w 42"/>
                <a:gd name="T33" fmla="*/ 27 h 50"/>
                <a:gd name="T34" fmla="*/ 31 w 42"/>
                <a:gd name="T35" fmla="*/ 11 h 50"/>
                <a:gd name="T36" fmla="*/ 31 w 42"/>
                <a:gd name="T37" fmla="*/ 11 h 50"/>
                <a:gd name="T38" fmla="*/ 21 w 42"/>
                <a:gd name="T39" fmla="*/ 7 h 50"/>
                <a:gd name="T40" fmla="*/ 8 w 42"/>
                <a:gd name="T41" fmla="*/ 21 h 50"/>
                <a:gd name="T42" fmla="*/ 34 w 42"/>
                <a:gd name="T43" fmla="*/ 21 h 50"/>
                <a:gd name="T44" fmla="*/ 31 w 42"/>
                <a:gd name="T45"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0">
                  <a:moveTo>
                    <a:pt x="42" y="27"/>
                  </a:moveTo>
                  <a:lnTo>
                    <a:pt x="42" y="27"/>
                  </a:lnTo>
                  <a:lnTo>
                    <a:pt x="8" y="27"/>
                  </a:lnTo>
                  <a:cubicBezTo>
                    <a:pt x="8" y="32"/>
                    <a:pt x="10" y="36"/>
                    <a:pt x="13" y="39"/>
                  </a:cubicBezTo>
                  <a:cubicBezTo>
                    <a:pt x="15" y="41"/>
                    <a:pt x="18" y="43"/>
                    <a:pt x="21" y="43"/>
                  </a:cubicBezTo>
                  <a:cubicBezTo>
                    <a:pt x="25" y="43"/>
                    <a:pt x="28" y="42"/>
                    <a:pt x="30" y="40"/>
                  </a:cubicBezTo>
                  <a:cubicBezTo>
                    <a:pt x="31" y="38"/>
                    <a:pt x="32" y="37"/>
                    <a:pt x="33" y="34"/>
                  </a:cubicBezTo>
                  <a:lnTo>
                    <a:pt x="41" y="34"/>
                  </a:lnTo>
                  <a:cubicBezTo>
                    <a:pt x="40" y="39"/>
                    <a:pt x="37" y="43"/>
                    <a:pt x="33" y="46"/>
                  </a:cubicBezTo>
                  <a:cubicBezTo>
                    <a:pt x="30" y="48"/>
                    <a:pt x="26" y="50"/>
                    <a:pt x="21" y="50"/>
                  </a:cubicBezTo>
                  <a:cubicBezTo>
                    <a:pt x="15" y="50"/>
                    <a:pt x="9" y="47"/>
                    <a:pt x="6" y="43"/>
                  </a:cubicBezTo>
                  <a:cubicBezTo>
                    <a:pt x="2" y="38"/>
                    <a:pt x="0" y="32"/>
                    <a:pt x="0" y="25"/>
                  </a:cubicBezTo>
                  <a:cubicBezTo>
                    <a:pt x="0" y="19"/>
                    <a:pt x="1" y="14"/>
                    <a:pt x="3" y="10"/>
                  </a:cubicBezTo>
                  <a:cubicBezTo>
                    <a:pt x="7" y="4"/>
                    <a:pt x="13" y="0"/>
                    <a:pt x="21" y="0"/>
                  </a:cubicBezTo>
                  <a:cubicBezTo>
                    <a:pt x="27" y="0"/>
                    <a:pt x="32" y="2"/>
                    <a:pt x="36" y="6"/>
                  </a:cubicBezTo>
                  <a:cubicBezTo>
                    <a:pt x="40" y="10"/>
                    <a:pt x="42" y="16"/>
                    <a:pt x="42" y="23"/>
                  </a:cubicBezTo>
                  <a:lnTo>
                    <a:pt x="42" y="27"/>
                  </a:lnTo>
                  <a:close/>
                  <a:moveTo>
                    <a:pt x="31" y="11"/>
                  </a:moveTo>
                  <a:lnTo>
                    <a:pt x="31" y="11"/>
                  </a:lnTo>
                  <a:cubicBezTo>
                    <a:pt x="29" y="8"/>
                    <a:pt x="25" y="7"/>
                    <a:pt x="21" y="7"/>
                  </a:cubicBezTo>
                  <a:cubicBezTo>
                    <a:pt x="13" y="7"/>
                    <a:pt x="8" y="14"/>
                    <a:pt x="8" y="21"/>
                  </a:cubicBezTo>
                  <a:lnTo>
                    <a:pt x="34" y="21"/>
                  </a:lnTo>
                  <a:cubicBezTo>
                    <a:pt x="34" y="17"/>
                    <a:pt x="33" y="13"/>
                    <a:pt x="31"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0" name="Freeform 74"/>
            <p:cNvSpPr>
              <a:spLocks noEditPoints="1"/>
            </p:cNvSpPr>
            <p:nvPr/>
          </p:nvSpPr>
          <p:spPr bwMode="auto">
            <a:xfrm>
              <a:off x="7791451" y="1254126"/>
              <a:ext cx="42863" cy="47625"/>
            </a:xfrm>
            <a:custGeom>
              <a:avLst/>
              <a:gdLst>
                <a:gd name="T0" fmla="*/ 39 w 44"/>
                <a:gd name="T1" fmla="*/ 49 h 50"/>
                <a:gd name="T2" fmla="*/ 39 w 44"/>
                <a:gd name="T3" fmla="*/ 49 h 50"/>
                <a:gd name="T4" fmla="*/ 32 w 44"/>
                <a:gd name="T5" fmla="*/ 42 h 50"/>
                <a:gd name="T6" fmla="*/ 32 w 44"/>
                <a:gd name="T7" fmla="*/ 42 h 50"/>
                <a:gd name="T8" fmla="*/ 17 w 44"/>
                <a:gd name="T9" fmla="*/ 50 h 50"/>
                <a:gd name="T10" fmla="*/ 0 w 44"/>
                <a:gd name="T11" fmla="*/ 35 h 50"/>
                <a:gd name="T12" fmla="*/ 17 w 44"/>
                <a:gd name="T13" fmla="*/ 20 h 50"/>
                <a:gd name="T14" fmla="*/ 32 w 44"/>
                <a:gd name="T15" fmla="*/ 19 h 50"/>
                <a:gd name="T16" fmla="*/ 32 w 44"/>
                <a:gd name="T17" fmla="*/ 16 h 50"/>
                <a:gd name="T18" fmla="*/ 29 w 44"/>
                <a:gd name="T19" fmla="*/ 9 h 50"/>
                <a:gd name="T20" fmla="*/ 21 w 44"/>
                <a:gd name="T21" fmla="*/ 6 h 50"/>
                <a:gd name="T22" fmla="*/ 13 w 44"/>
                <a:gd name="T23" fmla="*/ 9 h 50"/>
                <a:gd name="T24" fmla="*/ 11 w 44"/>
                <a:gd name="T25" fmla="*/ 15 h 50"/>
                <a:gd name="T26" fmla="*/ 3 w 44"/>
                <a:gd name="T27" fmla="*/ 15 h 50"/>
                <a:gd name="T28" fmla="*/ 7 w 44"/>
                <a:gd name="T29" fmla="*/ 5 h 50"/>
                <a:gd name="T30" fmla="*/ 21 w 44"/>
                <a:gd name="T31" fmla="*/ 0 h 50"/>
                <a:gd name="T32" fmla="*/ 38 w 44"/>
                <a:gd name="T33" fmla="*/ 9 h 50"/>
                <a:gd name="T34" fmla="*/ 40 w 44"/>
                <a:gd name="T35" fmla="*/ 16 h 50"/>
                <a:gd name="T36" fmla="*/ 40 w 44"/>
                <a:gd name="T37" fmla="*/ 39 h 50"/>
                <a:gd name="T38" fmla="*/ 42 w 44"/>
                <a:gd name="T39" fmla="*/ 42 h 50"/>
                <a:gd name="T40" fmla="*/ 44 w 44"/>
                <a:gd name="T41" fmla="*/ 42 h 50"/>
                <a:gd name="T42" fmla="*/ 44 w 44"/>
                <a:gd name="T43" fmla="*/ 48 h 50"/>
                <a:gd name="T44" fmla="*/ 39 w 44"/>
                <a:gd name="T45" fmla="*/ 49 h 50"/>
                <a:gd name="T46" fmla="*/ 32 w 44"/>
                <a:gd name="T47" fmla="*/ 26 h 50"/>
                <a:gd name="T48" fmla="*/ 32 w 44"/>
                <a:gd name="T49" fmla="*/ 26 h 50"/>
                <a:gd name="T50" fmla="*/ 19 w 44"/>
                <a:gd name="T51" fmla="*/ 26 h 50"/>
                <a:gd name="T52" fmla="*/ 9 w 44"/>
                <a:gd name="T53" fmla="*/ 35 h 50"/>
                <a:gd name="T54" fmla="*/ 18 w 44"/>
                <a:gd name="T55" fmla="*/ 43 h 50"/>
                <a:gd name="T56" fmla="*/ 28 w 44"/>
                <a:gd name="T57" fmla="*/ 39 h 50"/>
                <a:gd name="T58" fmla="*/ 32 w 44"/>
                <a:gd name="T59" fmla="*/ 28 h 50"/>
                <a:gd name="T60" fmla="*/ 32 w 44"/>
                <a:gd name="T6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0">
                  <a:moveTo>
                    <a:pt x="39" y="49"/>
                  </a:moveTo>
                  <a:lnTo>
                    <a:pt x="39" y="49"/>
                  </a:lnTo>
                  <a:cubicBezTo>
                    <a:pt x="35" y="49"/>
                    <a:pt x="32" y="46"/>
                    <a:pt x="32" y="42"/>
                  </a:cubicBezTo>
                  <a:lnTo>
                    <a:pt x="32" y="42"/>
                  </a:lnTo>
                  <a:cubicBezTo>
                    <a:pt x="29" y="47"/>
                    <a:pt x="23" y="50"/>
                    <a:pt x="17" y="50"/>
                  </a:cubicBezTo>
                  <a:cubicBezTo>
                    <a:pt x="6" y="50"/>
                    <a:pt x="0" y="42"/>
                    <a:pt x="0" y="35"/>
                  </a:cubicBezTo>
                  <a:cubicBezTo>
                    <a:pt x="0" y="29"/>
                    <a:pt x="4" y="21"/>
                    <a:pt x="17" y="20"/>
                  </a:cubicBezTo>
                  <a:lnTo>
                    <a:pt x="32" y="19"/>
                  </a:lnTo>
                  <a:lnTo>
                    <a:pt x="32" y="16"/>
                  </a:lnTo>
                  <a:cubicBezTo>
                    <a:pt x="32" y="14"/>
                    <a:pt x="31" y="11"/>
                    <a:pt x="29" y="9"/>
                  </a:cubicBezTo>
                  <a:cubicBezTo>
                    <a:pt x="28" y="7"/>
                    <a:pt x="25" y="6"/>
                    <a:pt x="21" y="6"/>
                  </a:cubicBezTo>
                  <a:cubicBezTo>
                    <a:pt x="17" y="6"/>
                    <a:pt x="14" y="8"/>
                    <a:pt x="13" y="9"/>
                  </a:cubicBezTo>
                  <a:cubicBezTo>
                    <a:pt x="11" y="11"/>
                    <a:pt x="11" y="12"/>
                    <a:pt x="11" y="15"/>
                  </a:cubicBezTo>
                  <a:lnTo>
                    <a:pt x="3" y="15"/>
                  </a:lnTo>
                  <a:cubicBezTo>
                    <a:pt x="3" y="11"/>
                    <a:pt x="4" y="7"/>
                    <a:pt x="7" y="5"/>
                  </a:cubicBezTo>
                  <a:cubicBezTo>
                    <a:pt x="10" y="2"/>
                    <a:pt x="16" y="0"/>
                    <a:pt x="21" y="0"/>
                  </a:cubicBezTo>
                  <a:cubicBezTo>
                    <a:pt x="31" y="0"/>
                    <a:pt x="36" y="4"/>
                    <a:pt x="38" y="9"/>
                  </a:cubicBezTo>
                  <a:cubicBezTo>
                    <a:pt x="39" y="11"/>
                    <a:pt x="40" y="14"/>
                    <a:pt x="40" y="16"/>
                  </a:cubicBezTo>
                  <a:lnTo>
                    <a:pt x="40" y="39"/>
                  </a:lnTo>
                  <a:cubicBezTo>
                    <a:pt x="40" y="42"/>
                    <a:pt x="41" y="42"/>
                    <a:pt x="42" y="42"/>
                  </a:cubicBezTo>
                  <a:cubicBezTo>
                    <a:pt x="43" y="42"/>
                    <a:pt x="44" y="42"/>
                    <a:pt x="44" y="42"/>
                  </a:cubicBezTo>
                  <a:lnTo>
                    <a:pt x="44" y="48"/>
                  </a:lnTo>
                  <a:cubicBezTo>
                    <a:pt x="43" y="49"/>
                    <a:pt x="41" y="49"/>
                    <a:pt x="39" y="49"/>
                  </a:cubicBezTo>
                  <a:close/>
                  <a:moveTo>
                    <a:pt x="32" y="26"/>
                  </a:moveTo>
                  <a:lnTo>
                    <a:pt x="32" y="26"/>
                  </a:lnTo>
                  <a:lnTo>
                    <a:pt x="19" y="26"/>
                  </a:lnTo>
                  <a:cubicBezTo>
                    <a:pt x="14" y="27"/>
                    <a:pt x="9" y="29"/>
                    <a:pt x="9" y="35"/>
                  </a:cubicBezTo>
                  <a:cubicBezTo>
                    <a:pt x="9" y="39"/>
                    <a:pt x="11" y="43"/>
                    <a:pt x="18" y="43"/>
                  </a:cubicBezTo>
                  <a:cubicBezTo>
                    <a:pt x="22" y="43"/>
                    <a:pt x="25" y="42"/>
                    <a:pt x="28" y="39"/>
                  </a:cubicBezTo>
                  <a:cubicBezTo>
                    <a:pt x="30" y="36"/>
                    <a:pt x="32" y="32"/>
                    <a:pt x="32" y="28"/>
                  </a:cubicBezTo>
                  <a:lnTo>
                    <a:pt x="32" y="2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1" name="Freeform 75"/>
            <p:cNvSpPr>
              <a:spLocks/>
            </p:cNvSpPr>
            <p:nvPr/>
          </p:nvSpPr>
          <p:spPr bwMode="auto">
            <a:xfrm>
              <a:off x="7847013" y="1254126"/>
              <a:ext cx="36513" cy="46038"/>
            </a:xfrm>
            <a:custGeom>
              <a:avLst/>
              <a:gdLst>
                <a:gd name="T0" fmla="*/ 30 w 38"/>
                <a:gd name="T1" fmla="*/ 48 h 48"/>
                <a:gd name="T2" fmla="*/ 30 w 38"/>
                <a:gd name="T3" fmla="*/ 48 h 48"/>
                <a:gd name="T4" fmla="*/ 30 w 38"/>
                <a:gd name="T5" fmla="*/ 18 h 48"/>
                <a:gd name="T6" fmla="*/ 20 w 38"/>
                <a:gd name="T7" fmla="*/ 7 h 48"/>
                <a:gd name="T8" fmla="*/ 9 w 38"/>
                <a:gd name="T9" fmla="*/ 14 h 48"/>
                <a:gd name="T10" fmla="*/ 8 w 38"/>
                <a:gd name="T11" fmla="*/ 26 h 48"/>
                <a:gd name="T12" fmla="*/ 8 w 38"/>
                <a:gd name="T13" fmla="*/ 48 h 48"/>
                <a:gd name="T14" fmla="*/ 0 w 38"/>
                <a:gd name="T15" fmla="*/ 48 h 48"/>
                <a:gd name="T16" fmla="*/ 0 w 38"/>
                <a:gd name="T17" fmla="*/ 1 h 48"/>
                <a:gd name="T18" fmla="*/ 7 w 38"/>
                <a:gd name="T19" fmla="*/ 1 h 48"/>
                <a:gd name="T20" fmla="*/ 7 w 38"/>
                <a:gd name="T21" fmla="*/ 8 h 48"/>
                <a:gd name="T22" fmla="*/ 22 w 38"/>
                <a:gd name="T23" fmla="*/ 0 h 48"/>
                <a:gd name="T24" fmla="*/ 38 w 38"/>
                <a:gd name="T25" fmla="*/ 17 h 48"/>
                <a:gd name="T26" fmla="*/ 38 w 38"/>
                <a:gd name="T27" fmla="*/ 48 h 48"/>
                <a:gd name="T28" fmla="*/ 30 w 38"/>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8">
                  <a:moveTo>
                    <a:pt x="30" y="48"/>
                  </a:moveTo>
                  <a:lnTo>
                    <a:pt x="30" y="48"/>
                  </a:lnTo>
                  <a:lnTo>
                    <a:pt x="30" y="18"/>
                  </a:lnTo>
                  <a:cubicBezTo>
                    <a:pt x="30" y="11"/>
                    <a:pt x="27" y="7"/>
                    <a:pt x="20" y="7"/>
                  </a:cubicBezTo>
                  <a:cubicBezTo>
                    <a:pt x="15" y="7"/>
                    <a:pt x="12" y="10"/>
                    <a:pt x="9" y="14"/>
                  </a:cubicBezTo>
                  <a:cubicBezTo>
                    <a:pt x="8" y="18"/>
                    <a:pt x="8" y="23"/>
                    <a:pt x="8" y="26"/>
                  </a:cubicBezTo>
                  <a:lnTo>
                    <a:pt x="8" y="48"/>
                  </a:lnTo>
                  <a:lnTo>
                    <a:pt x="0" y="48"/>
                  </a:lnTo>
                  <a:lnTo>
                    <a:pt x="0" y="1"/>
                  </a:lnTo>
                  <a:lnTo>
                    <a:pt x="7" y="1"/>
                  </a:lnTo>
                  <a:lnTo>
                    <a:pt x="7" y="8"/>
                  </a:lnTo>
                  <a:cubicBezTo>
                    <a:pt x="10" y="3"/>
                    <a:pt x="16" y="0"/>
                    <a:pt x="22" y="0"/>
                  </a:cubicBezTo>
                  <a:cubicBezTo>
                    <a:pt x="32" y="0"/>
                    <a:pt x="38" y="6"/>
                    <a:pt x="38" y="17"/>
                  </a:cubicBezTo>
                  <a:lnTo>
                    <a:pt x="38" y="48"/>
                  </a:lnTo>
                  <a:lnTo>
                    <a:pt x="30" y="4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2" name="Freeform 76"/>
            <p:cNvSpPr>
              <a:spLocks noEditPoints="1"/>
            </p:cNvSpPr>
            <p:nvPr/>
          </p:nvSpPr>
          <p:spPr bwMode="auto">
            <a:xfrm>
              <a:off x="7894638" y="1235076"/>
              <a:ext cx="41275" cy="66675"/>
            </a:xfrm>
            <a:custGeom>
              <a:avLst/>
              <a:gdLst>
                <a:gd name="T0" fmla="*/ 35 w 42"/>
                <a:gd name="T1" fmla="*/ 67 h 69"/>
                <a:gd name="T2" fmla="*/ 35 w 42"/>
                <a:gd name="T3" fmla="*/ 67 h 69"/>
                <a:gd name="T4" fmla="*/ 34 w 42"/>
                <a:gd name="T5" fmla="*/ 61 h 69"/>
                <a:gd name="T6" fmla="*/ 20 w 42"/>
                <a:gd name="T7" fmla="*/ 69 h 69"/>
                <a:gd name="T8" fmla="*/ 7 w 42"/>
                <a:gd name="T9" fmla="*/ 63 h 69"/>
                <a:gd name="T10" fmla="*/ 0 w 42"/>
                <a:gd name="T11" fmla="*/ 44 h 69"/>
                <a:gd name="T12" fmla="*/ 7 w 42"/>
                <a:gd name="T13" fmla="*/ 24 h 69"/>
                <a:gd name="T14" fmla="*/ 20 w 42"/>
                <a:gd name="T15" fmla="*/ 19 h 69"/>
                <a:gd name="T16" fmla="*/ 34 w 42"/>
                <a:gd name="T17" fmla="*/ 26 h 69"/>
                <a:gd name="T18" fmla="*/ 34 w 42"/>
                <a:gd name="T19" fmla="*/ 0 h 69"/>
                <a:gd name="T20" fmla="*/ 42 w 42"/>
                <a:gd name="T21" fmla="*/ 0 h 69"/>
                <a:gd name="T22" fmla="*/ 42 w 42"/>
                <a:gd name="T23" fmla="*/ 67 h 69"/>
                <a:gd name="T24" fmla="*/ 35 w 42"/>
                <a:gd name="T25" fmla="*/ 67 h 69"/>
                <a:gd name="T26" fmla="*/ 29 w 42"/>
                <a:gd name="T27" fmla="*/ 29 h 69"/>
                <a:gd name="T28" fmla="*/ 29 w 42"/>
                <a:gd name="T29" fmla="*/ 29 h 69"/>
                <a:gd name="T30" fmla="*/ 21 w 42"/>
                <a:gd name="T31" fmla="*/ 26 h 69"/>
                <a:gd name="T32" fmla="*/ 8 w 42"/>
                <a:gd name="T33" fmla="*/ 44 h 69"/>
                <a:gd name="T34" fmla="*/ 21 w 42"/>
                <a:gd name="T35" fmla="*/ 62 h 69"/>
                <a:gd name="T36" fmla="*/ 29 w 42"/>
                <a:gd name="T37" fmla="*/ 59 h 69"/>
                <a:gd name="T38" fmla="*/ 34 w 42"/>
                <a:gd name="T39" fmla="*/ 44 h 69"/>
                <a:gd name="T40" fmla="*/ 29 w 42"/>
                <a:gd name="T41"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9">
                  <a:moveTo>
                    <a:pt x="35" y="67"/>
                  </a:moveTo>
                  <a:lnTo>
                    <a:pt x="35" y="67"/>
                  </a:lnTo>
                  <a:lnTo>
                    <a:pt x="34" y="61"/>
                  </a:lnTo>
                  <a:cubicBezTo>
                    <a:pt x="31" y="66"/>
                    <a:pt x="25" y="69"/>
                    <a:pt x="20" y="69"/>
                  </a:cubicBezTo>
                  <a:cubicBezTo>
                    <a:pt x="14" y="69"/>
                    <a:pt x="10" y="67"/>
                    <a:pt x="7" y="63"/>
                  </a:cubicBezTo>
                  <a:cubicBezTo>
                    <a:pt x="2" y="59"/>
                    <a:pt x="0" y="52"/>
                    <a:pt x="0" y="44"/>
                  </a:cubicBezTo>
                  <a:cubicBezTo>
                    <a:pt x="0" y="36"/>
                    <a:pt x="2" y="28"/>
                    <a:pt x="7" y="24"/>
                  </a:cubicBezTo>
                  <a:cubicBezTo>
                    <a:pt x="10" y="21"/>
                    <a:pt x="15" y="19"/>
                    <a:pt x="20" y="19"/>
                  </a:cubicBezTo>
                  <a:cubicBezTo>
                    <a:pt x="25" y="19"/>
                    <a:pt x="31" y="21"/>
                    <a:pt x="34" y="26"/>
                  </a:cubicBezTo>
                  <a:lnTo>
                    <a:pt x="34" y="0"/>
                  </a:lnTo>
                  <a:lnTo>
                    <a:pt x="42" y="0"/>
                  </a:lnTo>
                  <a:lnTo>
                    <a:pt x="42" y="67"/>
                  </a:lnTo>
                  <a:lnTo>
                    <a:pt x="35" y="67"/>
                  </a:lnTo>
                  <a:close/>
                  <a:moveTo>
                    <a:pt x="29" y="29"/>
                  </a:moveTo>
                  <a:lnTo>
                    <a:pt x="29" y="29"/>
                  </a:lnTo>
                  <a:cubicBezTo>
                    <a:pt x="27" y="27"/>
                    <a:pt x="25" y="26"/>
                    <a:pt x="21" y="26"/>
                  </a:cubicBezTo>
                  <a:cubicBezTo>
                    <a:pt x="11" y="26"/>
                    <a:pt x="8" y="35"/>
                    <a:pt x="8" y="44"/>
                  </a:cubicBezTo>
                  <a:cubicBezTo>
                    <a:pt x="8" y="52"/>
                    <a:pt x="11" y="62"/>
                    <a:pt x="21" y="62"/>
                  </a:cubicBezTo>
                  <a:cubicBezTo>
                    <a:pt x="25" y="62"/>
                    <a:pt x="27" y="61"/>
                    <a:pt x="29" y="59"/>
                  </a:cubicBezTo>
                  <a:cubicBezTo>
                    <a:pt x="33" y="55"/>
                    <a:pt x="34" y="50"/>
                    <a:pt x="34" y="44"/>
                  </a:cubicBezTo>
                  <a:cubicBezTo>
                    <a:pt x="34" y="38"/>
                    <a:pt x="33" y="32"/>
                    <a:pt x="29" y="2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3" name="Freeform 77"/>
            <p:cNvSpPr>
              <a:spLocks/>
            </p:cNvSpPr>
            <p:nvPr/>
          </p:nvSpPr>
          <p:spPr bwMode="auto">
            <a:xfrm>
              <a:off x="7972426" y="1254126"/>
              <a:ext cx="61913" cy="46038"/>
            </a:xfrm>
            <a:custGeom>
              <a:avLst/>
              <a:gdLst>
                <a:gd name="T0" fmla="*/ 57 w 65"/>
                <a:gd name="T1" fmla="*/ 48 h 48"/>
                <a:gd name="T2" fmla="*/ 57 w 65"/>
                <a:gd name="T3" fmla="*/ 48 h 48"/>
                <a:gd name="T4" fmla="*/ 57 w 65"/>
                <a:gd name="T5" fmla="*/ 18 h 48"/>
                <a:gd name="T6" fmla="*/ 48 w 65"/>
                <a:gd name="T7" fmla="*/ 7 h 48"/>
                <a:gd name="T8" fmla="*/ 40 w 65"/>
                <a:gd name="T9" fmla="*/ 10 h 48"/>
                <a:gd name="T10" fmla="*/ 36 w 65"/>
                <a:gd name="T11" fmla="*/ 23 h 48"/>
                <a:gd name="T12" fmla="*/ 36 w 65"/>
                <a:gd name="T13" fmla="*/ 48 h 48"/>
                <a:gd name="T14" fmla="*/ 28 w 65"/>
                <a:gd name="T15" fmla="*/ 48 h 48"/>
                <a:gd name="T16" fmla="*/ 28 w 65"/>
                <a:gd name="T17" fmla="*/ 18 h 48"/>
                <a:gd name="T18" fmla="*/ 19 w 65"/>
                <a:gd name="T19" fmla="*/ 7 h 48"/>
                <a:gd name="T20" fmla="*/ 11 w 65"/>
                <a:gd name="T21" fmla="*/ 11 h 48"/>
                <a:gd name="T22" fmla="*/ 8 w 65"/>
                <a:gd name="T23" fmla="*/ 23 h 48"/>
                <a:gd name="T24" fmla="*/ 8 w 65"/>
                <a:gd name="T25" fmla="*/ 48 h 48"/>
                <a:gd name="T26" fmla="*/ 0 w 65"/>
                <a:gd name="T27" fmla="*/ 48 h 48"/>
                <a:gd name="T28" fmla="*/ 0 w 65"/>
                <a:gd name="T29" fmla="*/ 1 h 48"/>
                <a:gd name="T30" fmla="*/ 7 w 65"/>
                <a:gd name="T31" fmla="*/ 1 h 48"/>
                <a:gd name="T32" fmla="*/ 7 w 65"/>
                <a:gd name="T33" fmla="*/ 8 h 48"/>
                <a:gd name="T34" fmla="*/ 21 w 65"/>
                <a:gd name="T35" fmla="*/ 0 h 48"/>
                <a:gd name="T36" fmla="*/ 35 w 65"/>
                <a:gd name="T37" fmla="*/ 9 h 48"/>
                <a:gd name="T38" fmla="*/ 49 w 65"/>
                <a:gd name="T39" fmla="*/ 0 h 48"/>
                <a:gd name="T40" fmla="*/ 65 w 65"/>
                <a:gd name="T41" fmla="*/ 17 h 48"/>
                <a:gd name="T42" fmla="*/ 65 w 65"/>
                <a:gd name="T43" fmla="*/ 48 h 48"/>
                <a:gd name="T44" fmla="*/ 57 w 65"/>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48">
                  <a:moveTo>
                    <a:pt x="57" y="48"/>
                  </a:moveTo>
                  <a:lnTo>
                    <a:pt x="57" y="48"/>
                  </a:lnTo>
                  <a:lnTo>
                    <a:pt x="57" y="18"/>
                  </a:lnTo>
                  <a:cubicBezTo>
                    <a:pt x="57" y="12"/>
                    <a:pt x="55" y="7"/>
                    <a:pt x="48" y="7"/>
                  </a:cubicBezTo>
                  <a:cubicBezTo>
                    <a:pt x="45" y="7"/>
                    <a:pt x="42" y="8"/>
                    <a:pt x="40" y="10"/>
                  </a:cubicBezTo>
                  <a:cubicBezTo>
                    <a:pt x="37" y="14"/>
                    <a:pt x="36" y="18"/>
                    <a:pt x="36" y="23"/>
                  </a:cubicBezTo>
                  <a:lnTo>
                    <a:pt x="36" y="48"/>
                  </a:lnTo>
                  <a:lnTo>
                    <a:pt x="28" y="48"/>
                  </a:lnTo>
                  <a:lnTo>
                    <a:pt x="28" y="18"/>
                  </a:lnTo>
                  <a:cubicBezTo>
                    <a:pt x="28" y="12"/>
                    <a:pt x="26" y="7"/>
                    <a:pt x="19" y="7"/>
                  </a:cubicBezTo>
                  <a:cubicBezTo>
                    <a:pt x="15" y="7"/>
                    <a:pt x="13" y="9"/>
                    <a:pt x="11" y="11"/>
                  </a:cubicBezTo>
                  <a:cubicBezTo>
                    <a:pt x="8" y="14"/>
                    <a:pt x="8" y="19"/>
                    <a:pt x="8" y="23"/>
                  </a:cubicBezTo>
                  <a:lnTo>
                    <a:pt x="8" y="48"/>
                  </a:lnTo>
                  <a:lnTo>
                    <a:pt x="0" y="48"/>
                  </a:lnTo>
                  <a:lnTo>
                    <a:pt x="0" y="1"/>
                  </a:lnTo>
                  <a:lnTo>
                    <a:pt x="7" y="1"/>
                  </a:lnTo>
                  <a:lnTo>
                    <a:pt x="7" y="8"/>
                  </a:lnTo>
                  <a:cubicBezTo>
                    <a:pt x="10" y="2"/>
                    <a:pt x="15" y="0"/>
                    <a:pt x="21" y="0"/>
                  </a:cubicBezTo>
                  <a:cubicBezTo>
                    <a:pt x="28" y="0"/>
                    <a:pt x="33" y="3"/>
                    <a:pt x="35" y="9"/>
                  </a:cubicBezTo>
                  <a:cubicBezTo>
                    <a:pt x="37" y="3"/>
                    <a:pt x="43" y="0"/>
                    <a:pt x="49" y="0"/>
                  </a:cubicBezTo>
                  <a:cubicBezTo>
                    <a:pt x="60" y="0"/>
                    <a:pt x="65" y="7"/>
                    <a:pt x="65" y="17"/>
                  </a:cubicBezTo>
                  <a:lnTo>
                    <a:pt x="65" y="48"/>
                  </a:lnTo>
                  <a:lnTo>
                    <a:pt x="57" y="4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4" name="Freeform 78"/>
            <p:cNvSpPr>
              <a:spLocks noEditPoints="1"/>
            </p:cNvSpPr>
            <p:nvPr/>
          </p:nvSpPr>
          <p:spPr bwMode="auto">
            <a:xfrm>
              <a:off x="8047038" y="1254126"/>
              <a:ext cx="41275" cy="47625"/>
            </a:xfrm>
            <a:custGeom>
              <a:avLst/>
              <a:gdLst>
                <a:gd name="T0" fmla="*/ 35 w 42"/>
                <a:gd name="T1" fmla="*/ 44 h 50"/>
                <a:gd name="T2" fmla="*/ 35 w 42"/>
                <a:gd name="T3" fmla="*/ 44 h 50"/>
                <a:gd name="T4" fmla="*/ 21 w 42"/>
                <a:gd name="T5" fmla="*/ 50 h 50"/>
                <a:gd name="T6" fmla="*/ 7 w 42"/>
                <a:gd name="T7" fmla="*/ 44 h 50"/>
                <a:gd name="T8" fmla="*/ 0 w 42"/>
                <a:gd name="T9" fmla="*/ 25 h 50"/>
                <a:gd name="T10" fmla="*/ 7 w 42"/>
                <a:gd name="T11" fmla="*/ 5 h 50"/>
                <a:gd name="T12" fmla="*/ 21 w 42"/>
                <a:gd name="T13" fmla="*/ 0 h 50"/>
                <a:gd name="T14" fmla="*/ 35 w 42"/>
                <a:gd name="T15" fmla="*/ 5 h 50"/>
                <a:gd name="T16" fmla="*/ 42 w 42"/>
                <a:gd name="T17" fmla="*/ 25 h 50"/>
                <a:gd name="T18" fmla="*/ 35 w 42"/>
                <a:gd name="T19" fmla="*/ 44 h 50"/>
                <a:gd name="T20" fmla="*/ 30 w 42"/>
                <a:gd name="T21" fmla="*/ 10 h 50"/>
                <a:gd name="T22" fmla="*/ 30 w 42"/>
                <a:gd name="T23" fmla="*/ 10 h 50"/>
                <a:gd name="T24" fmla="*/ 21 w 42"/>
                <a:gd name="T25" fmla="*/ 7 h 50"/>
                <a:gd name="T26" fmla="*/ 13 w 42"/>
                <a:gd name="T27" fmla="*/ 10 h 50"/>
                <a:gd name="T28" fmla="*/ 8 w 42"/>
                <a:gd name="T29" fmla="*/ 25 h 50"/>
                <a:gd name="T30" fmla="*/ 13 w 42"/>
                <a:gd name="T31" fmla="*/ 39 h 50"/>
                <a:gd name="T32" fmla="*/ 21 w 42"/>
                <a:gd name="T33" fmla="*/ 43 h 50"/>
                <a:gd name="T34" fmla="*/ 30 w 42"/>
                <a:gd name="T35" fmla="*/ 39 h 50"/>
                <a:gd name="T36" fmla="*/ 34 w 42"/>
                <a:gd name="T37" fmla="*/ 25 h 50"/>
                <a:gd name="T38" fmla="*/ 30 w 42"/>
                <a:gd name="T39"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50">
                  <a:moveTo>
                    <a:pt x="35" y="44"/>
                  </a:moveTo>
                  <a:lnTo>
                    <a:pt x="35" y="44"/>
                  </a:lnTo>
                  <a:cubicBezTo>
                    <a:pt x="32" y="47"/>
                    <a:pt x="27" y="50"/>
                    <a:pt x="21" y="50"/>
                  </a:cubicBezTo>
                  <a:cubicBezTo>
                    <a:pt x="15" y="50"/>
                    <a:pt x="10" y="47"/>
                    <a:pt x="7" y="44"/>
                  </a:cubicBezTo>
                  <a:cubicBezTo>
                    <a:pt x="2" y="39"/>
                    <a:pt x="0" y="32"/>
                    <a:pt x="0" y="25"/>
                  </a:cubicBezTo>
                  <a:cubicBezTo>
                    <a:pt x="0" y="17"/>
                    <a:pt x="2" y="10"/>
                    <a:pt x="7" y="5"/>
                  </a:cubicBezTo>
                  <a:cubicBezTo>
                    <a:pt x="10" y="2"/>
                    <a:pt x="15" y="0"/>
                    <a:pt x="21" y="0"/>
                  </a:cubicBezTo>
                  <a:cubicBezTo>
                    <a:pt x="27" y="0"/>
                    <a:pt x="32" y="2"/>
                    <a:pt x="35" y="5"/>
                  </a:cubicBezTo>
                  <a:cubicBezTo>
                    <a:pt x="41" y="10"/>
                    <a:pt x="42" y="17"/>
                    <a:pt x="42" y="25"/>
                  </a:cubicBezTo>
                  <a:cubicBezTo>
                    <a:pt x="42" y="32"/>
                    <a:pt x="41" y="39"/>
                    <a:pt x="35" y="44"/>
                  </a:cubicBezTo>
                  <a:close/>
                  <a:moveTo>
                    <a:pt x="30" y="10"/>
                  </a:moveTo>
                  <a:lnTo>
                    <a:pt x="30" y="10"/>
                  </a:lnTo>
                  <a:cubicBezTo>
                    <a:pt x="28" y="8"/>
                    <a:pt x="25" y="7"/>
                    <a:pt x="21" y="7"/>
                  </a:cubicBezTo>
                  <a:cubicBezTo>
                    <a:pt x="17" y="7"/>
                    <a:pt x="15" y="8"/>
                    <a:pt x="13" y="10"/>
                  </a:cubicBezTo>
                  <a:cubicBezTo>
                    <a:pt x="9" y="14"/>
                    <a:pt x="8" y="19"/>
                    <a:pt x="8" y="25"/>
                  </a:cubicBezTo>
                  <a:cubicBezTo>
                    <a:pt x="8" y="30"/>
                    <a:pt x="9" y="36"/>
                    <a:pt x="13" y="39"/>
                  </a:cubicBezTo>
                  <a:cubicBezTo>
                    <a:pt x="15" y="41"/>
                    <a:pt x="17" y="43"/>
                    <a:pt x="21" y="43"/>
                  </a:cubicBezTo>
                  <a:cubicBezTo>
                    <a:pt x="25" y="43"/>
                    <a:pt x="28" y="41"/>
                    <a:pt x="30" y="39"/>
                  </a:cubicBezTo>
                  <a:cubicBezTo>
                    <a:pt x="33" y="36"/>
                    <a:pt x="34" y="30"/>
                    <a:pt x="34" y="25"/>
                  </a:cubicBezTo>
                  <a:cubicBezTo>
                    <a:pt x="34" y="19"/>
                    <a:pt x="33" y="14"/>
                    <a:pt x="30" y="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5" name="Freeform 79"/>
            <p:cNvSpPr>
              <a:spLocks noEditPoints="1"/>
            </p:cNvSpPr>
            <p:nvPr/>
          </p:nvSpPr>
          <p:spPr bwMode="auto">
            <a:xfrm>
              <a:off x="8101013" y="1235076"/>
              <a:ext cx="39688" cy="66675"/>
            </a:xfrm>
            <a:custGeom>
              <a:avLst/>
              <a:gdLst>
                <a:gd name="T0" fmla="*/ 35 w 42"/>
                <a:gd name="T1" fmla="*/ 63 h 69"/>
                <a:gd name="T2" fmla="*/ 35 w 42"/>
                <a:gd name="T3" fmla="*/ 63 h 69"/>
                <a:gd name="T4" fmla="*/ 22 w 42"/>
                <a:gd name="T5" fmla="*/ 69 h 69"/>
                <a:gd name="T6" fmla="*/ 7 w 42"/>
                <a:gd name="T7" fmla="*/ 61 h 69"/>
                <a:gd name="T8" fmla="*/ 7 w 42"/>
                <a:gd name="T9" fmla="*/ 67 h 69"/>
                <a:gd name="T10" fmla="*/ 0 w 42"/>
                <a:gd name="T11" fmla="*/ 67 h 69"/>
                <a:gd name="T12" fmla="*/ 0 w 42"/>
                <a:gd name="T13" fmla="*/ 0 h 69"/>
                <a:gd name="T14" fmla="*/ 8 w 42"/>
                <a:gd name="T15" fmla="*/ 0 h 69"/>
                <a:gd name="T16" fmla="*/ 8 w 42"/>
                <a:gd name="T17" fmla="*/ 26 h 69"/>
                <a:gd name="T18" fmla="*/ 22 w 42"/>
                <a:gd name="T19" fmla="*/ 19 h 69"/>
                <a:gd name="T20" fmla="*/ 35 w 42"/>
                <a:gd name="T21" fmla="*/ 24 h 69"/>
                <a:gd name="T22" fmla="*/ 42 w 42"/>
                <a:gd name="T23" fmla="*/ 44 h 69"/>
                <a:gd name="T24" fmla="*/ 35 w 42"/>
                <a:gd name="T25" fmla="*/ 63 h 69"/>
                <a:gd name="T26" fmla="*/ 20 w 42"/>
                <a:gd name="T27" fmla="*/ 26 h 69"/>
                <a:gd name="T28" fmla="*/ 20 w 42"/>
                <a:gd name="T29" fmla="*/ 26 h 69"/>
                <a:gd name="T30" fmla="*/ 13 w 42"/>
                <a:gd name="T31" fmla="*/ 29 h 69"/>
                <a:gd name="T32" fmla="*/ 7 w 42"/>
                <a:gd name="T33" fmla="*/ 44 h 69"/>
                <a:gd name="T34" fmla="*/ 13 w 42"/>
                <a:gd name="T35" fmla="*/ 59 h 69"/>
                <a:gd name="T36" fmla="*/ 20 w 42"/>
                <a:gd name="T37" fmla="*/ 62 h 69"/>
                <a:gd name="T38" fmla="*/ 34 w 42"/>
                <a:gd name="T39" fmla="*/ 44 h 69"/>
                <a:gd name="T40" fmla="*/ 20 w 42"/>
                <a:gd name="T41"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9">
                  <a:moveTo>
                    <a:pt x="35" y="63"/>
                  </a:moveTo>
                  <a:lnTo>
                    <a:pt x="35" y="63"/>
                  </a:lnTo>
                  <a:cubicBezTo>
                    <a:pt x="32" y="67"/>
                    <a:pt x="27" y="69"/>
                    <a:pt x="22" y="69"/>
                  </a:cubicBezTo>
                  <a:cubicBezTo>
                    <a:pt x="16" y="69"/>
                    <a:pt x="10" y="66"/>
                    <a:pt x="7" y="61"/>
                  </a:cubicBezTo>
                  <a:lnTo>
                    <a:pt x="7" y="67"/>
                  </a:lnTo>
                  <a:lnTo>
                    <a:pt x="0" y="67"/>
                  </a:lnTo>
                  <a:lnTo>
                    <a:pt x="0" y="0"/>
                  </a:lnTo>
                  <a:lnTo>
                    <a:pt x="8" y="0"/>
                  </a:lnTo>
                  <a:lnTo>
                    <a:pt x="8" y="26"/>
                  </a:lnTo>
                  <a:cubicBezTo>
                    <a:pt x="10" y="21"/>
                    <a:pt x="16" y="19"/>
                    <a:pt x="22" y="19"/>
                  </a:cubicBezTo>
                  <a:cubicBezTo>
                    <a:pt x="27" y="19"/>
                    <a:pt x="32" y="21"/>
                    <a:pt x="35" y="24"/>
                  </a:cubicBezTo>
                  <a:cubicBezTo>
                    <a:pt x="39" y="28"/>
                    <a:pt x="42" y="36"/>
                    <a:pt x="42" y="44"/>
                  </a:cubicBezTo>
                  <a:cubicBezTo>
                    <a:pt x="42" y="52"/>
                    <a:pt x="39" y="59"/>
                    <a:pt x="35" y="63"/>
                  </a:cubicBezTo>
                  <a:close/>
                  <a:moveTo>
                    <a:pt x="20" y="26"/>
                  </a:moveTo>
                  <a:lnTo>
                    <a:pt x="20" y="26"/>
                  </a:lnTo>
                  <a:cubicBezTo>
                    <a:pt x="17" y="26"/>
                    <a:pt x="14" y="27"/>
                    <a:pt x="13" y="29"/>
                  </a:cubicBezTo>
                  <a:cubicBezTo>
                    <a:pt x="9" y="32"/>
                    <a:pt x="7" y="38"/>
                    <a:pt x="7" y="44"/>
                  </a:cubicBezTo>
                  <a:cubicBezTo>
                    <a:pt x="7" y="50"/>
                    <a:pt x="9" y="55"/>
                    <a:pt x="13" y="59"/>
                  </a:cubicBezTo>
                  <a:cubicBezTo>
                    <a:pt x="14" y="61"/>
                    <a:pt x="17" y="62"/>
                    <a:pt x="20" y="62"/>
                  </a:cubicBezTo>
                  <a:cubicBezTo>
                    <a:pt x="31" y="62"/>
                    <a:pt x="34" y="52"/>
                    <a:pt x="34" y="44"/>
                  </a:cubicBezTo>
                  <a:cubicBezTo>
                    <a:pt x="34" y="35"/>
                    <a:pt x="31" y="26"/>
                    <a:pt x="20" y="2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6" name="Freeform 80"/>
            <p:cNvSpPr>
              <a:spLocks noEditPoints="1"/>
            </p:cNvSpPr>
            <p:nvPr/>
          </p:nvSpPr>
          <p:spPr bwMode="auto">
            <a:xfrm>
              <a:off x="8153401" y="1235076"/>
              <a:ext cx="9525" cy="65088"/>
            </a:xfrm>
            <a:custGeom>
              <a:avLst/>
              <a:gdLst>
                <a:gd name="T0" fmla="*/ 0 w 9"/>
                <a:gd name="T1" fmla="*/ 9 h 67"/>
                <a:gd name="T2" fmla="*/ 0 w 9"/>
                <a:gd name="T3" fmla="*/ 9 h 67"/>
                <a:gd name="T4" fmla="*/ 9 w 9"/>
                <a:gd name="T5" fmla="*/ 9 h 67"/>
                <a:gd name="T6" fmla="*/ 9 w 9"/>
                <a:gd name="T7" fmla="*/ 0 h 67"/>
                <a:gd name="T8" fmla="*/ 0 w 9"/>
                <a:gd name="T9" fmla="*/ 0 h 67"/>
                <a:gd name="T10" fmla="*/ 0 w 9"/>
                <a:gd name="T11" fmla="*/ 9 h 67"/>
                <a:gd name="T12" fmla="*/ 1 w 9"/>
                <a:gd name="T13" fmla="*/ 67 h 67"/>
                <a:gd name="T14" fmla="*/ 1 w 9"/>
                <a:gd name="T15" fmla="*/ 67 h 67"/>
                <a:gd name="T16" fmla="*/ 9 w 9"/>
                <a:gd name="T17" fmla="*/ 67 h 67"/>
                <a:gd name="T18" fmla="*/ 9 w 9"/>
                <a:gd name="T19" fmla="*/ 20 h 67"/>
                <a:gd name="T20" fmla="*/ 1 w 9"/>
                <a:gd name="T21" fmla="*/ 20 h 67"/>
                <a:gd name="T22" fmla="*/ 1 w 9"/>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7">
                  <a:moveTo>
                    <a:pt x="0" y="9"/>
                  </a:moveTo>
                  <a:lnTo>
                    <a:pt x="0" y="9"/>
                  </a:lnTo>
                  <a:lnTo>
                    <a:pt x="9" y="9"/>
                  </a:lnTo>
                  <a:lnTo>
                    <a:pt x="9" y="0"/>
                  </a:lnTo>
                  <a:lnTo>
                    <a:pt x="0" y="0"/>
                  </a:lnTo>
                  <a:lnTo>
                    <a:pt x="0" y="9"/>
                  </a:lnTo>
                  <a:close/>
                  <a:moveTo>
                    <a:pt x="1" y="67"/>
                  </a:moveTo>
                  <a:lnTo>
                    <a:pt x="1" y="67"/>
                  </a:lnTo>
                  <a:lnTo>
                    <a:pt x="9" y="67"/>
                  </a:lnTo>
                  <a:lnTo>
                    <a:pt x="9" y="20"/>
                  </a:lnTo>
                  <a:lnTo>
                    <a:pt x="1" y="20"/>
                  </a:lnTo>
                  <a:lnTo>
                    <a:pt x="1" y="6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7" name="Freeform 81"/>
            <p:cNvSpPr>
              <a:spLocks/>
            </p:cNvSpPr>
            <p:nvPr/>
          </p:nvSpPr>
          <p:spPr bwMode="auto">
            <a:xfrm>
              <a:off x="8178801" y="1235076"/>
              <a:ext cx="14288" cy="66675"/>
            </a:xfrm>
            <a:custGeom>
              <a:avLst/>
              <a:gdLst>
                <a:gd name="T0" fmla="*/ 10 w 15"/>
                <a:gd name="T1" fmla="*/ 68 h 68"/>
                <a:gd name="T2" fmla="*/ 10 w 15"/>
                <a:gd name="T3" fmla="*/ 68 h 68"/>
                <a:gd name="T4" fmla="*/ 0 w 15"/>
                <a:gd name="T5" fmla="*/ 56 h 68"/>
                <a:gd name="T6" fmla="*/ 0 w 15"/>
                <a:gd name="T7" fmla="*/ 0 h 68"/>
                <a:gd name="T8" fmla="*/ 8 w 15"/>
                <a:gd name="T9" fmla="*/ 0 h 68"/>
                <a:gd name="T10" fmla="*/ 8 w 15"/>
                <a:gd name="T11" fmla="*/ 56 h 68"/>
                <a:gd name="T12" fmla="*/ 12 w 15"/>
                <a:gd name="T13" fmla="*/ 61 h 68"/>
                <a:gd name="T14" fmla="*/ 15 w 15"/>
                <a:gd name="T15" fmla="*/ 61 h 68"/>
                <a:gd name="T16" fmla="*/ 15 w 15"/>
                <a:gd name="T17" fmla="*/ 67 h 68"/>
                <a:gd name="T18" fmla="*/ 10 w 1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8">
                  <a:moveTo>
                    <a:pt x="10" y="68"/>
                  </a:moveTo>
                  <a:lnTo>
                    <a:pt x="10" y="68"/>
                  </a:lnTo>
                  <a:cubicBezTo>
                    <a:pt x="3" y="68"/>
                    <a:pt x="0" y="64"/>
                    <a:pt x="0" y="56"/>
                  </a:cubicBezTo>
                  <a:lnTo>
                    <a:pt x="0" y="0"/>
                  </a:lnTo>
                  <a:lnTo>
                    <a:pt x="8" y="0"/>
                  </a:lnTo>
                  <a:lnTo>
                    <a:pt x="8" y="56"/>
                  </a:lnTo>
                  <a:cubicBezTo>
                    <a:pt x="8" y="59"/>
                    <a:pt x="9" y="61"/>
                    <a:pt x="12" y="61"/>
                  </a:cubicBezTo>
                  <a:cubicBezTo>
                    <a:pt x="15" y="61"/>
                    <a:pt x="15" y="61"/>
                    <a:pt x="15" y="61"/>
                  </a:cubicBezTo>
                  <a:lnTo>
                    <a:pt x="15" y="67"/>
                  </a:lnTo>
                  <a:cubicBezTo>
                    <a:pt x="15" y="67"/>
                    <a:pt x="14" y="68"/>
                    <a:pt x="10" y="6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8" name="Freeform 82"/>
            <p:cNvSpPr>
              <a:spLocks noEditPoints="1"/>
            </p:cNvSpPr>
            <p:nvPr/>
          </p:nvSpPr>
          <p:spPr bwMode="auto">
            <a:xfrm>
              <a:off x="8204201" y="1235076"/>
              <a:ext cx="9525" cy="65088"/>
            </a:xfrm>
            <a:custGeom>
              <a:avLst/>
              <a:gdLst>
                <a:gd name="T0" fmla="*/ 0 w 9"/>
                <a:gd name="T1" fmla="*/ 9 h 67"/>
                <a:gd name="T2" fmla="*/ 0 w 9"/>
                <a:gd name="T3" fmla="*/ 9 h 67"/>
                <a:gd name="T4" fmla="*/ 9 w 9"/>
                <a:gd name="T5" fmla="*/ 9 h 67"/>
                <a:gd name="T6" fmla="*/ 9 w 9"/>
                <a:gd name="T7" fmla="*/ 0 h 67"/>
                <a:gd name="T8" fmla="*/ 0 w 9"/>
                <a:gd name="T9" fmla="*/ 0 h 67"/>
                <a:gd name="T10" fmla="*/ 0 w 9"/>
                <a:gd name="T11" fmla="*/ 9 h 67"/>
                <a:gd name="T12" fmla="*/ 0 w 9"/>
                <a:gd name="T13" fmla="*/ 67 h 67"/>
                <a:gd name="T14" fmla="*/ 0 w 9"/>
                <a:gd name="T15" fmla="*/ 67 h 67"/>
                <a:gd name="T16" fmla="*/ 8 w 9"/>
                <a:gd name="T17" fmla="*/ 67 h 67"/>
                <a:gd name="T18" fmla="*/ 8 w 9"/>
                <a:gd name="T19" fmla="*/ 20 h 67"/>
                <a:gd name="T20" fmla="*/ 0 w 9"/>
                <a:gd name="T21" fmla="*/ 20 h 67"/>
                <a:gd name="T22" fmla="*/ 0 w 9"/>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7">
                  <a:moveTo>
                    <a:pt x="0" y="9"/>
                  </a:moveTo>
                  <a:lnTo>
                    <a:pt x="0" y="9"/>
                  </a:lnTo>
                  <a:lnTo>
                    <a:pt x="9" y="9"/>
                  </a:lnTo>
                  <a:lnTo>
                    <a:pt x="9" y="0"/>
                  </a:lnTo>
                  <a:lnTo>
                    <a:pt x="0" y="0"/>
                  </a:lnTo>
                  <a:lnTo>
                    <a:pt x="0" y="9"/>
                  </a:lnTo>
                  <a:close/>
                  <a:moveTo>
                    <a:pt x="0" y="67"/>
                  </a:moveTo>
                  <a:lnTo>
                    <a:pt x="0" y="67"/>
                  </a:lnTo>
                  <a:lnTo>
                    <a:pt x="8" y="67"/>
                  </a:lnTo>
                  <a:lnTo>
                    <a:pt x="8" y="20"/>
                  </a:lnTo>
                  <a:lnTo>
                    <a:pt x="0" y="20"/>
                  </a:lnTo>
                  <a:lnTo>
                    <a:pt x="0" y="6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69" name="Freeform 83"/>
            <p:cNvSpPr>
              <a:spLocks/>
            </p:cNvSpPr>
            <p:nvPr/>
          </p:nvSpPr>
          <p:spPr bwMode="auto">
            <a:xfrm>
              <a:off x="8223251" y="1241426"/>
              <a:ext cx="28575" cy="60325"/>
            </a:xfrm>
            <a:custGeom>
              <a:avLst/>
              <a:gdLst>
                <a:gd name="T0" fmla="*/ 22 w 31"/>
                <a:gd name="T1" fmla="*/ 62 h 62"/>
                <a:gd name="T2" fmla="*/ 22 w 31"/>
                <a:gd name="T3" fmla="*/ 62 h 62"/>
                <a:gd name="T4" fmla="*/ 9 w 31"/>
                <a:gd name="T5" fmla="*/ 49 h 62"/>
                <a:gd name="T6" fmla="*/ 9 w 31"/>
                <a:gd name="T7" fmla="*/ 21 h 62"/>
                <a:gd name="T8" fmla="*/ 0 w 31"/>
                <a:gd name="T9" fmla="*/ 21 h 62"/>
                <a:gd name="T10" fmla="*/ 0 w 31"/>
                <a:gd name="T11" fmla="*/ 14 h 62"/>
                <a:gd name="T12" fmla="*/ 9 w 31"/>
                <a:gd name="T13" fmla="*/ 14 h 62"/>
                <a:gd name="T14" fmla="*/ 9 w 31"/>
                <a:gd name="T15" fmla="*/ 2 h 62"/>
                <a:gd name="T16" fmla="*/ 17 w 31"/>
                <a:gd name="T17" fmla="*/ 0 h 62"/>
                <a:gd name="T18" fmla="*/ 17 w 31"/>
                <a:gd name="T19" fmla="*/ 14 h 62"/>
                <a:gd name="T20" fmla="*/ 31 w 31"/>
                <a:gd name="T21" fmla="*/ 14 h 62"/>
                <a:gd name="T22" fmla="*/ 31 w 31"/>
                <a:gd name="T23" fmla="*/ 21 h 62"/>
                <a:gd name="T24" fmla="*/ 17 w 31"/>
                <a:gd name="T25" fmla="*/ 21 h 62"/>
                <a:gd name="T26" fmla="*/ 17 w 31"/>
                <a:gd name="T27" fmla="*/ 48 h 62"/>
                <a:gd name="T28" fmla="*/ 23 w 31"/>
                <a:gd name="T29" fmla="*/ 55 h 62"/>
                <a:gd name="T30" fmla="*/ 31 w 31"/>
                <a:gd name="T31" fmla="*/ 54 h 62"/>
                <a:gd name="T32" fmla="*/ 31 w 31"/>
                <a:gd name="T33" fmla="*/ 61 h 62"/>
                <a:gd name="T34" fmla="*/ 22 w 31"/>
                <a:gd name="T3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62">
                  <a:moveTo>
                    <a:pt x="22" y="62"/>
                  </a:moveTo>
                  <a:lnTo>
                    <a:pt x="22" y="62"/>
                  </a:lnTo>
                  <a:cubicBezTo>
                    <a:pt x="12" y="62"/>
                    <a:pt x="9" y="56"/>
                    <a:pt x="9" y="49"/>
                  </a:cubicBezTo>
                  <a:lnTo>
                    <a:pt x="9" y="21"/>
                  </a:lnTo>
                  <a:lnTo>
                    <a:pt x="0" y="21"/>
                  </a:lnTo>
                  <a:lnTo>
                    <a:pt x="0" y="14"/>
                  </a:lnTo>
                  <a:lnTo>
                    <a:pt x="9" y="14"/>
                  </a:lnTo>
                  <a:lnTo>
                    <a:pt x="9" y="2"/>
                  </a:lnTo>
                  <a:lnTo>
                    <a:pt x="17" y="0"/>
                  </a:lnTo>
                  <a:lnTo>
                    <a:pt x="17" y="14"/>
                  </a:lnTo>
                  <a:lnTo>
                    <a:pt x="31" y="14"/>
                  </a:lnTo>
                  <a:lnTo>
                    <a:pt x="31" y="21"/>
                  </a:lnTo>
                  <a:lnTo>
                    <a:pt x="17" y="21"/>
                  </a:lnTo>
                  <a:lnTo>
                    <a:pt x="17" y="48"/>
                  </a:lnTo>
                  <a:cubicBezTo>
                    <a:pt x="17" y="53"/>
                    <a:pt x="19" y="55"/>
                    <a:pt x="23" y="55"/>
                  </a:cubicBezTo>
                  <a:cubicBezTo>
                    <a:pt x="27" y="55"/>
                    <a:pt x="31" y="54"/>
                    <a:pt x="31" y="54"/>
                  </a:cubicBezTo>
                  <a:lnTo>
                    <a:pt x="31" y="61"/>
                  </a:lnTo>
                  <a:cubicBezTo>
                    <a:pt x="29" y="61"/>
                    <a:pt x="26" y="62"/>
                    <a:pt x="22" y="6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sp>
          <p:nvSpPr>
            <p:cNvPr id="170" name="Freeform 84"/>
            <p:cNvSpPr>
              <a:spLocks/>
            </p:cNvSpPr>
            <p:nvPr/>
          </p:nvSpPr>
          <p:spPr bwMode="auto">
            <a:xfrm>
              <a:off x="8256588" y="1254126"/>
              <a:ext cx="42863" cy="65088"/>
            </a:xfrm>
            <a:custGeom>
              <a:avLst/>
              <a:gdLst>
                <a:gd name="T0" fmla="*/ 23 w 45"/>
                <a:gd name="T1" fmla="*/ 57 h 67"/>
                <a:gd name="T2" fmla="*/ 23 w 45"/>
                <a:gd name="T3" fmla="*/ 57 h 67"/>
                <a:gd name="T4" fmla="*/ 11 w 45"/>
                <a:gd name="T5" fmla="*/ 67 h 67"/>
                <a:gd name="T6" fmla="*/ 3 w 45"/>
                <a:gd name="T7" fmla="*/ 66 h 67"/>
                <a:gd name="T8" fmla="*/ 3 w 45"/>
                <a:gd name="T9" fmla="*/ 59 h 67"/>
                <a:gd name="T10" fmla="*/ 9 w 45"/>
                <a:gd name="T11" fmla="*/ 60 h 67"/>
                <a:gd name="T12" fmla="*/ 16 w 45"/>
                <a:gd name="T13" fmla="*/ 55 h 67"/>
                <a:gd name="T14" fmla="*/ 19 w 45"/>
                <a:gd name="T15" fmla="*/ 47 h 67"/>
                <a:gd name="T16" fmla="*/ 0 w 45"/>
                <a:gd name="T17" fmla="*/ 0 h 67"/>
                <a:gd name="T18" fmla="*/ 9 w 45"/>
                <a:gd name="T19" fmla="*/ 0 h 67"/>
                <a:gd name="T20" fmla="*/ 23 w 45"/>
                <a:gd name="T21" fmla="*/ 37 h 67"/>
                <a:gd name="T22" fmla="*/ 36 w 45"/>
                <a:gd name="T23" fmla="*/ 0 h 67"/>
                <a:gd name="T24" fmla="*/ 45 w 45"/>
                <a:gd name="T25" fmla="*/ 0 h 67"/>
                <a:gd name="T26" fmla="*/ 23 w 45"/>
                <a:gd name="T27"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7">
                  <a:moveTo>
                    <a:pt x="23" y="57"/>
                  </a:moveTo>
                  <a:lnTo>
                    <a:pt x="23" y="57"/>
                  </a:lnTo>
                  <a:cubicBezTo>
                    <a:pt x="21" y="63"/>
                    <a:pt x="18" y="67"/>
                    <a:pt x="11" y="67"/>
                  </a:cubicBezTo>
                  <a:cubicBezTo>
                    <a:pt x="7" y="67"/>
                    <a:pt x="4" y="66"/>
                    <a:pt x="3" y="66"/>
                  </a:cubicBezTo>
                  <a:lnTo>
                    <a:pt x="3" y="59"/>
                  </a:lnTo>
                  <a:cubicBezTo>
                    <a:pt x="3" y="59"/>
                    <a:pt x="6" y="60"/>
                    <a:pt x="9" y="60"/>
                  </a:cubicBezTo>
                  <a:cubicBezTo>
                    <a:pt x="12" y="60"/>
                    <a:pt x="15" y="59"/>
                    <a:pt x="16" y="55"/>
                  </a:cubicBezTo>
                  <a:lnTo>
                    <a:pt x="19" y="47"/>
                  </a:lnTo>
                  <a:lnTo>
                    <a:pt x="0" y="0"/>
                  </a:lnTo>
                  <a:lnTo>
                    <a:pt x="9" y="0"/>
                  </a:lnTo>
                  <a:lnTo>
                    <a:pt x="23" y="37"/>
                  </a:lnTo>
                  <a:lnTo>
                    <a:pt x="36" y="0"/>
                  </a:lnTo>
                  <a:lnTo>
                    <a:pt x="45" y="0"/>
                  </a:lnTo>
                  <a:lnTo>
                    <a:pt x="23" y="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CH" sz="1350">
                <a:solidFill>
                  <a:prstClr val="black"/>
                </a:solidFill>
                <a:latin typeface="Arial" panose="020B0604020202020204"/>
                <a:ea typeface="+mn-ea"/>
              </a:endParaRPr>
            </a:p>
          </p:txBody>
        </p:sp>
      </p:grpSp>
    </p:spTree>
    <p:extLst>
      <p:ext uri="{BB962C8B-B14F-4D97-AF65-F5344CB8AC3E}">
        <p14:creationId xmlns:p14="http://schemas.microsoft.com/office/powerpoint/2010/main" val="30971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zweispaltiger Lauf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numCol="2" spcCol="180000"/>
          <a:lstStyle>
            <a:lvl1pPr>
              <a:defRPr sz="900"/>
            </a:lvl1pPr>
            <a:lvl2pPr>
              <a:defRPr sz="900"/>
            </a:lvl2pPr>
            <a:lvl3pPr>
              <a:defRPr sz="900"/>
            </a:lvl3pPr>
            <a:lvl4pPr>
              <a:defRPr sz="900"/>
            </a:lvl4pPr>
            <a:lvl5pPr>
              <a:defRPr sz="9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C1760E69-B17C-4567-813A-7233E0445E81}" type="datetime1">
              <a:rPr lang="de-CH" smtClean="0">
                <a:solidFill>
                  <a:srgbClr val="30D2A9"/>
                </a:solidFill>
              </a:rPr>
              <a:pPr/>
              <a:t>29.09.22</a:t>
            </a:fld>
            <a:endParaRPr lang="de-CH">
              <a:solidFill>
                <a:srgbClr val="30D2A9"/>
              </a:solidFill>
            </a:endParaRPr>
          </a:p>
        </p:txBody>
      </p:sp>
      <p:sp>
        <p:nvSpPr>
          <p:cNvPr id="5" name="Fußzeilenplatzhalter 4"/>
          <p:cNvSpPr>
            <a:spLocks noGrp="1"/>
          </p:cNvSpPr>
          <p:nvPr>
            <p:ph type="ftr" sz="quarter" idx="11"/>
          </p:nvPr>
        </p:nvSpPr>
        <p:spPr/>
        <p:txBody>
          <a:bodyPr/>
          <a:lstStyle/>
          <a:p>
            <a:r>
              <a:rPr lang="de-CH">
                <a:solidFill>
                  <a:srgbClr val="30D2A9"/>
                </a:solidFill>
              </a:rPr>
              <a:t>Fusszeile (Anpassen über "Einfügen &gt; Kopf- und Fusszeile")</a:t>
            </a:r>
          </a:p>
        </p:txBody>
      </p:sp>
    </p:spTree>
    <p:extLst>
      <p:ext uri="{BB962C8B-B14F-4D97-AF65-F5344CB8AC3E}">
        <p14:creationId xmlns:p14="http://schemas.microsoft.com/office/powerpoint/2010/main" val="299285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558802" y="876300"/>
            <a:ext cx="3941192" cy="3756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C28B6BB3-187D-4290-9313-0DDB87FE5E0E}" type="datetime1">
              <a:rPr lang="de-CH" smtClean="0">
                <a:solidFill>
                  <a:srgbClr val="30D2A9"/>
                </a:solidFill>
              </a:rPr>
              <a:pPr/>
              <a:t>29.09.22</a:t>
            </a:fld>
            <a:endParaRPr lang="de-CH">
              <a:solidFill>
                <a:srgbClr val="30D2A9"/>
              </a:solidFill>
            </a:endParaRPr>
          </a:p>
        </p:txBody>
      </p:sp>
      <p:sp>
        <p:nvSpPr>
          <p:cNvPr id="5" name="Fußzeilenplatzhalter 4"/>
          <p:cNvSpPr>
            <a:spLocks noGrp="1"/>
          </p:cNvSpPr>
          <p:nvPr>
            <p:ph type="ftr" sz="quarter" idx="11"/>
          </p:nvPr>
        </p:nvSpPr>
        <p:spPr/>
        <p:txBody>
          <a:bodyPr/>
          <a:lstStyle/>
          <a:p>
            <a:r>
              <a:rPr lang="de-CH">
                <a:solidFill>
                  <a:srgbClr val="30D2A9"/>
                </a:solidFill>
              </a:rPr>
              <a:t>Fusszeile (Anpassen über "Einfügen &gt; Kopf- und Fusszeile")</a:t>
            </a:r>
          </a:p>
        </p:txBody>
      </p:sp>
      <p:sp>
        <p:nvSpPr>
          <p:cNvPr id="7" name="Inhaltsplatzhalter 2"/>
          <p:cNvSpPr>
            <a:spLocks noGrp="1"/>
          </p:cNvSpPr>
          <p:nvPr>
            <p:ph idx="13"/>
          </p:nvPr>
        </p:nvSpPr>
        <p:spPr>
          <a:xfrm>
            <a:off x="4663258" y="876300"/>
            <a:ext cx="3941192" cy="3756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7005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Kapiteltitel 1 mit Bild">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2" y="-20538"/>
            <a:ext cx="9217024" cy="5184576"/>
          </a:xfrm>
          <a:prstGeom prst="rect">
            <a:avLst/>
          </a:prstGeom>
        </p:spPr>
      </p:pic>
      <p:sp>
        <p:nvSpPr>
          <p:cNvPr id="2" name="Titel 1"/>
          <p:cNvSpPr>
            <a:spLocks noGrp="1"/>
          </p:cNvSpPr>
          <p:nvPr>
            <p:ph type="ctrTitle"/>
          </p:nvPr>
        </p:nvSpPr>
        <p:spPr>
          <a:xfrm>
            <a:off x="1313999" y="1383623"/>
            <a:ext cx="6516000" cy="2646293"/>
          </a:xfrm>
        </p:spPr>
        <p:txBody>
          <a:bodyPr anchor="ctr" anchorCtr="0"/>
          <a:lstStyle>
            <a:lvl1pPr algn="ctr">
              <a:lnSpc>
                <a:spcPct val="100000"/>
              </a:lnSpc>
              <a:defRPr sz="2700" b="1">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625701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CH"/>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F467910D-CD10-45BA-B557-E5C29B74F208}" type="slidenum">
              <a:rPr lang="de-DE" smtClean="0"/>
              <a:pPr/>
              <a:t>‹Nr.›</a:t>
            </a:fld>
            <a:endParaRPr lang="de-DE"/>
          </a:p>
        </p:txBody>
      </p:sp>
    </p:spTree>
    <p:extLst>
      <p:ext uri="{BB962C8B-B14F-4D97-AF65-F5344CB8AC3E}">
        <p14:creationId xmlns:p14="http://schemas.microsoft.com/office/powerpoint/2010/main" val="3837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71D83-9CF1-1348-B826-C229B251945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74B383B-25D1-F64F-827F-BA02515C5ECB}"/>
              </a:ext>
            </a:extLst>
          </p:cNvPr>
          <p:cNvSpPr>
            <a:spLocks noGrp="1"/>
          </p:cNvSpPr>
          <p:nvPr>
            <p:ph type="dt" sz="half" idx="10"/>
          </p:nvPr>
        </p:nvSpPr>
        <p:spPr/>
        <p:txBody>
          <a:bodyPr/>
          <a:lstStyle/>
          <a:p>
            <a:pPr eaLnBrk="1" fontAlgn="auto" hangingPunct="1">
              <a:spcBef>
                <a:spcPts val="0"/>
              </a:spcBef>
              <a:spcAft>
                <a:spcPts val="0"/>
              </a:spcAft>
            </a:pPr>
            <a:fld id="{E1942A6E-6103-47F9-BC7B-002A957252F9}" type="datetime1">
              <a:rPr lang="de-CH" smtClean="0">
                <a:solidFill>
                  <a:srgbClr val="30D2A9"/>
                </a:solidFill>
                <a:latin typeface="Arial" panose="020B0604020202020204"/>
                <a:ea typeface="+mn-ea"/>
              </a:rPr>
              <a:pPr eaLnBrk="1" fontAlgn="auto" hangingPunct="1">
                <a:spcBef>
                  <a:spcPts val="0"/>
                </a:spcBef>
                <a:spcAft>
                  <a:spcPts val="0"/>
                </a:spcAft>
              </a:pPr>
              <a:t>29.09.22</a:t>
            </a:fld>
            <a:endParaRPr lang="de-CH" dirty="0">
              <a:solidFill>
                <a:srgbClr val="30D2A9"/>
              </a:solidFill>
              <a:latin typeface="Arial" panose="020B0604020202020204"/>
              <a:ea typeface="+mn-ea"/>
            </a:endParaRPr>
          </a:p>
        </p:txBody>
      </p:sp>
      <p:sp>
        <p:nvSpPr>
          <p:cNvPr id="4" name="Fußzeilenplatzhalter 3">
            <a:extLst>
              <a:ext uri="{FF2B5EF4-FFF2-40B4-BE49-F238E27FC236}">
                <a16:creationId xmlns:a16="http://schemas.microsoft.com/office/drawing/2014/main" id="{64701797-178E-D942-BA05-629578EFC55B}"/>
              </a:ext>
            </a:extLst>
          </p:cNvPr>
          <p:cNvSpPr>
            <a:spLocks noGrp="1"/>
          </p:cNvSpPr>
          <p:nvPr>
            <p:ph type="ftr" sz="quarter" idx="11"/>
          </p:nvPr>
        </p:nvSpPr>
        <p:spPr/>
        <p:txBody>
          <a:bodyPr/>
          <a:lstStyle/>
          <a:p>
            <a:pPr eaLnBrk="1" fontAlgn="auto" hangingPunct="1">
              <a:spcBef>
                <a:spcPts val="0"/>
              </a:spcBef>
              <a:spcAft>
                <a:spcPts val="0"/>
              </a:spcAft>
            </a:pPr>
            <a:r>
              <a:rPr lang="de-CH">
                <a:solidFill>
                  <a:srgbClr val="30D2A9"/>
                </a:solidFill>
                <a:latin typeface="Arial" panose="020B0604020202020204"/>
                <a:ea typeface="+mn-ea"/>
              </a:rPr>
              <a:t>Fusszeile (Anpassen über "Einfügen &gt; Kopf- und Fusszeile")</a:t>
            </a:r>
            <a:endParaRPr lang="de-CH" dirty="0">
              <a:solidFill>
                <a:srgbClr val="30D2A9"/>
              </a:solidFill>
              <a:latin typeface="Arial" panose="020B0604020202020204"/>
              <a:ea typeface="+mn-ea"/>
            </a:endParaRPr>
          </a:p>
        </p:txBody>
      </p:sp>
      <p:sp>
        <p:nvSpPr>
          <p:cNvPr id="5" name="Foliennummernplatzhalter 4">
            <a:extLst>
              <a:ext uri="{FF2B5EF4-FFF2-40B4-BE49-F238E27FC236}">
                <a16:creationId xmlns:a16="http://schemas.microsoft.com/office/drawing/2014/main" id="{74FC2557-1FBF-374B-8ADE-DC0617E9D0C7}"/>
              </a:ext>
            </a:extLst>
          </p:cNvPr>
          <p:cNvSpPr>
            <a:spLocks noGrp="1"/>
          </p:cNvSpPr>
          <p:nvPr>
            <p:ph type="sldNum" sz="quarter" idx="12"/>
          </p:nvPr>
        </p:nvSpPr>
        <p:spPr/>
        <p:txBody>
          <a:bodyPr/>
          <a:lstStyle/>
          <a:p>
            <a:fld id="{13F33998-F19A-8D47-8CB6-D15A09AFF5DB}" type="slidenum">
              <a:rPr lang="de-DE" smtClean="0"/>
              <a:t>‹Nr.›</a:t>
            </a:fld>
            <a:endParaRPr lang="de-DE"/>
          </a:p>
        </p:txBody>
      </p:sp>
    </p:spTree>
    <p:extLst>
      <p:ext uri="{BB962C8B-B14F-4D97-AF65-F5344CB8AC3E}">
        <p14:creationId xmlns:p14="http://schemas.microsoft.com/office/powerpoint/2010/main" val="3881001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0525D33-ED44-4757-9CDF-3DFDCA97131D}" type="slidenum">
              <a:rPr lang="de-DE" smtClean="0"/>
              <a:pPr/>
              <a:t>‹Nr.›</a:t>
            </a:fld>
            <a:endParaRPr lang="de-DE"/>
          </a:p>
        </p:txBody>
      </p:sp>
    </p:spTree>
    <p:extLst>
      <p:ext uri="{BB962C8B-B14F-4D97-AF65-F5344CB8AC3E}">
        <p14:creationId xmlns:p14="http://schemas.microsoft.com/office/powerpoint/2010/main" val="2500368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000" b="1" cap="all"/>
            </a:lvl1pPr>
          </a:lstStyle>
          <a:p>
            <a:r>
              <a:rPr lang="de-CH"/>
              <a:t>Mastertitelformat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51837B0C-71F5-43E5-860D-736C027399EE}" type="slidenum">
              <a:rPr lang="de-DE" smtClean="0"/>
              <a:pPr/>
              <a:t>‹Nr.›</a:t>
            </a:fld>
            <a:endParaRPr lang="de-DE"/>
          </a:p>
        </p:txBody>
      </p:sp>
    </p:spTree>
    <p:extLst>
      <p:ext uri="{BB962C8B-B14F-4D97-AF65-F5344CB8AC3E}">
        <p14:creationId xmlns:p14="http://schemas.microsoft.com/office/powerpoint/2010/main" val="519959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3350C12B-2DE4-4CF4-A7EA-0787585AB554}" type="slidenum">
              <a:rPr lang="de-DE" smtClean="0"/>
              <a:pPr/>
              <a:t>‹Nr.›</a:t>
            </a:fld>
            <a:endParaRPr lang="de-DE"/>
          </a:p>
        </p:txBody>
      </p:sp>
    </p:spTree>
    <p:extLst>
      <p:ext uri="{BB962C8B-B14F-4D97-AF65-F5344CB8AC3E}">
        <p14:creationId xmlns:p14="http://schemas.microsoft.com/office/powerpoint/2010/main" val="1108416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CH"/>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CH"/>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p:txBody>
          <a:bodyPr/>
          <a:lstStyle/>
          <a:p>
            <a:pPr>
              <a:defRPr/>
            </a:pPr>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fld id="{3696EDA6-1862-4628-BC22-A8CCC20D8145}" type="slidenum">
              <a:rPr lang="de-DE" smtClean="0"/>
              <a:pPr/>
              <a:t>‹Nr.›</a:t>
            </a:fld>
            <a:endParaRPr lang="de-DE"/>
          </a:p>
        </p:txBody>
      </p:sp>
    </p:spTree>
    <p:extLst>
      <p:ext uri="{BB962C8B-B14F-4D97-AF65-F5344CB8AC3E}">
        <p14:creationId xmlns:p14="http://schemas.microsoft.com/office/powerpoint/2010/main" val="2252392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2"/>
          <p:cNvSpPr>
            <a:spLocks noGrp="1"/>
          </p:cNvSpPr>
          <p:nvPr>
            <p:ph type="dt" sz="half" idx="10"/>
          </p:nvPr>
        </p:nvSpPr>
        <p:spPr/>
        <p:txBody>
          <a:bodyPr/>
          <a:lstStyle/>
          <a:p>
            <a:pPr>
              <a:defRPr/>
            </a:pPr>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fld id="{943C6465-A228-43C4-8831-1E8028726A1D}" type="slidenum">
              <a:rPr lang="de-DE" smtClean="0"/>
              <a:pPr/>
              <a:t>‹Nr.›</a:t>
            </a:fld>
            <a:endParaRPr lang="de-DE"/>
          </a:p>
        </p:txBody>
      </p:sp>
    </p:spTree>
    <p:extLst>
      <p:ext uri="{BB962C8B-B14F-4D97-AF65-F5344CB8AC3E}">
        <p14:creationId xmlns:p14="http://schemas.microsoft.com/office/powerpoint/2010/main" val="288883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1 mit Bild">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217024" cy="5184576"/>
          </a:xfrm>
          <a:prstGeom prst="rect">
            <a:avLst/>
          </a:prstGeom>
        </p:spPr>
      </p:pic>
      <p:sp>
        <p:nvSpPr>
          <p:cNvPr id="2" name="Titel 1"/>
          <p:cNvSpPr>
            <a:spLocks noGrp="1"/>
          </p:cNvSpPr>
          <p:nvPr>
            <p:ph type="ctrTitle"/>
          </p:nvPr>
        </p:nvSpPr>
        <p:spPr>
          <a:xfrm>
            <a:off x="1313999" y="1383623"/>
            <a:ext cx="6516000" cy="2646293"/>
          </a:xfrm>
        </p:spPr>
        <p:txBody>
          <a:bodyPr anchor="ctr" anchorCtr="0"/>
          <a:lstStyle>
            <a:lvl1pPr algn="ctr">
              <a:lnSpc>
                <a:spcPct val="100000"/>
              </a:lnSpc>
              <a:defRPr sz="2700" b="1">
                <a:solidFill>
                  <a:schemeClr val="bg1"/>
                </a:solidFill>
              </a:defRPr>
            </a:lvl1pPr>
          </a:lstStyle>
          <a:p>
            <a:r>
              <a:rPr lang="de-DE"/>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fld id="{CF447125-1821-4522-ABC7-D028E968A6A9}" type="datetime1">
              <a:rPr lang="de-CH" smtClean="0">
                <a:solidFill>
                  <a:prstClr val="white"/>
                </a:solidFill>
              </a:rPr>
              <a:pPr/>
              <a:t>29.09.22</a:t>
            </a:fld>
            <a:endParaRPr lang="de-CH">
              <a:solidFill>
                <a:prstClr val="white"/>
              </a:solidFill>
            </a:endParaRP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CH">
                <a:solidFill>
                  <a:prstClr val="white"/>
                </a:solidFill>
              </a:rPr>
              <a:t>Fusszeile (Anpassen über "Einfügen &gt; Kopf- und Fusszeile")</a:t>
            </a:r>
          </a:p>
        </p:txBody>
      </p:sp>
      <p:sp>
        <p:nvSpPr>
          <p:cNvPr id="8" name="Fußzeilenplatzhalter 4"/>
          <p:cNvSpPr txBox="1">
            <a:spLocks/>
          </p:cNvSpPr>
          <p:nvPr userDrawn="1"/>
        </p:nvSpPr>
        <p:spPr>
          <a:xfrm>
            <a:off x="7926361" y="4787753"/>
            <a:ext cx="656456" cy="94500"/>
          </a:xfrm>
          <a:prstGeom prst="rect">
            <a:avLst/>
          </a:prstGeom>
        </p:spPr>
        <p:txBody>
          <a:bodyPr vert="horz" wrap="square" lIns="0" tIns="0" rIns="0" bIns="0" rtlCol="0" anchor="t" anchorCtr="0"/>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de-CH" sz="675" dirty="0">
                <a:solidFill>
                  <a:prstClr val="white"/>
                </a:solidFill>
              </a:rPr>
              <a:t>movetia.ch</a:t>
            </a:r>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598" y="4740676"/>
            <a:ext cx="886631" cy="147515"/>
          </a:xfrm>
          <a:prstGeom prst="rect">
            <a:avLst/>
          </a:prstGeom>
        </p:spPr>
      </p:pic>
      <p:sp>
        <p:nvSpPr>
          <p:cNvPr id="10" name="Foliennummernplatzhalter 5"/>
          <p:cNvSpPr txBox="1">
            <a:spLocks/>
          </p:cNvSpPr>
          <p:nvPr userDrawn="1"/>
        </p:nvSpPr>
        <p:spPr>
          <a:xfrm>
            <a:off x="6639705" y="4791039"/>
            <a:ext cx="629034" cy="91294"/>
          </a:xfrm>
          <a:prstGeom prst="rect">
            <a:avLst/>
          </a:prstGeom>
        </p:spPr>
        <p:txBody>
          <a:bodyPr vert="horz" wrap="square" lIns="0" tIns="0" rIns="0" bIns="0" rtlCol="0" anchor="t" anchorCtr="0"/>
          <a:lstStyle>
            <a:defPPr>
              <a:defRPr lang="de-DE"/>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CH" sz="675" dirty="0">
                <a:solidFill>
                  <a:prstClr val="white"/>
                </a:solidFill>
              </a:rPr>
              <a:t>Seite </a:t>
            </a:r>
            <a:fld id="{442AD375-037F-43D0-B059-5172DA06796A}" type="slidenum">
              <a:rPr lang="de-CH" sz="675" smtClean="0">
                <a:solidFill>
                  <a:prstClr val="white"/>
                </a:solidFill>
              </a:rPr>
              <a:pPr fontAlgn="auto">
                <a:spcBef>
                  <a:spcPts val="0"/>
                </a:spcBef>
                <a:spcAft>
                  <a:spcPts val="0"/>
                </a:spcAft>
              </a:pPr>
              <a:t>‹Nr.›</a:t>
            </a:fld>
            <a:endParaRPr lang="de-CH" sz="675" dirty="0">
              <a:solidFill>
                <a:prstClr val="white"/>
              </a:solidFill>
            </a:endParaRPr>
          </a:p>
        </p:txBody>
      </p:sp>
    </p:spTree>
    <p:extLst>
      <p:ext uri="{BB962C8B-B14F-4D97-AF65-F5344CB8AC3E}">
        <p14:creationId xmlns:p14="http://schemas.microsoft.com/office/powerpoint/2010/main" val="296652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p>
        </p:txBody>
      </p:sp>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fld id="{715463E3-D750-4286-94D3-05485EDA97E6}" type="slidenum">
              <a:rPr lang="de-DE" smtClean="0"/>
              <a:pPr/>
              <a:t>‹Nr.›</a:t>
            </a:fld>
            <a:endParaRPr lang="de-DE"/>
          </a:p>
        </p:txBody>
      </p:sp>
    </p:spTree>
    <p:extLst>
      <p:ext uri="{BB962C8B-B14F-4D97-AF65-F5344CB8AC3E}">
        <p14:creationId xmlns:p14="http://schemas.microsoft.com/office/powerpoint/2010/main" val="2951462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1500" b="1"/>
            </a:lvl1pPr>
          </a:lstStyle>
          <a:p>
            <a:r>
              <a:rPr lang="de-CH"/>
              <a:t>Mastertitelformat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CH"/>
              <a:t>Mastertextformat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FD5CD230-C50D-4E86-A30F-B0944E05838D}" type="slidenum">
              <a:rPr lang="de-DE" smtClean="0"/>
              <a:pPr/>
              <a:t>‹Nr.›</a:t>
            </a:fld>
            <a:endParaRPr lang="de-DE"/>
          </a:p>
        </p:txBody>
      </p:sp>
    </p:spTree>
    <p:extLst>
      <p:ext uri="{BB962C8B-B14F-4D97-AF65-F5344CB8AC3E}">
        <p14:creationId xmlns:p14="http://schemas.microsoft.com/office/powerpoint/2010/main" val="246616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vl1pPr>
          </a:lstStyle>
          <a:p>
            <a:r>
              <a:rPr lang="de-CH"/>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CH"/>
              <a:t>Mastertextformat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3FABDDCA-6C81-423D-B411-C86BD4FB684C}" type="slidenum">
              <a:rPr lang="de-DE" smtClean="0"/>
              <a:pPr/>
              <a:t>‹Nr.›</a:t>
            </a:fld>
            <a:endParaRPr lang="de-DE"/>
          </a:p>
        </p:txBody>
      </p:sp>
    </p:spTree>
    <p:extLst>
      <p:ext uri="{BB962C8B-B14F-4D97-AF65-F5344CB8AC3E}">
        <p14:creationId xmlns:p14="http://schemas.microsoft.com/office/powerpoint/2010/main" val="99907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80D3435A-D5C5-4967-A21D-2DCD4ACFAC40}" type="slidenum">
              <a:rPr lang="de-DE" smtClean="0"/>
              <a:pPr/>
              <a:t>‹Nr.›</a:t>
            </a:fld>
            <a:endParaRPr lang="de-DE"/>
          </a:p>
        </p:txBody>
      </p:sp>
    </p:spTree>
    <p:extLst>
      <p:ext uri="{BB962C8B-B14F-4D97-AF65-F5344CB8AC3E}">
        <p14:creationId xmlns:p14="http://schemas.microsoft.com/office/powerpoint/2010/main" val="330969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C70C153B-BB5A-468C-ACA4-D1809BB787BF}" type="slidenum">
              <a:rPr lang="de-DE" smtClean="0"/>
              <a:pPr/>
              <a:t>‹Nr.›</a:t>
            </a:fld>
            <a:endParaRPr lang="de-DE"/>
          </a:p>
        </p:txBody>
      </p:sp>
    </p:spTree>
    <p:extLst>
      <p:ext uri="{BB962C8B-B14F-4D97-AF65-F5344CB8AC3E}">
        <p14:creationId xmlns:p14="http://schemas.microsoft.com/office/powerpoint/2010/main" val="2616495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320925" y="1"/>
            <a:ext cx="6681788" cy="727472"/>
          </a:xfrm>
        </p:spPr>
        <p:txBody>
          <a:bodyPr/>
          <a:lstStyle/>
          <a:p>
            <a:r>
              <a:rPr lang="de-DE"/>
              <a:t>Titelmasterformat durch Klicken bearbeiten</a:t>
            </a:r>
          </a:p>
        </p:txBody>
      </p:sp>
      <p:sp>
        <p:nvSpPr>
          <p:cNvPr id="3" name="Tabellenplatzhalter 2"/>
          <p:cNvSpPr>
            <a:spLocks noGrp="1"/>
          </p:cNvSpPr>
          <p:nvPr>
            <p:ph type="tbl" idx="1"/>
          </p:nvPr>
        </p:nvSpPr>
        <p:spPr>
          <a:xfrm>
            <a:off x="349254" y="971551"/>
            <a:ext cx="8653463" cy="3886200"/>
          </a:xfrm>
        </p:spPr>
        <p:txBody>
          <a:bodyPr/>
          <a:lstStyle/>
          <a:p>
            <a:pPr lvl="0"/>
            <a:endParaRPr lang="de-DE" noProof="0"/>
          </a:p>
        </p:txBody>
      </p:sp>
      <p:sp>
        <p:nvSpPr>
          <p:cNvPr id="4" name="Rectangle 71">
            <a:extLst>
              <a:ext uri="{FF2B5EF4-FFF2-40B4-BE49-F238E27FC236}">
                <a16:creationId xmlns:a16="http://schemas.microsoft.com/office/drawing/2014/main" id="{B34B3E60-F62C-5A88-CFB3-219091D15F41}"/>
              </a:ext>
            </a:extLst>
          </p:cNvPr>
          <p:cNvSpPr>
            <a:spLocks noGrp="1" noChangeArrowheads="1"/>
          </p:cNvSpPr>
          <p:nvPr>
            <p:ph type="ftr" sz="quarter" idx="10"/>
          </p:nvPr>
        </p:nvSpPr>
        <p:spPr/>
        <p:txBody>
          <a:bodyPr/>
          <a:lstStyle>
            <a:lvl1pPr>
              <a:defRPr/>
            </a:lvl1pPr>
          </a:lstStyle>
          <a:p>
            <a:pPr>
              <a:defRPr/>
            </a:pPr>
            <a:r>
              <a:rPr lang="de-DE"/>
              <a:t>Prof. Dr. Rolf Arnold - Führung und Intervention in pädagogischen Prozessen - SoSe 2008</a:t>
            </a:r>
          </a:p>
        </p:txBody>
      </p:sp>
    </p:spTree>
    <p:extLst>
      <p:ext uri="{BB962C8B-B14F-4D97-AF65-F5344CB8AC3E}">
        <p14:creationId xmlns:p14="http://schemas.microsoft.com/office/powerpoint/2010/main" val="315242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2 mit Bild">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el 1"/>
          <p:cNvSpPr>
            <a:spLocks noGrp="1"/>
          </p:cNvSpPr>
          <p:nvPr>
            <p:ph type="ctrTitle"/>
          </p:nvPr>
        </p:nvSpPr>
        <p:spPr>
          <a:xfrm>
            <a:off x="1313999" y="1383623"/>
            <a:ext cx="6516000" cy="2646293"/>
          </a:xfrm>
        </p:spPr>
        <p:txBody>
          <a:bodyPr anchor="ctr" anchorCtr="0"/>
          <a:lstStyle>
            <a:lvl1pPr algn="ctr">
              <a:lnSpc>
                <a:spcPct val="100000"/>
              </a:lnSpc>
              <a:defRPr sz="2700" b="1">
                <a:solidFill>
                  <a:schemeClr val="bg1"/>
                </a:solidFill>
              </a:defRPr>
            </a:lvl1pPr>
          </a:lstStyle>
          <a:p>
            <a:r>
              <a:rPr lang="de-DE"/>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fld id="{CF447125-1821-4522-ABC7-D028E968A6A9}" type="datetime1">
              <a:rPr lang="de-CH" smtClean="0">
                <a:solidFill>
                  <a:prstClr val="white"/>
                </a:solidFill>
              </a:rPr>
              <a:pPr/>
              <a:t>29.09.22</a:t>
            </a:fld>
            <a:endParaRPr lang="de-CH">
              <a:solidFill>
                <a:prstClr val="white"/>
              </a:solidFill>
            </a:endParaRP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CH">
                <a:solidFill>
                  <a:prstClr val="white"/>
                </a:solidFill>
              </a:rPr>
              <a:t>Fusszeile (Anpassen über "Einfügen &gt; Kopf- und Fusszeile")</a:t>
            </a:r>
          </a:p>
        </p:txBody>
      </p:sp>
      <p:sp>
        <p:nvSpPr>
          <p:cNvPr id="8" name="Fußzeilenplatzhalter 4"/>
          <p:cNvSpPr txBox="1">
            <a:spLocks/>
          </p:cNvSpPr>
          <p:nvPr userDrawn="1"/>
        </p:nvSpPr>
        <p:spPr>
          <a:xfrm>
            <a:off x="7926361" y="4787753"/>
            <a:ext cx="656456" cy="94500"/>
          </a:xfrm>
          <a:prstGeom prst="rect">
            <a:avLst/>
          </a:prstGeom>
        </p:spPr>
        <p:txBody>
          <a:bodyPr vert="horz" wrap="square" lIns="0" tIns="0" rIns="0" bIns="0" rtlCol="0" anchor="t" anchorCtr="0"/>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de-CH" sz="675" dirty="0">
                <a:solidFill>
                  <a:prstClr val="white"/>
                </a:solidFill>
              </a:rPr>
              <a:t>movetia.ch</a:t>
            </a:r>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598" y="4740676"/>
            <a:ext cx="886631" cy="147515"/>
          </a:xfrm>
          <a:prstGeom prst="rect">
            <a:avLst/>
          </a:prstGeom>
        </p:spPr>
      </p:pic>
      <p:sp>
        <p:nvSpPr>
          <p:cNvPr id="10" name="Foliennummernplatzhalter 5"/>
          <p:cNvSpPr txBox="1">
            <a:spLocks/>
          </p:cNvSpPr>
          <p:nvPr userDrawn="1"/>
        </p:nvSpPr>
        <p:spPr>
          <a:xfrm>
            <a:off x="6639705" y="4791039"/>
            <a:ext cx="629034" cy="91294"/>
          </a:xfrm>
          <a:prstGeom prst="rect">
            <a:avLst/>
          </a:prstGeom>
        </p:spPr>
        <p:txBody>
          <a:bodyPr vert="horz" wrap="square" lIns="0" tIns="0" rIns="0" bIns="0" rtlCol="0" anchor="t" anchorCtr="0"/>
          <a:lstStyle>
            <a:defPPr>
              <a:defRPr lang="de-DE"/>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CH" sz="675" dirty="0">
                <a:solidFill>
                  <a:prstClr val="white"/>
                </a:solidFill>
              </a:rPr>
              <a:t>Seite </a:t>
            </a:r>
            <a:fld id="{442AD375-037F-43D0-B059-5172DA06796A}" type="slidenum">
              <a:rPr lang="de-CH" sz="675" smtClean="0">
                <a:solidFill>
                  <a:prstClr val="white"/>
                </a:solidFill>
              </a:rPr>
              <a:pPr fontAlgn="auto">
                <a:spcBef>
                  <a:spcPts val="0"/>
                </a:spcBef>
                <a:spcAft>
                  <a:spcPts val="0"/>
                </a:spcAft>
              </a:pPr>
              <a:t>‹Nr.›</a:t>
            </a:fld>
            <a:endParaRPr lang="de-CH" sz="675" dirty="0">
              <a:solidFill>
                <a:prstClr val="white"/>
              </a:solidFill>
            </a:endParaRPr>
          </a:p>
        </p:txBody>
      </p:sp>
    </p:spTree>
    <p:extLst>
      <p:ext uri="{BB962C8B-B14F-4D97-AF65-F5344CB8AC3E}">
        <p14:creationId xmlns:p14="http://schemas.microsoft.com/office/powerpoint/2010/main" val="106442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itel 1">
    <p:spTree>
      <p:nvGrpSpPr>
        <p:cNvPr id="1" name=""/>
        <p:cNvGrpSpPr/>
        <p:nvPr/>
      </p:nvGrpSpPr>
      <p:grpSpPr>
        <a:xfrm>
          <a:off x="0" y="0"/>
          <a:ext cx="0" cy="0"/>
          <a:chOff x="0" y="0"/>
          <a:chExt cx="0" cy="0"/>
        </a:xfrm>
      </p:grpSpPr>
      <p:sp>
        <p:nvSpPr>
          <p:cNvPr id="2" name="Titel 1"/>
          <p:cNvSpPr>
            <a:spLocks noGrp="1"/>
          </p:cNvSpPr>
          <p:nvPr>
            <p:ph type="ctrTitle"/>
          </p:nvPr>
        </p:nvSpPr>
        <p:spPr>
          <a:xfrm>
            <a:off x="1313999" y="1383623"/>
            <a:ext cx="6516000" cy="2646293"/>
          </a:xfrm>
        </p:spPr>
        <p:txBody>
          <a:bodyPr anchor="ctr" anchorCtr="0"/>
          <a:lstStyle>
            <a:lvl1pPr algn="ctr">
              <a:lnSpc>
                <a:spcPct val="100000"/>
              </a:lnSpc>
              <a:defRPr sz="2700" b="1">
                <a:solidFill>
                  <a:schemeClr val="bg1"/>
                </a:solidFill>
              </a:defRPr>
            </a:lvl1pPr>
          </a:lstStyle>
          <a:p>
            <a:r>
              <a:rPr lang="de-DE"/>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fld id="{99869C74-48B7-4206-B43B-2762734FFC14}" type="datetime1">
              <a:rPr lang="de-CH" smtClean="0">
                <a:solidFill>
                  <a:prstClr val="white"/>
                </a:solidFill>
              </a:rPr>
              <a:pPr/>
              <a:t>29.09.22</a:t>
            </a:fld>
            <a:endParaRPr lang="de-CH">
              <a:solidFill>
                <a:prstClr val="white"/>
              </a:solidFill>
            </a:endParaRP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CH">
                <a:solidFill>
                  <a:prstClr val="white"/>
                </a:solidFill>
              </a:rPr>
              <a:t>Fusszeile (Anpassen über "Einfügen &gt; Kopf- und Fusszeile")</a:t>
            </a:r>
          </a:p>
        </p:txBody>
      </p:sp>
      <p:sp>
        <p:nvSpPr>
          <p:cNvPr id="8" name="Fußzeilenplatzhalter 4"/>
          <p:cNvSpPr txBox="1">
            <a:spLocks/>
          </p:cNvSpPr>
          <p:nvPr userDrawn="1"/>
        </p:nvSpPr>
        <p:spPr>
          <a:xfrm>
            <a:off x="7926361" y="4787753"/>
            <a:ext cx="656456" cy="94500"/>
          </a:xfrm>
          <a:prstGeom prst="rect">
            <a:avLst/>
          </a:prstGeom>
        </p:spPr>
        <p:txBody>
          <a:bodyPr vert="horz" wrap="square" lIns="0" tIns="0" rIns="0" bIns="0" rtlCol="0" anchor="t" anchorCtr="0"/>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de-CH" sz="675" dirty="0">
                <a:solidFill>
                  <a:prstClr val="white"/>
                </a:solidFill>
              </a:rPr>
              <a:t>movetia.ch</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8" y="4740676"/>
            <a:ext cx="886631" cy="147515"/>
          </a:xfrm>
          <a:prstGeom prst="rect">
            <a:avLst/>
          </a:prstGeom>
        </p:spPr>
      </p:pic>
      <p:sp>
        <p:nvSpPr>
          <p:cNvPr id="10" name="Foliennummernplatzhalter 5"/>
          <p:cNvSpPr txBox="1">
            <a:spLocks/>
          </p:cNvSpPr>
          <p:nvPr userDrawn="1"/>
        </p:nvSpPr>
        <p:spPr>
          <a:xfrm>
            <a:off x="6639705" y="4791039"/>
            <a:ext cx="629034" cy="91294"/>
          </a:xfrm>
          <a:prstGeom prst="rect">
            <a:avLst/>
          </a:prstGeom>
        </p:spPr>
        <p:txBody>
          <a:bodyPr vert="horz" wrap="square" lIns="0" tIns="0" rIns="0" bIns="0" rtlCol="0" anchor="t" anchorCtr="0"/>
          <a:lstStyle>
            <a:defPPr>
              <a:defRPr lang="de-DE"/>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CH" sz="675" dirty="0">
                <a:solidFill>
                  <a:prstClr val="white"/>
                </a:solidFill>
              </a:rPr>
              <a:t>Seite </a:t>
            </a:r>
            <a:fld id="{442AD375-037F-43D0-B059-5172DA06796A}" type="slidenum">
              <a:rPr lang="de-CH" sz="675" smtClean="0">
                <a:solidFill>
                  <a:prstClr val="white"/>
                </a:solidFill>
              </a:rPr>
              <a:pPr fontAlgn="auto">
                <a:spcBef>
                  <a:spcPts val="0"/>
                </a:spcBef>
                <a:spcAft>
                  <a:spcPts val="0"/>
                </a:spcAft>
              </a:pPr>
              <a:t>‹Nr.›</a:t>
            </a:fld>
            <a:endParaRPr lang="de-CH" sz="675" dirty="0">
              <a:solidFill>
                <a:prstClr val="white"/>
              </a:solidFill>
            </a:endParaRPr>
          </a:p>
        </p:txBody>
      </p:sp>
    </p:spTree>
    <p:extLst>
      <p:ext uri="{BB962C8B-B14F-4D97-AF65-F5344CB8AC3E}">
        <p14:creationId xmlns:p14="http://schemas.microsoft.com/office/powerpoint/2010/main" val="2428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itel 2">
    <p:spTree>
      <p:nvGrpSpPr>
        <p:cNvPr id="1" name=""/>
        <p:cNvGrpSpPr/>
        <p:nvPr/>
      </p:nvGrpSpPr>
      <p:grpSpPr>
        <a:xfrm>
          <a:off x="0" y="0"/>
          <a:ext cx="0" cy="0"/>
          <a:chOff x="0" y="0"/>
          <a:chExt cx="0" cy="0"/>
        </a:xfrm>
      </p:grpSpPr>
      <p:sp>
        <p:nvSpPr>
          <p:cNvPr id="2" name="Titel 1"/>
          <p:cNvSpPr>
            <a:spLocks noGrp="1"/>
          </p:cNvSpPr>
          <p:nvPr>
            <p:ph type="ctrTitle"/>
          </p:nvPr>
        </p:nvSpPr>
        <p:spPr>
          <a:xfrm>
            <a:off x="1313999" y="1383623"/>
            <a:ext cx="6516000" cy="2646293"/>
          </a:xfrm>
        </p:spPr>
        <p:txBody>
          <a:bodyPr anchor="ctr" anchorCtr="0"/>
          <a:lstStyle>
            <a:lvl1pPr algn="ctr">
              <a:lnSpc>
                <a:spcPct val="100000"/>
              </a:lnSpc>
              <a:defRPr sz="2700" b="1">
                <a:solidFill>
                  <a:schemeClr val="bg1"/>
                </a:solidFill>
              </a:defRPr>
            </a:lvl1pPr>
          </a:lstStyle>
          <a:p>
            <a:r>
              <a:rPr lang="de-DE"/>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fld id="{28311DE9-A07B-4CAA-BD4B-A70826D24D75}" type="datetime1">
              <a:rPr lang="de-CH" smtClean="0">
                <a:solidFill>
                  <a:prstClr val="white"/>
                </a:solidFill>
              </a:rPr>
              <a:pPr/>
              <a:t>29.09.22</a:t>
            </a:fld>
            <a:endParaRPr lang="de-CH">
              <a:solidFill>
                <a:prstClr val="white"/>
              </a:solidFill>
            </a:endParaRP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CH">
                <a:solidFill>
                  <a:prstClr val="white"/>
                </a:solidFill>
              </a:rPr>
              <a:t>Fusszeile (Anpassen über "Einfügen &gt; Kopf- und Fusszeile")</a:t>
            </a:r>
          </a:p>
        </p:txBody>
      </p:sp>
      <p:sp>
        <p:nvSpPr>
          <p:cNvPr id="8" name="Fußzeilenplatzhalter 4"/>
          <p:cNvSpPr txBox="1">
            <a:spLocks/>
          </p:cNvSpPr>
          <p:nvPr userDrawn="1"/>
        </p:nvSpPr>
        <p:spPr>
          <a:xfrm>
            <a:off x="7926361" y="4787753"/>
            <a:ext cx="656456" cy="94500"/>
          </a:xfrm>
          <a:prstGeom prst="rect">
            <a:avLst/>
          </a:prstGeom>
        </p:spPr>
        <p:txBody>
          <a:bodyPr vert="horz" wrap="square" lIns="0" tIns="0" rIns="0" bIns="0" rtlCol="0" anchor="t" anchorCtr="0"/>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de-CH" sz="675" dirty="0">
                <a:solidFill>
                  <a:prstClr val="white"/>
                </a:solidFill>
              </a:rPr>
              <a:t>movetia.ch</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8" y="4740676"/>
            <a:ext cx="886631" cy="147515"/>
          </a:xfrm>
          <a:prstGeom prst="rect">
            <a:avLst/>
          </a:prstGeom>
        </p:spPr>
      </p:pic>
      <p:sp>
        <p:nvSpPr>
          <p:cNvPr id="10" name="Foliennummernplatzhalter 5"/>
          <p:cNvSpPr txBox="1">
            <a:spLocks/>
          </p:cNvSpPr>
          <p:nvPr userDrawn="1"/>
        </p:nvSpPr>
        <p:spPr>
          <a:xfrm>
            <a:off x="6639705" y="4791039"/>
            <a:ext cx="629034" cy="91294"/>
          </a:xfrm>
          <a:prstGeom prst="rect">
            <a:avLst/>
          </a:prstGeom>
        </p:spPr>
        <p:txBody>
          <a:bodyPr vert="horz" wrap="square" lIns="0" tIns="0" rIns="0" bIns="0" rtlCol="0" anchor="t" anchorCtr="0"/>
          <a:lstStyle>
            <a:defPPr>
              <a:defRPr lang="de-DE"/>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CH" sz="675" dirty="0">
                <a:solidFill>
                  <a:prstClr val="white"/>
                </a:solidFill>
              </a:rPr>
              <a:t>Seite </a:t>
            </a:r>
            <a:fld id="{442AD375-037F-43D0-B059-5172DA06796A}" type="slidenum">
              <a:rPr lang="de-CH" sz="675" smtClean="0">
                <a:solidFill>
                  <a:prstClr val="white"/>
                </a:solidFill>
              </a:rPr>
              <a:pPr fontAlgn="auto">
                <a:spcBef>
                  <a:spcPts val="0"/>
                </a:spcBef>
                <a:spcAft>
                  <a:spcPts val="0"/>
                </a:spcAft>
              </a:pPr>
              <a:t>‹Nr.›</a:t>
            </a:fld>
            <a:endParaRPr lang="de-CH" sz="675" dirty="0">
              <a:solidFill>
                <a:prstClr val="white"/>
              </a:solidFill>
            </a:endParaRPr>
          </a:p>
        </p:txBody>
      </p:sp>
    </p:spTree>
    <p:extLst>
      <p:ext uri="{BB962C8B-B14F-4D97-AF65-F5344CB8AC3E}">
        <p14:creationId xmlns:p14="http://schemas.microsoft.com/office/powerpoint/2010/main" val="366631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itel 3">
    <p:spTree>
      <p:nvGrpSpPr>
        <p:cNvPr id="1" name=""/>
        <p:cNvGrpSpPr/>
        <p:nvPr/>
      </p:nvGrpSpPr>
      <p:grpSpPr>
        <a:xfrm>
          <a:off x="0" y="0"/>
          <a:ext cx="0" cy="0"/>
          <a:chOff x="0" y="0"/>
          <a:chExt cx="0" cy="0"/>
        </a:xfrm>
      </p:grpSpPr>
      <p:sp>
        <p:nvSpPr>
          <p:cNvPr id="2" name="Titel 1"/>
          <p:cNvSpPr>
            <a:spLocks noGrp="1"/>
          </p:cNvSpPr>
          <p:nvPr>
            <p:ph type="ctrTitle"/>
          </p:nvPr>
        </p:nvSpPr>
        <p:spPr>
          <a:xfrm>
            <a:off x="1313999" y="1383623"/>
            <a:ext cx="6516000" cy="2646293"/>
          </a:xfrm>
        </p:spPr>
        <p:txBody>
          <a:bodyPr anchor="ctr" anchorCtr="0"/>
          <a:lstStyle>
            <a:lvl1pPr algn="ctr">
              <a:lnSpc>
                <a:spcPct val="100000"/>
              </a:lnSpc>
              <a:defRPr sz="2700" b="1">
                <a:solidFill>
                  <a:schemeClr val="bg1"/>
                </a:solidFill>
              </a:defRPr>
            </a:lvl1pPr>
          </a:lstStyle>
          <a:p>
            <a:r>
              <a:rPr lang="de-DE"/>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fld id="{13C04267-7EC5-4998-A8A5-AD8A6E532BE9}" type="datetime1">
              <a:rPr lang="de-CH" smtClean="0">
                <a:solidFill>
                  <a:prstClr val="white"/>
                </a:solidFill>
              </a:rPr>
              <a:pPr/>
              <a:t>29.09.22</a:t>
            </a:fld>
            <a:endParaRPr lang="de-CH">
              <a:solidFill>
                <a:prstClr val="white"/>
              </a:solidFill>
            </a:endParaRP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CH">
                <a:solidFill>
                  <a:prstClr val="white"/>
                </a:solidFill>
              </a:rPr>
              <a:t>Fusszeile (Anpassen über "Einfügen &gt; Kopf- und Fusszeile")</a:t>
            </a:r>
          </a:p>
        </p:txBody>
      </p:sp>
      <p:sp>
        <p:nvSpPr>
          <p:cNvPr id="8" name="Fußzeilenplatzhalter 4"/>
          <p:cNvSpPr txBox="1">
            <a:spLocks/>
          </p:cNvSpPr>
          <p:nvPr userDrawn="1"/>
        </p:nvSpPr>
        <p:spPr>
          <a:xfrm>
            <a:off x="7926361" y="4787753"/>
            <a:ext cx="656456" cy="94500"/>
          </a:xfrm>
          <a:prstGeom prst="rect">
            <a:avLst/>
          </a:prstGeom>
        </p:spPr>
        <p:txBody>
          <a:bodyPr vert="horz" wrap="square" lIns="0" tIns="0" rIns="0" bIns="0" rtlCol="0" anchor="t" anchorCtr="0"/>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de-CH" sz="675" dirty="0">
                <a:solidFill>
                  <a:prstClr val="white"/>
                </a:solidFill>
              </a:rPr>
              <a:t>movetia.ch</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8" y="4740676"/>
            <a:ext cx="886631" cy="147515"/>
          </a:xfrm>
          <a:prstGeom prst="rect">
            <a:avLst/>
          </a:prstGeom>
        </p:spPr>
      </p:pic>
      <p:sp>
        <p:nvSpPr>
          <p:cNvPr id="10" name="Foliennummernplatzhalter 5"/>
          <p:cNvSpPr txBox="1">
            <a:spLocks/>
          </p:cNvSpPr>
          <p:nvPr userDrawn="1"/>
        </p:nvSpPr>
        <p:spPr>
          <a:xfrm>
            <a:off x="6639705" y="4791039"/>
            <a:ext cx="629034" cy="91294"/>
          </a:xfrm>
          <a:prstGeom prst="rect">
            <a:avLst/>
          </a:prstGeom>
        </p:spPr>
        <p:txBody>
          <a:bodyPr vert="horz" wrap="square" lIns="0" tIns="0" rIns="0" bIns="0" rtlCol="0" anchor="t" anchorCtr="0"/>
          <a:lstStyle>
            <a:defPPr>
              <a:defRPr lang="de-DE"/>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CH" sz="675" dirty="0">
                <a:solidFill>
                  <a:prstClr val="white"/>
                </a:solidFill>
              </a:rPr>
              <a:t>Seite </a:t>
            </a:r>
            <a:fld id="{442AD375-037F-43D0-B059-5172DA06796A}" type="slidenum">
              <a:rPr lang="de-CH" sz="675" smtClean="0">
                <a:solidFill>
                  <a:prstClr val="white"/>
                </a:solidFill>
              </a:rPr>
              <a:pPr fontAlgn="auto">
                <a:spcBef>
                  <a:spcPts val="0"/>
                </a:spcBef>
                <a:spcAft>
                  <a:spcPts val="0"/>
                </a:spcAft>
              </a:pPr>
              <a:t>‹Nr.›</a:t>
            </a:fld>
            <a:endParaRPr lang="de-CH" sz="675" dirty="0">
              <a:solidFill>
                <a:prstClr val="white"/>
              </a:solidFill>
            </a:endParaRPr>
          </a:p>
        </p:txBody>
      </p:sp>
    </p:spTree>
    <p:extLst>
      <p:ext uri="{BB962C8B-B14F-4D97-AF65-F5344CB8AC3E}">
        <p14:creationId xmlns:p14="http://schemas.microsoft.com/office/powerpoint/2010/main" val="67791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itel 4">
    <p:spTree>
      <p:nvGrpSpPr>
        <p:cNvPr id="1" name=""/>
        <p:cNvGrpSpPr/>
        <p:nvPr/>
      </p:nvGrpSpPr>
      <p:grpSpPr>
        <a:xfrm>
          <a:off x="0" y="0"/>
          <a:ext cx="0" cy="0"/>
          <a:chOff x="0" y="0"/>
          <a:chExt cx="0" cy="0"/>
        </a:xfrm>
      </p:grpSpPr>
      <p:sp>
        <p:nvSpPr>
          <p:cNvPr id="2" name="Titel 1"/>
          <p:cNvSpPr>
            <a:spLocks noGrp="1"/>
          </p:cNvSpPr>
          <p:nvPr>
            <p:ph type="ctrTitle"/>
          </p:nvPr>
        </p:nvSpPr>
        <p:spPr>
          <a:xfrm>
            <a:off x="1313999" y="1383623"/>
            <a:ext cx="6516000" cy="2646293"/>
          </a:xfrm>
        </p:spPr>
        <p:txBody>
          <a:bodyPr anchor="ctr" anchorCtr="0"/>
          <a:lstStyle>
            <a:lvl1pPr algn="ctr">
              <a:lnSpc>
                <a:spcPct val="100000"/>
              </a:lnSpc>
              <a:defRPr sz="2700" b="1">
                <a:solidFill>
                  <a:schemeClr val="bg1"/>
                </a:solidFill>
              </a:defRPr>
            </a:lvl1pPr>
          </a:lstStyle>
          <a:p>
            <a:r>
              <a:rPr lang="de-DE"/>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fld id="{0E23DAA2-9051-4D67-AD50-513C0982F89A}" type="datetime1">
              <a:rPr lang="de-CH" smtClean="0">
                <a:solidFill>
                  <a:prstClr val="white"/>
                </a:solidFill>
              </a:rPr>
              <a:pPr/>
              <a:t>29.09.22</a:t>
            </a:fld>
            <a:endParaRPr lang="de-CH">
              <a:solidFill>
                <a:prstClr val="white"/>
              </a:solidFill>
            </a:endParaRP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CH">
                <a:solidFill>
                  <a:prstClr val="white"/>
                </a:solidFill>
              </a:rPr>
              <a:t>Fusszeile (Anpassen über "Einfügen &gt; Kopf- und Fusszeile")</a:t>
            </a:r>
          </a:p>
        </p:txBody>
      </p:sp>
      <p:sp>
        <p:nvSpPr>
          <p:cNvPr id="8" name="Fußzeilenplatzhalter 4"/>
          <p:cNvSpPr txBox="1">
            <a:spLocks/>
          </p:cNvSpPr>
          <p:nvPr userDrawn="1"/>
        </p:nvSpPr>
        <p:spPr>
          <a:xfrm>
            <a:off x="7926361" y="4787753"/>
            <a:ext cx="656456" cy="94500"/>
          </a:xfrm>
          <a:prstGeom prst="rect">
            <a:avLst/>
          </a:prstGeom>
        </p:spPr>
        <p:txBody>
          <a:bodyPr vert="horz" wrap="square" lIns="0" tIns="0" rIns="0" bIns="0" rtlCol="0" anchor="t" anchorCtr="0"/>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de-CH" sz="675" dirty="0">
                <a:solidFill>
                  <a:prstClr val="white"/>
                </a:solidFill>
              </a:rPr>
              <a:t>movetia.ch</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8" y="4740676"/>
            <a:ext cx="886631" cy="147515"/>
          </a:xfrm>
          <a:prstGeom prst="rect">
            <a:avLst/>
          </a:prstGeom>
        </p:spPr>
      </p:pic>
      <p:sp>
        <p:nvSpPr>
          <p:cNvPr id="10" name="Foliennummernplatzhalter 5"/>
          <p:cNvSpPr txBox="1">
            <a:spLocks/>
          </p:cNvSpPr>
          <p:nvPr userDrawn="1"/>
        </p:nvSpPr>
        <p:spPr>
          <a:xfrm>
            <a:off x="6639705" y="4791039"/>
            <a:ext cx="629034" cy="91294"/>
          </a:xfrm>
          <a:prstGeom prst="rect">
            <a:avLst/>
          </a:prstGeom>
        </p:spPr>
        <p:txBody>
          <a:bodyPr vert="horz" wrap="square" lIns="0" tIns="0" rIns="0" bIns="0" rtlCol="0" anchor="t" anchorCtr="0"/>
          <a:lstStyle>
            <a:defPPr>
              <a:defRPr lang="de-DE"/>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CH" sz="675" dirty="0">
                <a:solidFill>
                  <a:prstClr val="white"/>
                </a:solidFill>
              </a:rPr>
              <a:t>Seite </a:t>
            </a:r>
            <a:fld id="{442AD375-037F-43D0-B059-5172DA06796A}" type="slidenum">
              <a:rPr lang="de-CH" sz="675" smtClean="0">
                <a:solidFill>
                  <a:prstClr val="white"/>
                </a:solidFill>
              </a:rPr>
              <a:pPr fontAlgn="auto">
                <a:spcBef>
                  <a:spcPts val="0"/>
                </a:spcBef>
                <a:spcAft>
                  <a:spcPts val="0"/>
                </a:spcAft>
              </a:pPr>
              <a:t>‹Nr.›</a:t>
            </a:fld>
            <a:endParaRPr lang="de-CH" sz="675" dirty="0">
              <a:solidFill>
                <a:prstClr val="white"/>
              </a:solidFill>
            </a:endParaRPr>
          </a:p>
        </p:txBody>
      </p:sp>
    </p:spTree>
    <p:extLst>
      <p:ext uri="{BB962C8B-B14F-4D97-AF65-F5344CB8AC3E}">
        <p14:creationId xmlns:p14="http://schemas.microsoft.com/office/powerpoint/2010/main" val="358886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p:nvPr>
        </p:nvSpPr>
        <p:spPr>
          <a:xfrm>
            <a:off x="1313999" y="1383623"/>
            <a:ext cx="6516000" cy="2646293"/>
          </a:xfrm>
        </p:spPr>
        <p:txBody>
          <a:bodyPr anchor="ctr" anchorCtr="0"/>
          <a:lstStyle>
            <a:lvl1pPr algn="ctr">
              <a:lnSpc>
                <a:spcPct val="100000"/>
              </a:lnSpc>
              <a:defRPr sz="2700" b="1">
                <a:solidFill>
                  <a:schemeClr val="accent2"/>
                </a:solidFill>
              </a:defRPr>
            </a:lvl1pPr>
          </a:lstStyle>
          <a:p>
            <a:r>
              <a:rPr lang="de-DE"/>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accent2"/>
                </a:solidFill>
              </a:defRPr>
            </a:lvl1pPr>
          </a:lstStyle>
          <a:p>
            <a:fld id="{0E23DAA2-9051-4D67-AD50-513C0982F89A}" type="datetime1">
              <a:rPr lang="de-CH" smtClean="0">
                <a:solidFill>
                  <a:srgbClr val="30D2A9"/>
                </a:solidFill>
              </a:rPr>
              <a:pPr/>
              <a:t>29.09.22</a:t>
            </a:fld>
            <a:endParaRPr lang="de-CH" dirty="0">
              <a:solidFill>
                <a:srgbClr val="30D2A9"/>
              </a:solidFill>
            </a:endParaRPr>
          </a:p>
        </p:txBody>
      </p:sp>
      <p:sp>
        <p:nvSpPr>
          <p:cNvPr id="5" name="Fußzeilenplatzhalter 4"/>
          <p:cNvSpPr>
            <a:spLocks noGrp="1"/>
          </p:cNvSpPr>
          <p:nvPr>
            <p:ph type="ftr" sz="quarter" idx="11"/>
          </p:nvPr>
        </p:nvSpPr>
        <p:spPr/>
        <p:txBody>
          <a:bodyPr/>
          <a:lstStyle>
            <a:lvl1pPr>
              <a:defRPr>
                <a:solidFill>
                  <a:schemeClr val="accent2"/>
                </a:solidFill>
              </a:defRPr>
            </a:lvl1pPr>
          </a:lstStyle>
          <a:p>
            <a:r>
              <a:rPr lang="de-CH" dirty="0">
                <a:solidFill>
                  <a:srgbClr val="30D2A9"/>
                </a:solidFill>
              </a:rPr>
              <a:t>Fusszeile (Anpassen über "Einfügen &gt; Kopf- und Fusszeile")</a:t>
            </a:r>
          </a:p>
        </p:txBody>
      </p:sp>
    </p:spTree>
    <p:extLst>
      <p:ext uri="{BB962C8B-B14F-4D97-AF65-F5344CB8AC3E}">
        <p14:creationId xmlns:p14="http://schemas.microsoft.com/office/powerpoint/2010/main" val="352691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C1760E69-B17C-4567-813A-7233E0445E81}" type="datetime1">
              <a:rPr lang="de-CH" smtClean="0">
                <a:solidFill>
                  <a:srgbClr val="30D2A9"/>
                </a:solidFill>
              </a:rPr>
              <a:pPr/>
              <a:t>29.09.22</a:t>
            </a:fld>
            <a:endParaRPr lang="de-CH">
              <a:solidFill>
                <a:srgbClr val="30D2A9"/>
              </a:solidFill>
            </a:endParaRPr>
          </a:p>
        </p:txBody>
      </p:sp>
      <p:sp>
        <p:nvSpPr>
          <p:cNvPr id="5" name="Fußzeilenplatzhalter 4"/>
          <p:cNvSpPr>
            <a:spLocks noGrp="1"/>
          </p:cNvSpPr>
          <p:nvPr>
            <p:ph type="ftr" sz="quarter" idx="11"/>
          </p:nvPr>
        </p:nvSpPr>
        <p:spPr/>
        <p:txBody>
          <a:bodyPr/>
          <a:lstStyle/>
          <a:p>
            <a:r>
              <a:rPr lang="de-CH">
                <a:solidFill>
                  <a:srgbClr val="30D2A9"/>
                </a:solidFill>
              </a:rPr>
              <a:t>Fusszeile (Anpassen über "Einfügen &gt; Kopf- und Fusszeile")</a:t>
            </a:r>
          </a:p>
        </p:txBody>
      </p:sp>
    </p:spTree>
    <p:extLst>
      <p:ext uri="{BB962C8B-B14F-4D97-AF65-F5344CB8AC3E}">
        <p14:creationId xmlns:p14="http://schemas.microsoft.com/office/powerpoint/2010/main" val="367034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58802" y="209631"/>
            <a:ext cx="8045648" cy="558877"/>
          </a:xfrm>
          <a:prstGeom prst="rect">
            <a:avLst/>
          </a:prstGeom>
        </p:spPr>
        <p:txBody>
          <a:bodyPr vert="horz" wrap="square" lIns="0" tIns="45720" rIns="0" bIns="4572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558802" y="876300"/>
            <a:ext cx="8045648" cy="3756423"/>
          </a:xfrm>
          <a:prstGeom prst="rect">
            <a:avLst/>
          </a:prstGeom>
        </p:spPr>
        <p:txBody>
          <a:bodyPr vert="horz" wrap="square" lIns="0" tIns="45720" rIns="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2411761" y="4894008"/>
            <a:ext cx="720080" cy="94500"/>
          </a:xfrm>
          <a:prstGeom prst="rect">
            <a:avLst/>
          </a:prstGeom>
        </p:spPr>
        <p:txBody>
          <a:bodyPr vert="horz" wrap="square" lIns="0" tIns="0" rIns="0" bIns="0" rtlCol="0" anchor="t" anchorCtr="0"/>
          <a:lstStyle>
            <a:lvl1pPr algn="l">
              <a:defRPr sz="675">
                <a:solidFill>
                  <a:schemeClr val="accent2"/>
                </a:solidFill>
              </a:defRPr>
            </a:lvl1pPr>
          </a:lstStyle>
          <a:p>
            <a:pPr eaLnBrk="1" fontAlgn="auto" hangingPunct="1">
              <a:spcBef>
                <a:spcPts val="0"/>
              </a:spcBef>
              <a:spcAft>
                <a:spcPts val="0"/>
              </a:spcAft>
            </a:pPr>
            <a:fld id="{E1942A6E-6103-47F9-BC7B-002A957252F9}" type="datetime1">
              <a:rPr lang="de-CH" smtClean="0">
                <a:solidFill>
                  <a:srgbClr val="30D2A9"/>
                </a:solidFill>
                <a:latin typeface="Arial" panose="020B0604020202020204"/>
                <a:ea typeface="+mn-ea"/>
              </a:rPr>
              <a:pPr eaLnBrk="1" fontAlgn="auto" hangingPunct="1">
                <a:spcBef>
                  <a:spcPts val="0"/>
                </a:spcBef>
                <a:spcAft>
                  <a:spcPts val="0"/>
                </a:spcAft>
              </a:pPr>
              <a:t>29.09.22</a:t>
            </a:fld>
            <a:endParaRPr lang="de-CH" dirty="0">
              <a:solidFill>
                <a:srgbClr val="30D2A9"/>
              </a:solidFill>
              <a:latin typeface="Arial" panose="020B0604020202020204"/>
              <a:ea typeface="+mn-ea"/>
            </a:endParaRPr>
          </a:p>
        </p:txBody>
      </p:sp>
      <p:sp>
        <p:nvSpPr>
          <p:cNvPr id="5" name="Fußzeilenplatzhalter 4"/>
          <p:cNvSpPr>
            <a:spLocks noGrp="1"/>
          </p:cNvSpPr>
          <p:nvPr>
            <p:ph type="ftr" sz="quarter" idx="3"/>
          </p:nvPr>
        </p:nvSpPr>
        <p:spPr>
          <a:xfrm>
            <a:off x="2411760" y="4787753"/>
            <a:ext cx="3240360" cy="94500"/>
          </a:xfrm>
          <a:prstGeom prst="rect">
            <a:avLst/>
          </a:prstGeom>
        </p:spPr>
        <p:txBody>
          <a:bodyPr vert="horz" wrap="square" lIns="0" tIns="0" rIns="0" bIns="0" rtlCol="0" anchor="t" anchorCtr="0"/>
          <a:lstStyle>
            <a:lvl1pPr algn="l">
              <a:defRPr sz="675">
                <a:solidFill>
                  <a:schemeClr val="accent2"/>
                </a:solidFill>
              </a:defRPr>
            </a:lvl1pPr>
          </a:lstStyle>
          <a:p>
            <a:pPr eaLnBrk="1" fontAlgn="auto" hangingPunct="1">
              <a:spcBef>
                <a:spcPts val="0"/>
              </a:spcBef>
              <a:spcAft>
                <a:spcPts val="0"/>
              </a:spcAft>
            </a:pPr>
            <a:r>
              <a:rPr lang="de-CH">
                <a:solidFill>
                  <a:srgbClr val="30D2A9"/>
                </a:solidFill>
                <a:latin typeface="Arial" panose="020B0604020202020204"/>
                <a:ea typeface="+mn-ea"/>
              </a:rPr>
              <a:t>Fusszeile (Anpassen über "Einfügen &gt; Kopf- und Fusszeile")</a:t>
            </a:r>
            <a:endParaRPr lang="de-CH" dirty="0">
              <a:solidFill>
                <a:srgbClr val="30D2A9"/>
              </a:solidFill>
              <a:latin typeface="Arial" panose="020B0604020202020204"/>
              <a:ea typeface="+mn-ea"/>
            </a:endParaRPr>
          </a:p>
        </p:txBody>
      </p:sp>
      <p:sp>
        <p:nvSpPr>
          <p:cNvPr id="8" name="Fußzeilenplatzhalter 4"/>
          <p:cNvSpPr txBox="1">
            <a:spLocks/>
          </p:cNvSpPr>
          <p:nvPr userDrawn="1"/>
        </p:nvSpPr>
        <p:spPr>
          <a:xfrm>
            <a:off x="7926361" y="4787753"/>
            <a:ext cx="656456" cy="94500"/>
          </a:xfrm>
          <a:prstGeom prst="rect">
            <a:avLst/>
          </a:prstGeom>
        </p:spPr>
        <p:txBody>
          <a:bodyPr vert="horz" wrap="square" lIns="0" tIns="0" rIns="0" bIns="0" rtlCol="0" anchor="t" anchorCtr="0"/>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de-CH" sz="675" dirty="0">
                <a:solidFill>
                  <a:srgbClr val="30D2A9"/>
                </a:solidFill>
              </a:rPr>
              <a:t>movetia.ch</a:t>
            </a:r>
          </a:p>
        </p:txBody>
      </p:sp>
      <p:pic>
        <p:nvPicPr>
          <p:cNvPr id="9" name="Grafik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37598" y="4740676"/>
            <a:ext cx="886631" cy="147515"/>
          </a:xfrm>
          <a:prstGeom prst="rect">
            <a:avLst/>
          </a:prstGeom>
        </p:spPr>
      </p:pic>
      <p:sp>
        <p:nvSpPr>
          <p:cNvPr id="10" name="Foliennummernplatzhalter 5"/>
          <p:cNvSpPr txBox="1">
            <a:spLocks/>
          </p:cNvSpPr>
          <p:nvPr userDrawn="1"/>
        </p:nvSpPr>
        <p:spPr>
          <a:xfrm>
            <a:off x="6639705" y="4791039"/>
            <a:ext cx="629034" cy="91294"/>
          </a:xfrm>
          <a:prstGeom prst="rect">
            <a:avLst/>
          </a:prstGeom>
        </p:spPr>
        <p:txBody>
          <a:bodyPr vert="horz" wrap="square" lIns="0" tIns="0" rIns="0" bIns="0" rtlCol="0" anchor="t" anchorCtr="0"/>
          <a:lstStyle>
            <a:defPPr>
              <a:defRPr lang="de-DE"/>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e-CH" sz="675" dirty="0">
                <a:solidFill>
                  <a:srgbClr val="30D2A9"/>
                </a:solidFill>
              </a:rPr>
              <a:t>Seite </a:t>
            </a:r>
            <a:fld id="{442AD375-037F-43D0-B059-5172DA06796A}" type="slidenum">
              <a:rPr lang="de-CH" sz="675" smtClean="0">
                <a:solidFill>
                  <a:srgbClr val="30D2A9"/>
                </a:solidFill>
              </a:rPr>
              <a:pPr fontAlgn="auto">
                <a:spcBef>
                  <a:spcPts val="0"/>
                </a:spcBef>
                <a:spcAft>
                  <a:spcPts val="0"/>
                </a:spcAft>
              </a:pPr>
              <a:t>‹Nr.›</a:t>
            </a:fld>
            <a:endParaRPr lang="de-CH" sz="675" dirty="0">
              <a:solidFill>
                <a:srgbClr val="30D2A9"/>
              </a:solidFill>
            </a:endParaRPr>
          </a:p>
        </p:txBody>
      </p:sp>
    </p:spTree>
    <p:extLst>
      <p:ext uri="{BB962C8B-B14F-4D97-AF65-F5344CB8AC3E}">
        <p14:creationId xmlns:p14="http://schemas.microsoft.com/office/powerpoint/2010/main" val="42274268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dt="0"/>
  <p:txStyles>
    <p:titleStyle>
      <a:lvl1pPr algn="l" defTabSz="685800" rtl="0" eaLnBrk="1" latinLnBrk="0" hangingPunct="1">
        <a:lnSpc>
          <a:spcPct val="90000"/>
        </a:lnSpc>
        <a:spcBef>
          <a:spcPct val="0"/>
        </a:spcBef>
        <a:buNone/>
        <a:defRPr sz="1725" kern="1200">
          <a:solidFill>
            <a:schemeClr val="accent1"/>
          </a:solidFill>
          <a:latin typeface="+mj-lt"/>
          <a:ea typeface="+mj-ea"/>
          <a:cs typeface="+mj-cs"/>
        </a:defRPr>
      </a:lvl1pPr>
    </p:titleStyle>
    <p:bodyStyle>
      <a:lvl1pPr marL="0" indent="0" algn="l" defTabSz="685800" rtl="0" eaLnBrk="1" latinLnBrk="0" hangingPunct="1">
        <a:lnSpc>
          <a:spcPct val="107000"/>
        </a:lnSpc>
        <a:spcBef>
          <a:spcPts val="0"/>
        </a:spcBef>
        <a:buFont typeface="Arial" panose="020B0604020202020204" pitchFamily="34" charset="0"/>
        <a:buNone/>
        <a:defRPr sz="1500" kern="1200" baseline="0">
          <a:solidFill>
            <a:schemeClr val="accent1"/>
          </a:solidFill>
          <a:latin typeface="+mn-lt"/>
          <a:ea typeface="+mn-ea"/>
          <a:cs typeface="+mn-cs"/>
        </a:defRPr>
      </a:lvl1pPr>
      <a:lvl2pPr marL="266700" indent="-266700" algn="l" defTabSz="685800" rtl="0" eaLnBrk="1" latinLnBrk="0" hangingPunct="1">
        <a:lnSpc>
          <a:spcPct val="107000"/>
        </a:lnSpc>
        <a:spcBef>
          <a:spcPts val="0"/>
        </a:spcBef>
        <a:buFont typeface="Arial" panose="020B0604020202020204" pitchFamily="34" charset="0"/>
        <a:buChar char="▪"/>
        <a:defRPr sz="1500" kern="1200">
          <a:solidFill>
            <a:schemeClr val="accent1"/>
          </a:solidFill>
          <a:latin typeface="+mn-lt"/>
          <a:ea typeface="+mn-ea"/>
          <a:cs typeface="+mn-cs"/>
        </a:defRPr>
      </a:lvl2pPr>
      <a:lvl3pPr marL="539354" indent="-272654" algn="l" defTabSz="685800" rtl="0" eaLnBrk="1" latinLnBrk="0" hangingPunct="1">
        <a:lnSpc>
          <a:spcPct val="107000"/>
        </a:lnSpc>
        <a:spcBef>
          <a:spcPts val="0"/>
        </a:spcBef>
        <a:buFont typeface="Arial" panose="020B0604020202020204" pitchFamily="34" charset="0"/>
        <a:buChar char="-"/>
        <a:defRPr sz="1500" kern="1200">
          <a:solidFill>
            <a:schemeClr val="accent1"/>
          </a:solidFill>
          <a:latin typeface="+mn-lt"/>
          <a:ea typeface="+mn-ea"/>
          <a:cs typeface="+mn-cs"/>
        </a:defRPr>
      </a:lvl3pPr>
      <a:lvl4pPr marL="672704" indent="-133350" algn="l" defTabSz="685800" rtl="0" eaLnBrk="1" latinLnBrk="0" hangingPunct="1">
        <a:lnSpc>
          <a:spcPct val="107000"/>
        </a:lnSpc>
        <a:spcBef>
          <a:spcPts val="0"/>
        </a:spcBef>
        <a:buFont typeface="Arial" panose="020B0604020202020204" pitchFamily="34" charset="0"/>
        <a:buChar char="•"/>
        <a:defRPr sz="1500" kern="1200">
          <a:solidFill>
            <a:schemeClr val="accent1"/>
          </a:solidFill>
          <a:latin typeface="+mn-lt"/>
          <a:ea typeface="+mn-ea"/>
          <a:cs typeface="+mn-cs"/>
        </a:defRPr>
      </a:lvl4pPr>
      <a:lvl5pPr marL="806054" indent="-133350" algn="l" defTabSz="685800" rtl="0" eaLnBrk="1" latinLnBrk="0" hangingPunct="1">
        <a:lnSpc>
          <a:spcPct val="107000"/>
        </a:lnSpc>
        <a:spcBef>
          <a:spcPts val="0"/>
        </a:spcBef>
        <a:buFont typeface="Arial" panose="020B0604020202020204" pitchFamily="34" charset="0"/>
        <a:buChar char="•"/>
        <a:defRPr sz="15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CH"/>
              <a:t>Mastertitelformat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E1942A6E-6103-47F9-BC7B-002A957252F9}" type="datetime1">
              <a:rPr lang="de-CH" smtClean="0">
                <a:solidFill>
                  <a:srgbClr val="30D2A9"/>
                </a:solidFill>
                <a:latin typeface="Arial" panose="020B0604020202020204"/>
                <a:ea typeface="+mn-ea"/>
              </a:rPr>
              <a:pPr eaLnBrk="1" fontAlgn="auto" hangingPunct="1">
                <a:spcBef>
                  <a:spcPts val="0"/>
                </a:spcBef>
                <a:spcAft>
                  <a:spcPts val="0"/>
                </a:spcAft>
              </a:pPr>
              <a:t>29.09.22</a:t>
            </a:fld>
            <a:endParaRPr lang="de-CH" dirty="0">
              <a:solidFill>
                <a:srgbClr val="30D2A9"/>
              </a:solidFill>
              <a:latin typeface="Arial" panose="020B0604020202020204"/>
              <a:ea typeface="+mn-ea"/>
            </a:endParaRPr>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r>
              <a:rPr lang="de-CH">
                <a:solidFill>
                  <a:srgbClr val="30D2A9"/>
                </a:solidFill>
                <a:latin typeface="Arial" panose="020B0604020202020204"/>
                <a:ea typeface="+mn-ea"/>
              </a:rPr>
              <a:t>Fusszeile (Anpassen über "Einfügen &gt; Kopf- und Fusszeile")</a:t>
            </a:r>
            <a:endParaRPr lang="de-CH" dirty="0">
              <a:solidFill>
                <a:srgbClr val="30D2A9"/>
              </a:solidFill>
              <a:latin typeface="Arial" panose="020B0604020202020204"/>
              <a:ea typeface="+mn-ea"/>
            </a:endParaRPr>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3F33998-F19A-8D47-8CB6-D15A09AFF5DB}" type="slidenum">
              <a:rPr lang="de-DE" smtClean="0"/>
              <a:t>‹Nr.›</a:t>
            </a:fld>
            <a:endParaRPr lang="de-DE"/>
          </a:p>
        </p:txBody>
      </p:sp>
    </p:spTree>
    <p:extLst>
      <p:ext uri="{BB962C8B-B14F-4D97-AF65-F5344CB8AC3E}">
        <p14:creationId xmlns:p14="http://schemas.microsoft.com/office/powerpoint/2010/main" val="158900408"/>
      </p:ext>
    </p:extLst>
  </p:cSld>
  <p:clrMap bg1="lt1" tx1="dk1" bg2="lt2" tx2="dk2" accent1="accent1" accent2="accent2" accent3="accent3" accent4="accent4" accent5="accent5" accent6="accent6" hlink="hlink" folHlink="folHlink"/>
  <p:sldLayoutIdLst>
    <p:sldLayoutId id="2147483912" r:id="rId1"/>
    <p:sldLayoutId id="2147483935"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36" r:id="rId13"/>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hyperlink" Target="mailto:arnold@sowi.uni-kl.de" TargetMode="External"/><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2.jpeg"/><Relationship Id="rId11" Type="http://schemas.openxmlformats.org/officeDocument/2006/relationships/image" Target="../media/image9.jpeg"/><Relationship Id="rId5" Type="http://schemas.openxmlformats.org/officeDocument/2006/relationships/image" Target="../media/image21.jpeg"/><Relationship Id="rId10"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hyperlink" Target="http://www.uni-kl.de/paedagogi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71DA5-5243-0B76-536A-5B8679B69B1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56989850-C042-930F-4E7B-51A3C0E3C707}"/>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7CB4E1D9-6520-1F72-AA70-80AEDAE6F941}"/>
              </a:ext>
            </a:extLst>
          </p:cNvPr>
          <p:cNvSpPr>
            <a:spLocks noGrp="1"/>
          </p:cNvSpPr>
          <p:nvPr>
            <p:ph type="ftr" sz="quarter" idx="11"/>
          </p:nvPr>
        </p:nvSpPr>
        <p:spPr/>
        <p:txBody>
          <a:bodyPr/>
          <a:lstStyle/>
          <a:p>
            <a:pPr>
              <a:defRPr/>
            </a:pPr>
            <a:endParaRPr lang="de-DE"/>
          </a:p>
        </p:txBody>
      </p:sp>
      <p:sp>
        <p:nvSpPr>
          <p:cNvPr id="5" name="Foliennummernplatzhalter 4">
            <a:extLst>
              <a:ext uri="{FF2B5EF4-FFF2-40B4-BE49-F238E27FC236}">
                <a16:creationId xmlns:a16="http://schemas.microsoft.com/office/drawing/2014/main" id="{16246D2F-2EFB-B54A-30F9-1CEDC9C48DF3}"/>
              </a:ext>
            </a:extLst>
          </p:cNvPr>
          <p:cNvSpPr>
            <a:spLocks noGrp="1"/>
          </p:cNvSpPr>
          <p:nvPr>
            <p:ph type="sldNum" sz="quarter" idx="12"/>
          </p:nvPr>
        </p:nvSpPr>
        <p:spPr/>
        <p:txBody>
          <a:bodyPr/>
          <a:lstStyle/>
          <a:p>
            <a:fld id="{B0525D33-ED44-4757-9CDF-3DFDCA97131D}" type="slidenum">
              <a:rPr lang="de-DE" smtClean="0"/>
              <a:pPr/>
              <a:t>1</a:t>
            </a:fld>
            <a:endParaRPr lang="de-DE"/>
          </a:p>
        </p:txBody>
      </p:sp>
      <p:sp>
        <p:nvSpPr>
          <p:cNvPr id="6" name="Untertitel 2">
            <a:extLst>
              <a:ext uri="{FF2B5EF4-FFF2-40B4-BE49-F238E27FC236}">
                <a16:creationId xmlns:a16="http://schemas.microsoft.com/office/drawing/2014/main" id="{78C46BC7-1755-022A-4079-69C64EA32B60}"/>
              </a:ext>
            </a:extLst>
          </p:cNvPr>
          <p:cNvSpPr>
            <a:spLocks/>
          </p:cNvSpPr>
          <p:nvPr/>
        </p:nvSpPr>
        <p:spPr bwMode="auto">
          <a:xfrm>
            <a:off x="1619672" y="1143022"/>
            <a:ext cx="5341913" cy="321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buClrTx/>
              <a:buSzTx/>
              <a:buFont typeface="Arial" panose="020B0604020202020204" pitchFamily="34" charset="0"/>
              <a:buNone/>
            </a:pPr>
            <a:endParaRPr lang="de-DE" altLang="de-DE" sz="3375" b="1" dirty="0">
              <a:solidFill>
                <a:srgbClr val="7F7F7F"/>
              </a:solidFill>
              <a:latin typeface="Calibri" panose="020F0502020204030204" pitchFamily="34" charset="0"/>
            </a:endParaRPr>
          </a:p>
          <a:p>
            <a:pPr algn="ctr" eaLnBrk="1" hangingPunct="1">
              <a:lnSpc>
                <a:spcPct val="90000"/>
              </a:lnSpc>
              <a:buClrTx/>
              <a:buSzTx/>
              <a:buFont typeface="Arial" panose="020B0604020202020204" pitchFamily="34" charset="0"/>
              <a:buNone/>
            </a:pPr>
            <a:r>
              <a:rPr lang="de-DE" altLang="de-DE" sz="2250" b="1" dirty="0">
                <a:solidFill>
                  <a:srgbClr val="7F7F7F"/>
                </a:solidFill>
                <a:latin typeface="Calibri" panose="020F0502020204030204" pitchFamily="34" charset="0"/>
              </a:rPr>
              <a:t>Lernen neu denken</a:t>
            </a:r>
          </a:p>
          <a:p>
            <a:pPr algn="ctr" eaLnBrk="1" hangingPunct="1">
              <a:lnSpc>
                <a:spcPct val="90000"/>
              </a:lnSpc>
              <a:buClrTx/>
              <a:buSzTx/>
              <a:buFont typeface="Arial" panose="020B0604020202020204" pitchFamily="34" charset="0"/>
              <a:buNone/>
            </a:pPr>
            <a:endParaRPr lang="de-DE" altLang="de-DE" sz="900" b="1" dirty="0">
              <a:solidFill>
                <a:srgbClr val="7F7F7F"/>
              </a:solidFill>
              <a:latin typeface="Calibri" panose="020F0502020204030204" pitchFamily="34" charset="0"/>
            </a:endParaRPr>
          </a:p>
          <a:p>
            <a:pPr algn="ctr" eaLnBrk="1" hangingPunct="1">
              <a:lnSpc>
                <a:spcPct val="90000"/>
              </a:lnSpc>
              <a:buClrTx/>
              <a:buSzTx/>
              <a:buFont typeface="Arial" panose="020B0604020202020204" pitchFamily="34" charset="0"/>
              <a:buNone/>
            </a:pPr>
            <a:r>
              <a:rPr lang="de-DE" altLang="de-DE" sz="1875" dirty="0">
                <a:solidFill>
                  <a:srgbClr val="7F7F7F"/>
                </a:solidFill>
                <a:latin typeface="Calibri" panose="020F0502020204030204" pitchFamily="34" charset="0"/>
              </a:rPr>
              <a:t>Prof. Dr. Dr. h.c. Rolf Arnold</a:t>
            </a:r>
          </a:p>
          <a:p>
            <a:pPr algn="r" eaLnBrk="1" hangingPunct="1">
              <a:lnSpc>
                <a:spcPct val="90000"/>
              </a:lnSpc>
              <a:buClrTx/>
              <a:buSzTx/>
              <a:buFont typeface="Arial" panose="020B0604020202020204" pitchFamily="34" charset="0"/>
              <a:buNone/>
            </a:pPr>
            <a:endParaRPr lang="de-DE" altLang="de-DE" sz="750" dirty="0">
              <a:latin typeface="Arial" panose="020B0604020202020204" pitchFamily="34" charset="0"/>
            </a:endParaRPr>
          </a:p>
          <a:p>
            <a:pPr algn="r" eaLnBrk="1" hangingPunct="1">
              <a:lnSpc>
                <a:spcPct val="90000"/>
              </a:lnSpc>
              <a:buClrTx/>
              <a:buSzTx/>
              <a:buFont typeface="Arial" panose="020B0604020202020204" pitchFamily="34" charset="0"/>
              <a:buNone/>
            </a:pPr>
            <a:endParaRPr lang="de-DE" altLang="de-DE" sz="750" dirty="0">
              <a:latin typeface="Arial" panose="020B0604020202020204" pitchFamily="34" charset="0"/>
            </a:endParaRPr>
          </a:p>
          <a:p>
            <a:pPr algn="r" eaLnBrk="1" hangingPunct="1">
              <a:lnSpc>
                <a:spcPct val="90000"/>
              </a:lnSpc>
              <a:buClrTx/>
              <a:buSzTx/>
              <a:buFont typeface="Arial" panose="020B0604020202020204" pitchFamily="34" charset="0"/>
              <a:buNone/>
            </a:pPr>
            <a:endParaRPr lang="de-DE" altLang="de-DE" sz="750" dirty="0">
              <a:latin typeface="Arial" panose="020B0604020202020204" pitchFamily="34" charset="0"/>
            </a:endParaRPr>
          </a:p>
          <a:p>
            <a:pPr algn="r" eaLnBrk="1" hangingPunct="1">
              <a:lnSpc>
                <a:spcPct val="90000"/>
              </a:lnSpc>
              <a:buClrTx/>
              <a:buSzTx/>
              <a:buFont typeface="Arial" panose="020B0604020202020204" pitchFamily="34" charset="0"/>
              <a:buNone/>
            </a:pPr>
            <a:endParaRPr lang="de-DE" altLang="de-DE" sz="750" dirty="0">
              <a:latin typeface="Arial" panose="020B0604020202020204" pitchFamily="34" charset="0"/>
            </a:endParaRPr>
          </a:p>
          <a:p>
            <a:pPr algn="r" eaLnBrk="1" hangingPunct="1">
              <a:lnSpc>
                <a:spcPct val="90000"/>
              </a:lnSpc>
              <a:buClrTx/>
              <a:buSzTx/>
              <a:buFont typeface="Arial" panose="020B0604020202020204" pitchFamily="34" charset="0"/>
              <a:buNone/>
            </a:pPr>
            <a:endParaRPr lang="de-DE" altLang="de-DE" sz="750" dirty="0">
              <a:latin typeface="Arial" panose="020B0604020202020204" pitchFamily="34" charset="0"/>
            </a:endParaRPr>
          </a:p>
          <a:p>
            <a:pPr algn="r" eaLnBrk="1" hangingPunct="1">
              <a:lnSpc>
                <a:spcPct val="90000"/>
              </a:lnSpc>
              <a:buClrTx/>
              <a:buSzTx/>
              <a:buFont typeface="Arial" panose="020B0604020202020204" pitchFamily="34" charset="0"/>
              <a:buNone/>
            </a:pPr>
            <a:endParaRPr lang="de-DE" altLang="de-DE" sz="750" dirty="0">
              <a:latin typeface="Arial" panose="020B0604020202020204" pitchFamily="34" charset="0"/>
            </a:endParaRPr>
          </a:p>
          <a:p>
            <a:pPr algn="r" eaLnBrk="1" hangingPunct="1">
              <a:lnSpc>
                <a:spcPct val="90000"/>
              </a:lnSpc>
              <a:buClrTx/>
              <a:buSzTx/>
              <a:buFont typeface="Arial" panose="020B0604020202020204" pitchFamily="34" charset="0"/>
              <a:buNone/>
            </a:pPr>
            <a:endParaRPr lang="de-DE" altLang="de-DE" sz="750" dirty="0">
              <a:latin typeface="Arial" panose="020B0604020202020204" pitchFamily="34" charset="0"/>
            </a:endParaRPr>
          </a:p>
          <a:p>
            <a:pPr algn="r" eaLnBrk="1" hangingPunct="1">
              <a:lnSpc>
                <a:spcPct val="90000"/>
              </a:lnSpc>
              <a:buClrTx/>
              <a:buSzTx/>
              <a:buFont typeface="Wingdings" pitchFamily="2" charset="2"/>
              <a:buNone/>
            </a:pPr>
            <a:r>
              <a:rPr lang="de-DE" altLang="de-DE" sz="750" dirty="0" err="1">
                <a:latin typeface="Arial" panose="020B0604020202020204" pitchFamily="34" charset="0"/>
              </a:rPr>
              <a:t>systhemia</a:t>
            </a:r>
            <a:r>
              <a:rPr lang="de-DE" altLang="de-DE" sz="750" dirty="0">
                <a:latin typeface="Arial" panose="020B0604020202020204" pitchFamily="34" charset="0"/>
              </a:rPr>
              <a:t> – Institut für Kommunikation und Führung</a:t>
            </a:r>
          </a:p>
          <a:p>
            <a:pPr algn="r" eaLnBrk="1" hangingPunct="1">
              <a:lnSpc>
                <a:spcPct val="90000"/>
              </a:lnSpc>
              <a:buClrTx/>
              <a:buSzTx/>
              <a:buFont typeface="Arial" panose="020B0604020202020204" pitchFamily="34" charset="0"/>
              <a:buNone/>
            </a:pPr>
            <a:endParaRPr lang="de-DE" altLang="de-DE" sz="750" dirty="0">
              <a:latin typeface="Arial" panose="020B0604020202020204" pitchFamily="34" charset="0"/>
            </a:endParaRPr>
          </a:p>
          <a:p>
            <a:pPr algn="r" eaLnBrk="1" hangingPunct="1">
              <a:lnSpc>
                <a:spcPct val="90000"/>
              </a:lnSpc>
              <a:buClrTx/>
              <a:buSzTx/>
              <a:buFont typeface="Arial" panose="020B0604020202020204" pitchFamily="34" charset="0"/>
              <a:buNone/>
            </a:pPr>
            <a:r>
              <a:rPr lang="de-DE" altLang="de-DE" sz="750" dirty="0">
                <a:latin typeface="Arial" panose="020B0604020202020204" pitchFamily="34" charset="0"/>
              </a:rPr>
              <a:t>Seniorprofessor an der TU Kaiserslautern, </a:t>
            </a:r>
          </a:p>
          <a:p>
            <a:pPr algn="r" eaLnBrk="1" hangingPunct="1">
              <a:lnSpc>
                <a:spcPct val="90000"/>
              </a:lnSpc>
              <a:buClrTx/>
              <a:buSzTx/>
              <a:buFont typeface="Arial" panose="020B0604020202020204" pitchFamily="34" charset="0"/>
              <a:buNone/>
            </a:pPr>
            <a:r>
              <a:rPr lang="de-DE" altLang="de-DE" sz="750" dirty="0">
                <a:latin typeface="Arial" panose="020B0604020202020204" pitchFamily="34" charset="0"/>
              </a:rPr>
              <a:t>Sprecher des Virtuellen Campus Rheinland-Pfalz (VCRP)</a:t>
            </a:r>
          </a:p>
        </p:txBody>
      </p:sp>
      <p:sp>
        <p:nvSpPr>
          <p:cNvPr id="7" name="Rectangle 8">
            <a:extLst>
              <a:ext uri="{FF2B5EF4-FFF2-40B4-BE49-F238E27FC236}">
                <a16:creationId xmlns:a16="http://schemas.microsoft.com/office/drawing/2014/main" id="{0ED937D1-14EE-FC72-8FCB-57A1E3F05272}"/>
              </a:ext>
            </a:extLst>
          </p:cNvPr>
          <p:cNvSpPr>
            <a:spLocks noChangeArrowheads="1"/>
          </p:cNvSpPr>
          <p:nvPr/>
        </p:nvSpPr>
        <p:spPr bwMode="auto">
          <a:xfrm>
            <a:off x="1143002" y="84294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tabLst>
                <a:tab pos="180975" algn="l"/>
              </a:tabLst>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tabLst>
                <a:tab pos="180975"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tabLst>
                <a:tab pos="180975"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350">
              <a:latin typeface="Arial" panose="020B0604020202020204" pitchFamily="34" charset="0"/>
            </a:endParaRPr>
          </a:p>
        </p:txBody>
      </p:sp>
      <p:sp>
        <p:nvSpPr>
          <p:cNvPr id="8" name="Rectangle 9">
            <a:extLst>
              <a:ext uri="{FF2B5EF4-FFF2-40B4-BE49-F238E27FC236}">
                <a16:creationId xmlns:a16="http://schemas.microsoft.com/office/drawing/2014/main" id="{3F99FED3-AA46-FE29-376A-3CBAF7069100}"/>
              </a:ext>
            </a:extLst>
          </p:cNvPr>
          <p:cNvSpPr>
            <a:spLocks noChangeArrowheads="1"/>
          </p:cNvSpPr>
          <p:nvPr/>
        </p:nvSpPr>
        <p:spPr bwMode="auto">
          <a:xfrm>
            <a:off x="1143002" y="9358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350">
              <a:latin typeface="Arial" panose="020B0604020202020204" pitchFamily="34" charset="0"/>
            </a:endParaRPr>
          </a:p>
        </p:txBody>
      </p:sp>
      <p:pic>
        <p:nvPicPr>
          <p:cNvPr id="9" name="Picture 5">
            <a:extLst>
              <a:ext uri="{FF2B5EF4-FFF2-40B4-BE49-F238E27FC236}">
                <a16:creationId xmlns:a16="http://schemas.microsoft.com/office/drawing/2014/main" id="{01E672A8-CBAF-244E-81DF-15123A6BBD4E}"/>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7701"/>
            <a:ext cx="91440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F5B2201D-A0ED-4698-8998-D88044AC1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675237"/>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93DCF4C1-E9F9-D8AB-A2FD-EB6818DC6D4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5234"/>
            <a:ext cx="91440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Logo Kopie">
            <a:extLst>
              <a:ext uri="{FF2B5EF4-FFF2-40B4-BE49-F238E27FC236}">
                <a16:creationId xmlns:a16="http://schemas.microsoft.com/office/drawing/2014/main" id="{CC3905B1-0453-9798-FEED-9642E457D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6695"/>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22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nhaltsplatzhalter 2">
            <a:extLst>
              <a:ext uri="{FF2B5EF4-FFF2-40B4-BE49-F238E27FC236}">
                <a16:creationId xmlns:a16="http://schemas.microsoft.com/office/drawing/2014/main" id="{5BBED132-8D95-42B0-A6D5-2740D2F76FC9}"/>
              </a:ext>
            </a:extLst>
          </p:cNvPr>
          <p:cNvSpPr>
            <a:spLocks noGrp="1"/>
          </p:cNvSpPr>
          <p:nvPr>
            <p:ph idx="1"/>
          </p:nvPr>
        </p:nvSpPr>
        <p:spPr/>
        <p:txBody>
          <a:bodyPr/>
          <a:lstStyle/>
          <a:p>
            <a:pPr eaLnBrk="1" hangingPunct="1">
              <a:defRPr/>
            </a:pPr>
            <a:r>
              <a:rPr lang="de-DE" altLang="de-DE" sz="1875" b="1" dirty="0"/>
              <a:t>Die systemische </a:t>
            </a:r>
          </a:p>
          <a:p>
            <a:pPr marL="0" indent="0" eaLnBrk="1" hangingPunct="1">
              <a:buNone/>
              <a:defRPr/>
            </a:pPr>
            <a:r>
              <a:rPr lang="de-DE" altLang="de-DE" sz="1875" b="1" dirty="0"/>
              <a:t>    Kritik</a:t>
            </a:r>
          </a:p>
        </p:txBody>
      </p:sp>
      <p:sp>
        <p:nvSpPr>
          <p:cNvPr id="24579" name="Fußzeilenplatzhalter 3">
            <a:extLst>
              <a:ext uri="{FF2B5EF4-FFF2-40B4-BE49-F238E27FC236}">
                <a16:creationId xmlns:a16="http://schemas.microsoft.com/office/drawing/2014/main" id="{BEBDF917-8A84-BC0B-CB35-78A65E3BCE86}"/>
              </a:ext>
            </a:extLst>
          </p:cNvPr>
          <p:cNvSpPr>
            <a:spLocks noGrp="1"/>
          </p:cNvSpPr>
          <p:nvPr>
            <p:ph type="ftr" sz="quarter" idx="11"/>
          </p:nvPr>
        </p:nvSpPr>
        <p:spPr>
          <a:xfrm>
            <a:off x="2014538" y="4682729"/>
            <a:ext cx="1428750" cy="342900"/>
          </a:xfrm>
          <a:noFill/>
        </p:spPr>
        <p:txBody>
          <a:bodyPr/>
          <a:lstStyle>
            <a:lvl1pPr>
              <a:defRPr>
                <a:solidFill>
                  <a:schemeClr val="tx1"/>
                </a:solidFill>
                <a:latin typeface="Tahoma" panose="020B0604030504040204" pitchFamily="34" charset="0"/>
                <a:cs typeface="Arial" panose="020B0604020202020204" pitchFamily="34" charset="0"/>
              </a:defRPr>
            </a:lvl1pPr>
            <a:lvl2pPr marL="557193" indent="-214305">
              <a:defRPr>
                <a:solidFill>
                  <a:schemeClr val="tx1"/>
                </a:solidFill>
                <a:latin typeface="Tahoma" panose="020B0604030504040204" pitchFamily="34" charset="0"/>
                <a:cs typeface="Arial" panose="020B0604020202020204" pitchFamily="34" charset="0"/>
              </a:defRPr>
            </a:lvl2pPr>
            <a:lvl3pPr marL="857219" indent="-171445">
              <a:defRPr>
                <a:solidFill>
                  <a:schemeClr val="tx1"/>
                </a:solidFill>
                <a:latin typeface="Tahoma" panose="020B0604030504040204" pitchFamily="34" charset="0"/>
                <a:cs typeface="Arial" panose="020B0604020202020204" pitchFamily="34" charset="0"/>
              </a:defRPr>
            </a:lvl3pPr>
            <a:lvl4pPr marL="1200107" indent="-171445">
              <a:defRPr>
                <a:solidFill>
                  <a:schemeClr val="tx1"/>
                </a:solidFill>
                <a:latin typeface="Tahoma" panose="020B0604030504040204" pitchFamily="34" charset="0"/>
                <a:cs typeface="Arial" panose="020B0604020202020204" pitchFamily="34" charset="0"/>
              </a:defRPr>
            </a:lvl4pPr>
            <a:lvl5pPr marL="1542995" indent="-171445">
              <a:defRPr>
                <a:solidFill>
                  <a:schemeClr val="tx1"/>
                </a:solidFill>
                <a:latin typeface="Tahoma" panose="020B0604030504040204" pitchFamily="34" charset="0"/>
                <a:cs typeface="Arial" panose="020B0604020202020204" pitchFamily="34" charset="0"/>
              </a:defRPr>
            </a:lvl5pPr>
            <a:lvl6pPr marL="1885883"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228771"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2571659"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2914547"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a:endParaRPr lang="de-DE" altLang="de-DE"/>
          </a:p>
        </p:txBody>
      </p:sp>
      <p:pic>
        <p:nvPicPr>
          <p:cNvPr id="5" name="Picture 5" descr="Bild - Umschlag">
            <a:extLst>
              <a:ext uri="{FF2B5EF4-FFF2-40B4-BE49-F238E27FC236}">
                <a16:creationId xmlns:a16="http://schemas.microsoft.com/office/drawing/2014/main" id="{AF675827-DF55-4874-9EFE-FD7A1FDD2AC8}"/>
              </a:ext>
            </a:extLst>
          </p:cNvPr>
          <p:cNvPicPr>
            <a:picLocks noChangeAspect="1" noChangeArrowheads="1"/>
          </p:cNvPicPr>
          <p:nvPr/>
        </p:nvPicPr>
        <p:blipFill>
          <a:blip r:embed="rId3"/>
          <a:srcRect/>
          <a:stretch>
            <a:fillRect/>
          </a:stretch>
        </p:blipFill>
        <p:spPr bwMode="auto">
          <a:xfrm>
            <a:off x="4812508" y="1071564"/>
            <a:ext cx="2327672" cy="3732610"/>
          </a:xfrm>
          <a:prstGeom prst="rect">
            <a:avLst/>
          </a:prstGeom>
          <a:noFill/>
          <a:effectLst>
            <a:outerShdw blurRad="50800" dist="38100" algn="l" rotWithShape="0">
              <a:prstClr val="black">
                <a:alpha val="40000"/>
              </a:prstClr>
            </a:outerShdw>
          </a:effectLst>
        </p:spPr>
      </p:pic>
      <p:pic>
        <p:nvPicPr>
          <p:cNvPr id="24581" name="Picture 6" descr="Logo Kopie">
            <a:extLst>
              <a:ext uri="{FF2B5EF4-FFF2-40B4-BE49-F238E27FC236}">
                <a16:creationId xmlns:a16="http://schemas.microsoft.com/office/drawing/2014/main" id="{5A280AB3-5020-521A-2C47-9B1567ABE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61" y="228251"/>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ußzeilenplatzhalter 1">
            <a:extLst>
              <a:ext uri="{FF2B5EF4-FFF2-40B4-BE49-F238E27FC236}">
                <a16:creationId xmlns:a16="http://schemas.microsoft.com/office/drawing/2014/main" id="{AA022D93-BAD1-B787-2BBB-1DE63C41655A}"/>
              </a:ext>
            </a:extLst>
          </p:cNvPr>
          <p:cNvSpPr>
            <a:spLocks noGrp="1"/>
          </p:cNvSpPr>
          <p:nvPr>
            <p:ph type="ftr" sz="quarter" idx="11"/>
          </p:nvPr>
        </p:nvSpPr>
        <p:spPr>
          <a:xfrm>
            <a:off x="2014538" y="4682729"/>
            <a:ext cx="1428750" cy="342900"/>
          </a:xfrm>
          <a:noFill/>
        </p:spPr>
        <p:txBody>
          <a:bodyPr/>
          <a:lstStyle>
            <a:lvl1pPr>
              <a:defRPr>
                <a:solidFill>
                  <a:schemeClr val="tx1"/>
                </a:solidFill>
                <a:latin typeface="Tahoma" panose="020B0604030504040204" pitchFamily="34" charset="0"/>
                <a:cs typeface="Arial" panose="020B0604020202020204" pitchFamily="34" charset="0"/>
              </a:defRPr>
            </a:lvl1pPr>
            <a:lvl2pPr marL="557193" indent="-214305">
              <a:defRPr>
                <a:solidFill>
                  <a:schemeClr val="tx1"/>
                </a:solidFill>
                <a:latin typeface="Tahoma" panose="020B0604030504040204" pitchFamily="34" charset="0"/>
                <a:cs typeface="Arial" panose="020B0604020202020204" pitchFamily="34" charset="0"/>
              </a:defRPr>
            </a:lvl2pPr>
            <a:lvl3pPr marL="857219" indent="-171445">
              <a:defRPr>
                <a:solidFill>
                  <a:schemeClr val="tx1"/>
                </a:solidFill>
                <a:latin typeface="Tahoma" panose="020B0604030504040204" pitchFamily="34" charset="0"/>
                <a:cs typeface="Arial" panose="020B0604020202020204" pitchFamily="34" charset="0"/>
              </a:defRPr>
            </a:lvl3pPr>
            <a:lvl4pPr marL="1200107" indent="-171445">
              <a:defRPr>
                <a:solidFill>
                  <a:schemeClr val="tx1"/>
                </a:solidFill>
                <a:latin typeface="Tahoma" panose="020B0604030504040204" pitchFamily="34" charset="0"/>
                <a:cs typeface="Arial" panose="020B0604020202020204" pitchFamily="34" charset="0"/>
              </a:defRPr>
            </a:lvl4pPr>
            <a:lvl5pPr marL="1542995" indent="-171445">
              <a:defRPr>
                <a:solidFill>
                  <a:schemeClr val="tx1"/>
                </a:solidFill>
                <a:latin typeface="Tahoma" panose="020B0604030504040204" pitchFamily="34" charset="0"/>
                <a:cs typeface="Arial" panose="020B0604020202020204" pitchFamily="34" charset="0"/>
              </a:defRPr>
            </a:lvl5pPr>
            <a:lvl6pPr marL="1885883"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228771"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2571659"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2914547"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a:endParaRPr lang="de-DE" altLang="de-DE"/>
          </a:p>
        </p:txBody>
      </p:sp>
      <p:sp>
        <p:nvSpPr>
          <p:cNvPr id="4099" name="Titel 1">
            <a:extLst>
              <a:ext uri="{FF2B5EF4-FFF2-40B4-BE49-F238E27FC236}">
                <a16:creationId xmlns:a16="http://schemas.microsoft.com/office/drawing/2014/main" id="{126CD9E4-74C9-D5C4-AB66-BDA3CDA86375}"/>
              </a:ext>
            </a:extLst>
          </p:cNvPr>
          <p:cNvSpPr>
            <a:spLocks noGrp="1" noChangeArrowheads="1"/>
          </p:cNvSpPr>
          <p:nvPr>
            <p:ph type="title" idx="4294967295"/>
          </p:nvPr>
        </p:nvSpPr>
        <p:spPr>
          <a:xfrm>
            <a:off x="826203" y="277416"/>
            <a:ext cx="7793037" cy="1096962"/>
          </a:xfrm>
        </p:spPr>
        <p:txBody>
          <a:bodyPr/>
          <a:lstStyle/>
          <a:p>
            <a:pPr eaLnBrk="1" hangingPunct="1"/>
            <a:r>
              <a:rPr lang="de-DE" altLang="de-DE" dirty="0">
                <a:solidFill>
                  <a:srgbClr val="0070C0"/>
                </a:solidFill>
                <a:latin typeface="+mn-lt"/>
              </a:rPr>
              <a:t>„Aberglaube Disziplin“</a:t>
            </a:r>
          </a:p>
        </p:txBody>
      </p:sp>
      <p:sp>
        <p:nvSpPr>
          <p:cNvPr id="3" name="Inhaltsplatzhalter 2">
            <a:extLst>
              <a:ext uri="{FF2B5EF4-FFF2-40B4-BE49-F238E27FC236}">
                <a16:creationId xmlns:a16="http://schemas.microsoft.com/office/drawing/2014/main" id="{68C29B26-0E94-4A78-B091-D479CBC537BD}"/>
              </a:ext>
            </a:extLst>
          </p:cNvPr>
          <p:cNvSpPr>
            <a:spLocks noGrp="1"/>
          </p:cNvSpPr>
          <p:nvPr>
            <p:ph idx="4294967295"/>
          </p:nvPr>
        </p:nvSpPr>
        <p:spPr>
          <a:xfrm>
            <a:off x="812660" y="1099798"/>
            <a:ext cx="6596062" cy="3886200"/>
          </a:xfrm>
        </p:spPr>
        <p:txBody>
          <a:bodyPr/>
          <a:lstStyle/>
          <a:p>
            <a:pPr eaLnBrk="1" hangingPunct="1">
              <a:defRPr/>
            </a:pPr>
            <a:endParaRPr lang="de-DE" b="1" dirty="0">
              <a:effectLst>
                <a:outerShdw blurRad="38100" dist="38100" dir="2700000" algn="tl">
                  <a:srgbClr val="C0C0C0"/>
                </a:outerShdw>
              </a:effectLst>
            </a:endParaRPr>
          </a:p>
          <a:p>
            <a:pPr eaLnBrk="1" hangingPunct="1">
              <a:defRPr/>
            </a:pPr>
            <a:r>
              <a:rPr lang="de-DE" b="1" dirty="0">
                <a:effectLst>
                  <a:outerShdw blurRad="38100" dist="38100" dir="2700000" algn="tl">
                    <a:srgbClr val="C0C0C0"/>
                  </a:outerShdw>
                </a:effectLst>
              </a:rPr>
              <a:t>„</a:t>
            </a:r>
            <a:r>
              <a:rPr lang="de-DE" sz="1200" b="1" dirty="0">
                <a:effectLst>
                  <a:outerShdw blurRad="38100" dist="38100" dir="2700000" algn="tl">
                    <a:srgbClr val="C0C0C0"/>
                  </a:outerShdw>
                </a:effectLst>
              </a:rPr>
              <a:t>Verlegenheit als Rezept?“</a:t>
            </a:r>
          </a:p>
          <a:p>
            <a:pPr eaLnBrk="1" hangingPunct="1">
              <a:defRPr/>
            </a:pPr>
            <a:endParaRPr lang="de-DE" sz="1200" b="1" dirty="0">
              <a:effectLst>
                <a:outerShdw blurRad="38100" dist="38100" dir="2700000" algn="tl">
                  <a:srgbClr val="C0C0C0"/>
                </a:outerShdw>
              </a:effectLst>
            </a:endParaRPr>
          </a:p>
          <a:p>
            <a:pPr marL="540526" lvl="1" indent="-197637" eaLnBrk="1" hangingPunct="1">
              <a:lnSpc>
                <a:spcPct val="150000"/>
              </a:lnSpc>
              <a:defRPr/>
            </a:pPr>
            <a:r>
              <a:rPr lang="de-DE" sz="1200" dirty="0"/>
              <a:t>Welche Risiken und Nebenwirkungen hat die unbedingte „Wiederherstellung der Disziplin“?</a:t>
            </a:r>
          </a:p>
          <a:p>
            <a:pPr marL="540526" lvl="1" indent="-197637" eaLnBrk="1" hangingPunct="1">
              <a:lnSpc>
                <a:spcPct val="150000"/>
              </a:lnSpc>
              <a:defRPr/>
            </a:pPr>
            <a:r>
              <a:rPr lang="de-DE" sz="1200" dirty="0"/>
              <a:t>Wie entwickelt man Einsichts- Konflikt und Verantwortungsfähigkeit bzw. „individuelle Regulationsfähigkeit“? </a:t>
            </a:r>
          </a:p>
          <a:p>
            <a:pPr marL="540526" lvl="1" indent="-197637" eaLnBrk="1" hangingPunct="1">
              <a:lnSpc>
                <a:spcPct val="150000"/>
              </a:lnSpc>
              <a:defRPr/>
            </a:pPr>
            <a:r>
              <a:rPr lang="de-DE" sz="1200" dirty="0"/>
              <a:t>Es geht nicht um Disziplin und Disziplinierung, sondern um Identität und Verantwortung.</a:t>
            </a:r>
          </a:p>
          <a:p>
            <a:pPr marL="540526" lvl="1" indent="-197637" eaLnBrk="1" hangingPunct="1">
              <a:lnSpc>
                <a:spcPct val="150000"/>
              </a:lnSpc>
              <a:defRPr/>
            </a:pPr>
            <a:r>
              <a:rPr lang="de-DE" sz="1200" dirty="0"/>
              <a:t>Die Bildungspolitik Dänemarks folgt dem Slogan: „Wir kränken keine Kinder!“.</a:t>
            </a:r>
          </a:p>
          <a:p>
            <a:pPr marL="540526" lvl="1" indent="-197637" eaLnBrk="1" hangingPunct="1">
              <a:lnSpc>
                <a:spcPct val="150000"/>
              </a:lnSpc>
              <a:defRPr/>
            </a:pPr>
            <a:r>
              <a:rPr lang="de-DE" sz="1200" dirty="0"/>
              <a:t>Erziehung ist ein „entwicklungsförderlicher Service der Erwachsenen für die Kinder“.</a:t>
            </a:r>
            <a:endParaRPr lang="de-DE" sz="1200" b="1" dirty="0"/>
          </a:p>
        </p:txBody>
      </p:sp>
      <p:sp>
        <p:nvSpPr>
          <p:cNvPr id="26629" name="Fußzeilenplatzhalter 3">
            <a:extLst>
              <a:ext uri="{FF2B5EF4-FFF2-40B4-BE49-F238E27FC236}">
                <a16:creationId xmlns:a16="http://schemas.microsoft.com/office/drawing/2014/main" id="{2A061F82-6858-F477-F802-BA87C1A7E1E7}"/>
              </a:ext>
            </a:extLst>
          </p:cNvPr>
          <p:cNvSpPr txBox="1">
            <a:spLocks noGrp="1"/>
          </p:cNvSpPr>
          <p:nvPr/>
        </p:nvSpPr>
        <p:spPr bwMode="auto">
          <a:xfrm>
            <a:off x="1716882" y="4972050"/>
            <a:ext cx="6178154"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r" eaLnBrk="1" hangingPunct="1">
              <a:spcBef>
                <a:spcPct val="0"/>
              </a:spcBef>
              <a:buClrTx/>
              <a:buSzTx/>
              <a:buFontTx/>
              <a:buNone/>
            </a:pPr>
            <a:r>
              <a:rPr lang="de-DE" altLang="de-DE" sz="750">
                <a:solidFill>
                  <a:schemeClr val="bg1"/>
                </a:solidFill>
              </a:rPr>
              <a:t>Prof. Dr. Rolf Arnold - Führung und Intervention in pädagogischen Prozessen - SoSe 2009</a:t>
            </a:r>
          </a:p>
        </p:txBody>
      </p:sp>
      <p:pic>
        <p:nvPicPr>
          <p:cNvPr id="26630" name="Picture 6" descr="Logo Kopie">
            <a:extLst>
              <a:ext uri="{FF2B5EF4-FFF2-40B4-BE49-F238E27FC236}">
                <a16:creationId xmlns:a16="http://schemas.microsoft.com/office/drawing/2014/main" id="{A23A7F2A-D4BA-A3DA-8C1B-FA8E29FC8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7502"/>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414546B3-4A65-4C2B-993C-99268155FB42}"/>
              </a:ext>
            </a:extLst>
          </p:cNvPr>
          <p:cNvSpPr>
            <a:spLocks noGrp="1" noChangeArrowheads="1"/>
          </p:cNvSpPr>
          <p:nvPr>
            <p:ph type="title"/>
          </p:nvPr>
        </p:nvSpPr>
        <p:spPr>
          <a:xfrm>
            <a:off x="457200" y="379722"/>
            <a:ext cx="8229600" cy="857250"/>
          </a:xfrm>
        </p:spPr>
        <p:txBody>
          <a:bodyPr>
            <a:noAutofit/>
          </a:bodyPr>
          <a:lstStyle/>
          <a:p>
            <a:pPr eaLnBrk="1" hangingPunct="1"/>
            <a:r>
              <a:rPr lang="de-DE" altLang="de-DE" dirty="0">
                <a:solidFill>
                  <a:srgbClr val="0070C0"/>
                </a:solidFill>
                <a:latin typeface="+mn-lt"/>
              </a:rPr>
              <a:t>Die vier „B“ einer nachhaltig wirksamen Erziehung</a:t>
            </a:r>
          </a:p>
        </p:txBody>
      </p:sp>
      <p:sp>
        <p:nvSpPr>
          <p:cNvPr id="28676" name="Rectangle 3">
            <a:extLst>
              <a:ext uri="{FF2B5EF4-FFF2-40B4-BE49-F238E27FC236}">
                <a16:creationId xmlns:a16="http://schemas.microsoft.com/office/drawing/2014/main" id="{FC7259CE-A93E-879E-9C99-55820106C0AC}"/>
              </a:ext>
            </a:extLst>
          </p:cNvPr>
          <p:cNvSpPr>
            <a:spLocks noGrp="1" noChangeArrowheads="1"/>
          </p:cNvSpPr>
          <p:nvPr>
            <p:ph idx="1"/>
          </p:nvPr>
        </p:nvSpPr>
        <p:spPr>
          <a:xfrm>
            <a:off x="683568" y="1245060"/>
            <a:ext cx="7886700" cy="3263504"/>
          </a:xfrm>
          <a:noFill/>
        </p:spPr>
        <p:txBody>
          <a:bodyPr>
            <a:noAutofit/>
          </a:bodyPr>
          <a:lstStyle/>
          <a:p>
            <a:pPr marL="9525" indent="-9525" eaLnBrk="1" hangingPunct="1">
              <a:lnSpc>
                <a:spcPct val="80000"/>
              </a:lnSpc>
              <a:buNone/>
            </a:pPr>
            <a:r>
              <a:rPr lang="de-DE" altLang="de-DE" sz="1200" dirty="0"/>
              <a:t>Erziehungswirkungen basieren auf der Klarheit des Erziehungsverantwortlichen und seiner Beziehung zum Heranwachsenden. </a:t>
            </a:r>
            <a:r>
              <a:rPr lang="de-DE" altLang="de-DE" sz="1200" dirty="0" err="1"/>
              <a:t>Vorraussetzungen</a:t>
            </a:r>
            <a:r>
              <a:rPr lang="de-DE" altLang="de-DE" sz="1200" dirty="0"/>
              <a:t> einer wirksamen</a:t>
            </a:r>
          </a:p>
          <a:p>
            <a:pPr marL="129774" indent="-129774" eaLnBrk="1" hangingPunct="1">
              <a:lnSpc>
                <a:spcPct val="80000"/>
              </a:lnSpc>
              <a:buNone/>
            </a:pPr>
            <a:r>
              <a:rPr lang="de-DE" altLang="de-DE" sz="1200" dirty="0"/>
              <a:t>Erziehung sind die vier „B“:</a:t>
            </a:r>
          </a:p>
          <a:p>
            <a:pPr marL="129774" indent="-129774" eaLnBrk="1" hangingPunct="1">
              <a:lnSpc>
                <a:spcPct val="80000"/>
              </a:lnSpc>
              <a:buNone/>
            </a:pPr>
            <a:endParaRPr lang="de-DE" altLang="de-DE" sz="1200" dirty="0"/>
          </a:p>
          <a:p>
            <a:pPr marL="129774" indent="-129774" eaLnBrk="1" hangingPunct="1">
              <a:lnSpc>
                <a:spcPct val="80000"/>
              </a:lnSpc>
            </a:pPr>
            <a:r>
              <a:rPr lang="de-DE" altLang="de-DE" sz="1200" dirty="0"/>
              <a:t>Bindung: Interesse am Wachstum und der Entwicklung</a:t>
            </a:r>
          </a:p>
          <a:p>
            <a:pPr marL="129774" indent="-129774" eaLnBrk="1" hangingPunct="1">
              <a:lnSpc>
                <a:spcPct val="80000"/>
              </a:lnSpc>
            </a:pPr>
            <a:r>
              <a:rPr lang="de-DE" altLang="de-DE" sz="1200" dirty="0"/>
              <a:t>Begrenzung: Befestigung, nicht Eingrenzung</a:t>
            </a:r>
          </a:p>
          <a:p>
            <a:pPr marL="129774" indent="-129774" eaLnBrk="1" hangingPunct="1">
              <a:lnSpc>
                <a:spcPct val="80000"/>
              </a:lnSpc>
            </a:pPr>
            <a:r>
              <a:rPr lang="de-DE" altLang="de-DE" sz="1200" dirty="0"/>
              <a:t>Begleitung: zurückhaltende, aber präsente Führung</a:t>
            </a:r>
          </a:p>
          <a:p>
            <a:pPr marL="129774" indent="-129774" eaLnBrk="1" hangingPunct="1">
              <a:lnSpc>
                <a:spcPct val="80000"/>
              </a:lnSpc>
            </a:pPr>
            <a:r>
              <a:rPr lang="de-DE" altLang="de-DE" sz="1200" dirty="0"/>
              <a:t>Bildung: Höhere Entwicklung des Selbst</a:t>
            </a:r>
          </a:p>
          <a:p>
            <a:pPr marL="129774" indent="-129774" eaLnBrk="1" hangingPunct="1">
              <a:lnSpc>
                <a:spcPct val="80000"/>
              </a:lnSpc>
            </a:pPr>
            <a:endParaRPr lang="de-DE" altLang="de-DE" sz="1200" dirty="0"/>
          </a:p>
          <a:p>
            <a:pPr marL="9525" indent="-9525" eaLnBrk="1" hangingPunct="1">
              <a:lnSpc>
                <a:spcPct val="80000"/>
              </a:lnSpc>
              <a:buNone/>
            </a:pPr>
            <a:r>
              <a:rPr lang="de-DE" altLang="de-DE" sz="1200" dirty="0"/>
              <a:t>Sind diese vier Voraussetzungen nicht gegeben, sucht sich der Selbstausdruck des Heranwachsenden bisweilen verschlungene, aber auch verzweifelte Wege.</a:t>
            </a:r>
          </a:p>
          <a:p>
            <a:pPr marL="9525" indent="-9525" eaLnBrk="1" hangingPunct="1">
              <a:lnSpc>
                <a:spcPct val="80000"/>
              </a:lnSpc>
              <a:buNone/>
            </a:pPr>
            <a:r>
              <a:rPr lang="de-DE" altLang="de-DE" sz="1200" dirty="0"/>
              <a:t>Disziplinprobleme verweisen zumeist auf einen Mangel in einem der vier B Aspekte. Grundlage allen erzieherischen Erfolges sind die Zuwendung und die Wertschätzung. In ihnen kommt die Bindung zum Ausdruck: Es geht um</a:t>
            </a:r>
          </a:p>
          <a:p>
            <a:pPr marL="9525" indent="-9525" eaLnBrk="1" hangingPunct="1">
              <a:lnSpc>
                <a:spcPct val="80000"/>
              </a:lnSpc>
              <a:buNone/>
            </a:pPr>
            <a:r>
              <a:rPr lang="de-DE" altLang="de-DE" sz="1200" dirty="0"/>
              <a:t>zugewandte Grenzsetzung, nicht um begrenzende Zuwendung. Erziehungsexzesse sind „Abfuhrmöglichkeiten aufgestauter Affekte“ (Alice Miller) der Erziehungsperson</a:t>
            </a:r>
          </a:p>
          <a:p>
            <a:pPr marL="9525" indent="-9525" eaLnBrk="1" hangingPunct="1">
              <a:lnSpc>
                <a:spcPct val="80000"/>
              </a:lnSpc>
              <a:buNone/>
            </a:pPr>
            <a:r>
              <a:rPr lang="de-DE" altLang="de-DE" sz="1200" dirty="0"/>
              <a:t>– mit bisweilen verheerenden Wirkungen für das Wachstum und die Entwicklung des einzelnen sowie die gesellschaftliche Kultur des Zusammenlebens.</a:t>
            </a:r>
          </a:p>
        </p:txBody>
      </p:sp>
      <p:sp>
        <p:nvSpPr>
          <p:cNvPr id="28674" name="Fußzeilenplatzhalter 3">
            <a:extLst>
              <a:ext uri="{FF2B5EF4-FFF2-40B4-BE49-F238E27FC236}">
                <a16:creationId xmlns:a16="http://schemas.microsoft.com/office/drawing/2014/main" id="{A93A4240-5BEC-99A4-202F-AD8B915060D9}"/>
              </a:ext>
            </a:extLst>
          </p:cNvPr>
          <p:cNvSpPr>
            <a:spLocks noGrp="1"/>
          </p:cNvSpPr>
          <p:nvPr>
            <p:ph type="ftr" sz="quarter" idx="11"/>
          </p:nvPr>
        </p:nvSpPr>
        <p:spPr>
          <a:xfrm>
            <a:off x="2014538" y="4682729"/>
            <a:ext cx="1428750" cy="342900"/>
          </a:xfrm>
          <a:noFill/>
        </p:spPr>
        <p:txBody>
          <a:bodyPr/>
          <a:lstStyle>
            <a:lvl1pPr>
              <a:defRPr>
                <a:solidFill>
                  <a:schemeClr val="tx1"/>
                </a:solidFill>
                <a:latin typeface="Tahoma" panose="020B0604030504040204" pitchFamily="34" charset="0"/>
                <a:cs typeface="Arial" panose="020B0604020202020204" pitchFamily="34" charset="0"/>
              </a:defRPr>
            </a:lvl1pPr>
            <a:lvl2pPr marL="557193" indent="-214305">
              <a:defRPr>
                <a:solidFill>
                  <a:schemeClr val="tx1"/>
                </a:solidFill>
                <a:latin typeface="Tahoma" panose="020B0604030504040204" pitchFamily="34" charset="0"/>
                <a:cs typeface="Arial" panose="020B0604020202020204" pitchFamily="34" charset="0"/>
              </a:defRPr>
            </a:lvl2pPr>
            <a:lvl3pPr marL="857219" indent="-171445">
              <a:defRPr>
                <a:solidFill>
                  <a:schemeClr val="tx1"/>
                </a:solidFill>
                <a:latin typeface="Tahoma" panose="020B0604030504040204" pitchFamily="34" charset="0"/>
                <a:cs typeface="Arial" panose="020B0604020202020204" pitchFamily="34" charset="0"/>
              </a:defRPr>
            </a:lvl3pPr>
            <a:lvl4pPr marL="1200107" indent="-171445">
              <a:defRPr>
                <a:solidFill>
                  <a:schemeClr val="tx1"/>
                </a:solidFill>
                <a:latin typeface="Tahoma" panose="020B0604030504040204" pitchFamily="34" charset="0"/>
                <a:cs typeface="Arial" panose="020B0604020202020204" pitchFamily="34" charset="0"/>
              </a:defRPr>
            </a:lvl4pPr>
            <a:lvl5pPr marL="1542995" indent="-171445">
              <a:defRPr>
                <a:solidFill>
                  <a:schemeClr val="tx1"/>
                </a:solidFill>
                <a:latin typeface="Tahoma" panose="020B0604030504040204" pitchFamily="34" charset="0"/>
                <a:cs typeface="Arial" panose="020B0604020202020204" pitchFamily="34" charset="0"/>
              </a:defRPr>
            </a:lvl5pPr>
            <a:lvl6pPr marL="1885883"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228771"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2571659"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2914547"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a:endParaRPr lang="de-DE" altLang="de-DE"/>
          </a:p>
        </p:txBody>
      </p:sp>
      <p:pic>
        <p:nvPicPr>
          <p:cNvPr id="28677" name="Picture 6" descr="Logo Kopie">
            <a:extLst>
              <a:ext uri="{FF2B5EF4-FFF2-40B4-BE49-F238E27FC236}">
                <a16:creationId xmlns:a16="http://schemas.microsoft.com/office/drawing/2014/main" id="{C5ED4B53-A7A3-BE33-ACB8-042A53BBD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9930"/>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3F23030D-2EC2-EEAE-7457-0004FF85A26C}"/>
              </a:ext>
            </a:extLst>
          </p:cNvPr>
          <p:cNvSpPr>
            <a:spLocks noGrp="1" noChangeArrowheads="1"/>
          </p:cNvSpPr>
          <p:nvPr>
            <p:ph type="title"/>
          </p:nvPr>
        </p:nvSpPr>
        <p:spPr>
          <a:xfrm>
            <a:off x="467544" y="301497"/>
            <a:ext cx="7650759" cy="432197"/>
          </a:xfrm>
        </p:spPr>
        <p:txBody>
          <a:bodyPr>
            <a:normAutofit fontScale="90000"/>
          </a:bodyPr>
          <a:lstStyle/>
          <a:p>
            <a:pPr eaLnBrk="1" hangingPunct="1"/>
            <a:br>
              <a:rPr lang="de-DE" altLang="de-DE" sz="1875" dirty="0"/>
            </a:br>
            <a:br>
              <a:rPr lang="de-DE" altLang="de-DE" sz="1875" dirty="0"/>
            </a:br>
            <a:r>
              <a:rPr lang="de-DE" altLang="de-DE" sz="2700" b="1" dirty="0">
                <a:solidFill>
                  <a:srgbClr val="0070C0"/>
                </a:solidFill>
                <a:latin typeface="+mn-lt"/>
                <a:ea typeface="+mn-ea"/>
                <a:cs typeface="+mn-cs"/>
              </a:rPr>
              <a:t>Möglichkeiten und Grenzen von Gegenstrategien:</a:t>
            </a:r>
            <a:br>
              <a:rPr lang="de-DE" altLang="de-DE" sz="2700" b="1" dirty="0">
                <a:solidFill>
                  <a:srgbClr val="0070C0"/>
                </a:solidFill>
                <a:latin typeface="+mn-lt"/>
                <a:ea typeface="+mn-ea"/>
                <a:cs typeface="+mn-cs"/>
              </a:rPr>
            </a:br>
            <a:r>
              <a:rPr lang="de-DE" altLang="de-DE" sz="2700" b="1" dirty="0">
                <a:solidFill>
                  <a:srgbClr val="0070C0"/>
                </a:solidFill>
                <a:latin typeface="+mn-lt"/>
                <a:ea typeface="+mn-ea"/>
                <a:cs typeface="+mn-cs"/>
              </a:rPr>
              <a:t>konkrete Handlungsansätze (1)</a:t>
            </a:r>
          </a:p>
        </p:txBody>
      </p:sp>
      <p:graphicFrame>
        <p:nvGraphicFramePr>
          <p:cNvPr id="56352" name="Group 32">
            <a:extLst>
              <a:ext uri="{FF2B5EF4-FFF2-40B4-BE49-F238E27FC236}">
                <a16:creationId xmlns:a16="http://schemas.microsoft.com/office/drawing/2014/main" id="{3AA266D8-A777-4D3F-81B2-AAD7DA90C645}"/>
              </a:ext>
            </a:extLst>
          </p:cNvPr>
          <p:cNvGraphicFramePr>
            <a:graphicFrameLocks noGrp="1"/>
          </p:cNvGraphicFramePr>
          <p:nvPr>
            <p:ph type="tbl" idx="1"/>
          </p:nvPr>
        </p:nvGraphicFramePr>
        <p:xfrm>
          <a:off x="611560" y="1119189"/>
          <a:ext cx="7992888" cy="3921918"/>
        </p:xfrm>
        <a:graphic>
          <a:graphicData uri="http://schemas.openxmlformats.org/drawingml/2006/table">
            <a:tbl>
              <a:tblPr/>
              <a:tblGrid>
                <a:gridCol w="1829961">
                  <a:extLst>
                    <a:ext uri="{9D8B030D-6E8A-4147-A177-3AD203B41FA5}">
                      <a16:colId xmlns:a16="http://schemas.microsoft.com/office/drawing/2014/main" val="20000"/>
                    </a:ext>
                  </a:extLst>
                </a:gridCol>
                <a:gridCol w="2117361">
                  <a:extLst>
                    <a:ext uri="{9D8B030D-6E8A-4147-A177-3AD203B41FA5}">
                      <a16:colId xmlns:a16="http://schemas.microsoft.com/office/drawing/2014/main" val="20001"/>
                    </a:ext>
                  </a:extLst>
                </a:gridCol>
                <a:gridCol w="4045566">
                  <a:extLst>
                    <a:ext uri="{9D8B030D-6E8A-4147-A177-3AD203B41FA5}">
                      <a16:colId xmlns:a16="http://schemas.microsoft.com/office/drawing/2014/main" val="20002"/>
                    </a:ext>
                  </a:extLst>
                </a:gridCol>
              </a:tblGrid>
              <a:tr h="659912">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Realität</a:t>
                      </a:r>
                      <a:r>
                        <a:rPr kumimoji="0" lang="en-GB" sz="1200" b="1" i="0" u="none" strike="noStrike" cap="none" normalizeH="0" baseline="0" dirty="0">
                          <a:ln>
                            <a:noFill/>
                          </a:ln>
                          <a:solidFill>
                            <a:schemeClr val="tx1"/>
                          </a:solidFill>
                          <a:effectLst/>
                          <a:latin typeface="Tahoma" pitchFamily="34" charset="0"/>
                        </a:rPr>
                        <a:t> der </a:t>
                      </a:r>
                      <a:r>
                        <a:rPr kumimoji="0" lang="en-GB" sz="1200" b="1" i="0" u="none" strike="noStrike" cap="none" normalizeH="0" baseline="0" dirty="0" err="1">
                          <a:ln>
                            <a:noFill/>
                          </a:ln>
                          <a:solidFill>
                            <a:schemeClr val="tx1"/>
                          </a:solidFill>
                          <a:effectLst/>
                          <a:latin typeface="Tahoma" pitchFamily="34" charset="0"/>
                        </a:rPr>
                        <a:t>gefährdeten</a:t>
                      </a:r>
                      <a:r>
                        <a:rPr kumimoji="0" lang="en-GB" sz="1200" b="1"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Jugendlichen</a:t>
                      </a:r>
                      <a:endParaRPr kumimoji="0" lang="en-GB" sz="1200" b="1" i="0" u="none" strike="noStrike" cap="none" normalizeH="0" baseline="0" dirty="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GB" sz="1200" b="1" i="0" u="none" strike="noStrike" cap="none" normalizeH="0" baseline="0" dirty="0" err="1">
                          <a:ln>
                            <a:noFill/>
                          </a:ln>
                          <a:solidFill>
                            <a:schemeClr val="tx1"/>
                          </a:solidFill>
                          <a:effectLst/>
                          <a:latin typeface="Tahoma" pitchFamily="34" charset="0"/>
                        </a:rPr>
                        <a:t>Ihr</a:t>
                      </a:r>
                      <a:r>
                        <a:rPr kumimoji="0" lang="en-GB" sz="1200" b="1"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Wunschtraum</a:t>
                      </a:r>
                      <a:r>
                        <a:rPr kumimoji="0" lang="en-GB" sz="1200" b="1"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als</a:t>
                      </a:r>
                      <a:r>
                        <a:rPr kumimoji="0" lang="en-GB" sz="1200" b="1"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Versprechen</a:t>
                      </a:r>
                      <a:r>
                        <a:rPr kumimoji="0" lang="en-GB" sz="1200" b="1" i="0" u="none" strike="noStrike" cap="none" normalizeH="0" baseline="0" dirty="0">
                          <a:ln>
                            <a:noFill/>
                          </a:ln>
                          <a:solidFill>
                            <a:schemeClr val="tx1"/>
                          </a:solidFill>
                          <a:effectLst/>
                          <a:latin typeface="Tahoma" pitchFamily="34" charset="0"/>
                        </a:rPr>
                        <a:t> der </a:t>
                      </a:r>
                      <a:r>
                        <a:rPr kumimoji="0" lang="en-GB" sz="1200" b="1" i="0" u="none" strike="noStrike" cap="none" normalizeH="0" baseline="0" dirty="0" err="1">
                          <a:ln>
                            <a:noFill/>
                          </a:ln>
                          <a:solidFill>
                            <a:schemeClr val="tx1"/>
                          </a:solidFill>
                          <a:effectLst/>
                          <a:latin typeface="Tahoma" pitchFamily="34" charset="0"/>
                        </a:rPr>
                        <a:t>Rechtsextremen</a:t>
                      </a:r>
                      <a:r>
                        <a:rPr kumimoji="0" lang="en-GB" sz="1200" b="0" i="0" u="none" strike="noStrike" cap="none" normalizeH="0" baseline="0" dirty="0">
                          <a:ln>
                            <a:noFill/>
                          </a:ln>
                          <a:solidFill>
                            <a:schemeClr val="tx1"/>
                          </a:solidFill>
                          <a:effectLst/>
                          <a:latin typeface="Tahoma" pitchFamily="34" charset="0"/>
                        </a:rPr>
                        <a:t> </a:t>
                      </a: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GB" sz="1200" b="1" i="0" u="none" strike="noStrike" cap="none" normalizeH="0" baseline="0" dirty="0" err="1">
                          <a:ln>
                            <a:noFill/>
                          </a:ln>
                          <a:solidFill>
                            <a:schemeClr val="tx1"/>
                          </a:solidFill>
                          <a:effectLst/>
                          <a:latin typeface="Tahoma" pitchFamily="34" charset="0"/>
                        </a:rPr>
                        <a:t>Mögliche</a:t>
                      </a:r>
                      <a:r>
                        <a:rPr kumimoji="0" lang="en-GB" sz="1200" b="1"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pädagogische</a:t>
                      </a:r>
                      <a:r>
                        <a:rPr kumimoji="0" lang="en-GB" sz="1200" b="1"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Antworten</a:t>
                      </a:r>
                      <a:br>
                        <a:rPr kumimoji="0" lang="en-GB" sz="1200" b="1" i="0" u="none" strike="noStrike" cap="none" normalizeH="0" baseline="0" dirty="0">
                          <a:ln>
                            <a:noFill/>
                          </a:ln>
                          <a:solidFill>
                            <a:schemeClr val="tx1"/>
                          </a:solidFill>
                          <a:effectLst/>
                          <a:latin typeface="Tahoma" pitchFamily="34" charset="0"/>
                        </a:rPr>
                      </a:br>
                      <a:r>
                        <a:rPr kumimoji="0" lang="en-GB" sz="1200" b="1" i="0" u="none" strike="noStrike" cap="none" normalizeH="0" baseline="0" dirty="0">
                          <a:ln>
                            <a:noFill/>
                          </a:ln>
                          <a:solidFill>
                            <a:schemeClr val="tx1"/>
                          </a:solidFill>
                          <a:effectLst/>
                          <a:latin typeface="Tahoma" pitchFamily="34" charset="0"/>
                        </a:rPr>
                        <a:t>in </a:t>
                      </a:r>
                      <a:r>
                        <a:rPr kumimoji="0" lang="en-GB" sz="1200" b="1" i="0" u="none" strike="noStrike" cap="none" normalizeH="0" baseline="0" dirty="0" err="1">
                          <a:ln>
                            <a:noFill/>
                          </a:ln>
                          <a:solidFill>
                            <a:schemeClr val="tx1"/>
                          </a:solidFill>
                          <a:effectLst/>
                          <a:latin typeface="Tahoma" pitchFamily="34" charset="0"/>
                        </a:rPr>
                        <a:t>einer</a:t>
                      </a:r>
                      <a:r>
                        <a:rPr kumimoji="0" lang="en-GB" sz="1200" b="1"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demokratischen</a:t>
                      </a:r>
                      <a:r>
                        <a:rPr kumimoji="0" lang="en-GB" sz="1200" b="1" i="0" u="none" strike="noStrike" cap="none" normalizeH="0" baseline="0" dirty="0">
                          <a:ln>
                            <a:noFill/>
                          </a:ln>
                          <a:solidFill>
                            <a:schemeClr val="tx1"/>
                          </a:solidFill>
                          <a:effectLst/>
                          <a:latin typeface="Tahoma" pitchFamily="34" charset="0"/>
                        </a:rPr>
                        <a:t> </a:t>
                      </a:r>
                      <a:r>
                        <a:rPr kumimoji="0" lang="en-GB" sz="1200" b="1" i="0" u="none" strike="noStrike" cap="none" normalizeH="0" baseline="0" dirty="0" err="1">
                          <a:ln>
                            <a:noFill/>
                          </a:ln>
                          <a:solidFill>
                            <a:schemeClr val="tx1"/>
                          </a:solidFill>
                          <a:effectLst/>
                          <a:latin typeface="Tahoma" pitchFamily="34" charset="0"/>
                        </a:rPr>
                        <a:t>Schule</a:t>
                      </a:r>
                      <a:endParaRPr kumimoji="0" lang="en-GB" sz="1200" b="1" i="0" u="none" strike="noStrike" cap="none" normalizeH="0" baseline="0" dirty="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853058">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Ohnmacht</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Macht</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Entscheidungstransparenz</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Mitwirkung</a:t>
                      </a:r>
                      <a:r>
                        <a:rPr kumimoji="0" lang="en-GB" sz="1200" b="0" i="0" u="none" strike="noStrike" cap="none" normalizeH="0" baseline="0" dirty="0">
                          <a:ln>
                            <a:noFill/>
                          </a:ln>
                          <a:solidFill>
                            <a:schemeClr val="tx1"/>
                          </a:solidFill>
                          <a:effectLst/>
                          <a:latin typeface="Tahoma" pitchFamily="34" charset="0"/>
                        </a:rPr>
                        <a:t> und </a:t>
                      </a:r>
                      <a:r>
                        <a:rPr kumimoji="0" lang="en-GB" sz="1200" b="0" i="0" u="none" strike="noStrike" cap="none" normalizeH="0" baseline="0" dirty="0" err="1">
                          <a:ln>
                            <a:noFill/>
                          </a:ln>
                          <a:solidFill>
                            <a:schemeClr val="tx1"/>
                          </a:solidFill>
                          <a:effectLst/>
                          <a:latin typeface="Tahoma" pitchFamily="34" charset="0"/>
                        </a:rPr>
                        <a:t>Beteiligungsformen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Funktionsübertragung</a:t>
                      </a:r>
                      <a:r>
                        <a:rPr kumimoji="0" lang="en-GB" sz="1200" b="0" i="0" u="none" strike="noStrike" cap="none" normalizeH="0" baseline="0" dirty="0">
                          <a:ln>
                            <a:noFill/>
                          </a:ln>
                          <a:solidFill>
                            <a:schemeClr val="tx1"/>
                          </a:solidFill>
                          <a:effectLst/>
                          <a:latin typeface="Tahoma" pitchFamily="34" charset="0"/>
                        </a:rPr>
                        <a:t> und positive </a:t>
                      </a:r>
                      <a:r>
                        <a:rPr kumimoji="0" lang="en-GB" sz="1200" b="0" i="0" u="none" strike="noStrike" cap="none" normalizeH="0" baseline="0" dirty="0" err="1">
                          <a:ln>
                            <a:noFill/>
                          </a:ln>
                          <a:solidFill>
                            <a:schemeClr val="tx1"/>
                          </a:solidFill>
                          <a:effectLst/>
                          <a:latin typeface="Tahoma" pitchFamily="34" charset="0"/>
                        </a:rPr>
                        <a:t>Rückmeldungen</a:t>
                      </a:r>
                      <a:r>
                        <a:rPr kumimoji="0" lang="en-GB" sz="1200" b="0" i="0" u="none" strike="noStrike" cap="none" normalizeH="0" baseline="0" dirty="0">
                          <a:ln>
                            <a:noFill/>
                          </a:ln>
                          <a:solidFill>
                            <a:schemeClr val="tx1"/>
                          </a:solidFill>
                          <a:effectLst/>
                          <a:latin typeface="Tahoma" pitchFamily="34" charset="0"/>
                        </a:rPr>
                        <a:t> in den </a:t>
                      </a:r>
                      <a:r>
                        <a:rPr kumimoji="0" lang="en-GB" sz="1200" b="0" i="0" u="none" strike="noStrike" cap="none" normalizeH="0" baseline="0" dirty="0" err="1">
                          <a:ln>
                            <a:noFill/>
                          </a:ln>
                          <a:solidFill>
                            <a:schemeClr val="tx1"/>
                          </a:solidFill>
                          <a:effectLst/>
                          <a:latin typeface="Tahoma" pitchFamily="34" charset="0"/>
                        </a:rPr>
                        <a:t>verschiedenen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Bereichen</a:t>
                      </a:r>
                      <a:endParaRPr kumimoji="0" lang="en-GB" sz="1200" b="0" i="0" u="none" strike="noStrike" cap="none" normalizeH="0" baseline="0" dirty="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1"/>
                  </a:ext>
                </a:extLst>
              </a:tr>
              <a:tr h="659912">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Vereinzelung</a:t>
                      </a:r>
                      <a:endParaRPr kumimoji="0" lang="en-GB" sz="12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Gemeinschaft / Zusammenhalten / Kameradschaft</a:t>
                      </a: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Gespräche (bes. auch im Kreis!), Spiele, AG`s, Feste, gemeinsame Aktionen, Umweltschutz, Aufbau eines Wir-Gefühls mit Ausländern</a:t>
                      </a: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2"/>
                  </a:ext>
                </a:extLst>
              </a:tr>
              <a:tr h="104620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einstecken müssen</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zutrauen</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Analyse von Gewaltlösungen, Alternativen, Kritiktraining, Akzeptanz von Gefühlen, Rollenspiele, Solidarität der Klasse, formelle und rechts-staatliche Beschwerdemöglichkeiten aufzeigen</a:t>
                      </a: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3"/>
                  </a:ext>
                </a:extLst>
              </a:tr>
              <a:tr h="70283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Versager, überflüssig</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etwas</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leisten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können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auspacken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können</a:t>
                      </a:r>
                      <a:endParaRPr kumimoji="0" lang="en-GB" sz="1200" b="0" i="0" u="none" strike="noStrike" cap="none" normalizeH="0" baseline="0" dirty="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handlungs</a:t>
                      </a:r>
                      <a:r>
                        <a:rPr kumimoji="0" lang="en-GB" sz="1200" b="0" i="0" u="none" strike="noStrike" cap="none" normalizeH="0" baseline="0" dirty="0">
                          <a:ln>
                            <a:noFill/>
                          </a:ln>
                          <a:solidFill>
                            <a:schemeClr val="tx1"/>
                          </a:solidFill>
                          <a:effectLst/>
                          <a:latin typeface="Tahoma" pitchFamily="34" charset="0"/>
                        </a:rPr>
                        <a:t>- und </a:t>
                      </a:r>
                      <a:r>
                        <a:rPr kumimoji="0" lang="en-GB" sz="1200" b="0" i="0" u="none" strike="noStrike" cap="none" normalizeH="0" baseline="0" dirty="0" err="1">
                          <a:ln>
                            <a:noFill/>
                          </a:ln>
                          <a:solidFill>
                            <a:schemeClr val="tx1"/>
                          </a:solidFill>
                          <a:effectLst/>
                          <a:latin typeface="Tahoma" pitchFamily="34" charset="0"/>
                        </a:rPr>
                        <a:t>problemorientierter</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Unterricht</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konkrete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bewältigbare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Aufgaben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mit</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hoher</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Schüleraktivität</a:t>
                      </a:r>
                      <a:endParaRPr kumimoji="0" lang="en-GB" sz="1200" b="0" i="0" u="none" strike="noStrike" cap="none" normalizeH="0" baseline="0" dirty="0">
                        <a:ln>
                          <a:noFill/>
                        </a:ln>
                        <a:solidFill>
                          <a:schemeClr val="tx1"/>
                        </a:solidFill>
                        <a:effectLst/>
                        <a:latin typeface="Tahoma" pitchFamily="34"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alpha val="50000"/>
                      </a:srgbClr>
                    </a:solidFill>
                  </a:tcPr>
                </a:tc>
                <a:extLst>
                  <a:ext uri="{0D108BD9-81ED-4DB2-BD59-A6C34878D82A}">
                    <a16:rowId xmlns:a16="http://schemas.microsoft.com/office/drawing/2014/main" val="10004"/>
                  </a:ext>
                </a:extLst>
              </a:tr>
            </a:tbl>
          </a:graphicData>
        </a:graphic>
      </p:graphicFrame>
      <p:sp>
        <p:nvSpPr>
          <p:cNvPr id="33794" name="Fußzeilenplatzhalter 3">
            <a:extLst>
              <a:ext uri="{FF2B5EF4-FFF2-40B4-BE49-F238E27FC236}">
                <a16:creationId xmlns:a16="http://schemas.microsoft.com/office/drawing/2014/main" id="{45C81A37-E664-E62D-B9C9-329B0D54ADEB}"/>
              </a:ext>
            </a:extLst>
          </p:cNvPr>
          <p:cNvSpPr>
            <a:spLocks noGrp="1"/>
          </p:cNvSpPr>
          <p:nvPr>
            <p:ph type="ftr" sz="quarter" idx="10"/>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557193" indent="-214305">
              <a:defRPr>
                <a:solidFill>
                  <a:schemeClr val="tx1"/>
                </a:solidFill>
                <a:latin typeface="Tahoma" panose="020B0604030504040204" pitchFamily="34" charset="0"/>
                <a:cs typeface="Arial" panose="020B0604020202020204" pitchFamily="34" charset="0"/>
              </a:defRPr>
            </a:lvl2pPr>
            <a:lvl3pPr marL="857219" indent="-171445">
              <a:defRPr>
                <a:solidFill>
                  <a:schemeClr val="tx1"/>
                </a:solidFill>
                <a:latin typeface="Tahoma" panose="020B0604030504040204" pitchFamily="34" charset="0"/>
                <a:cs typeface="Arial" panose="020B0604020202020204" pitchFamily="34" charset="0"/>
              </a:defRPr>
            </a:lvl3pPr>
            <a:lvl4pPr marL="1200107" indent="-171445">
              <a:defRPr>
                <a:solidFill>
                  <a:schemeClr val="tx1"/>
                </a:solidFill>
                <a:latin typeface="Tahoma" panose="020B0604030504040204" pitchFamily="34" charset="0"/>
                <a:cs typeface="Arial" panose="020B0604020202020204" pitchFamily="34" charset="0"/>
              </a:defRPr>
            </a:lvl4pPr>
            <a:lvl5pPr marL="1542995" indent="-171445">
              <a:defRPr>
                <a:solidFill>
                  <a:schemeClr val="tx1"/>
                </a:solidFill>
                <a:latin typeface="Tahoma" panose="020B0604030504040204" pitchFamily="34" charset="0"/>
                <a:cs typeface="Arial" panose="020B0604020202020204" pitchFamily="34" charset="0"/>
              </a:defRPr>
            </a:lvl5pPr>
            <a:lvl6pPr marL="1885883"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228771"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2571659"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2914547"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de-DE" altLang="de-DE"/>
          </a:p>
        </p:txBody>
      </p:sp>
      <p:pic>
        <p:nvPicPr>
          <p:cNvPr id="33821" name="Picture 6" descr="Logo Kopie">
            <a:extLst>
              <a:ext uri="{FF2B5EF4-FFF2-40B4-BE49-F238E27FC236}">
                <a16:creationId xmlns:a16="http://schemas.microsoft.com/office/drawing/2014/main" id="{8BB421F3-D764-2940-3DF6-D6D42F102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2" y="155645"/>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86EF1FD5-137F-97EB-ADD1-031560256968}"/>
              </a:ext>
            </a:extLst>
          </p:cNvPr>
          <p:cNvSpPr>
            <a:spLocks noGrp="1" noChangeArrowheads="1"/>
          </p:cNvSpPr>
          <p:nvPr>
            <p:ph type="title"/>
          </p:nvPr>
        </p:nvSpPr>
        <p:spPr>
          <a:xfrm>
            <a:off x="539552" y="499100"/>
            <a:ext cx="6627019" cy="291704"/>
          </a:xfrm>
          <a:noFill/>
        </p:spPr>
        <p:txBody>
          <a:bodyPr>
            <a:noAutofit/>
          </a:bodyPr>
          <a:lstStyle/>
          <a:p>
            <a:pPr eaLnBrk="1" hangingPunct="1"/>
            <a:r>
              <a:rPr lang="de-DE" altLang="de-DE" sz="2400" b="1" dirty="0">
                <a:solidFill>
                  <a:srgbClr val="0070C0"/>
                </a:solidFill>
                <a:latin typeface="+mn-lt"/>
                <a:ea typeface="+mn-ea"/>
                <a:cs typeface="+mn-cs"/>
              </a:rPr>
              <a:t>Möglichkeiten und Grenzen von Gegenstrategien:</a:t>
            </a:r>
            <a:br>
              <a:rPr lang="de-DE" altLang="de-DE" sz="2400" b="1" dirty="0">
                <a:solidFill>
                  <a:srgbClr val="0070C0"/>
                </a:solidFill>
                <a:latin typeface="+mn-lt"/>
                <a:ea typeface="+mn-ea"/>
                <a:cs typeface="+mn-cs"/>
              </a:rPr>
            </a:br>
            <a:r>
              <a:rPr lang="de-DE" altLang="de-DE" sz="2400" b="1" dirty="0">
                <a:solidFill>
                  <a:srgbClr val="0070C0"/>
                </a:solidFill>
                <a:latin typeface="+mn-lt"/>
                <a:ea typeface="+mn-ea"/>
                <a:cs typeface="+mn-cs"/>
              </a:rPr>
              <a:t>konkrete Handlungsansätze (2)</a:t>
            </a:r>
          </a:p>
        </p:txBody>
      </p:sp>
      <p:graphicFrame>
        <p:nvGraphicFramePr>
          <p:cNvPr id="58401" name="Group 33">
            <a:extLst>
              <a:ext uri="{FF2B5EF4-FFF2-40B4-BE49-F238E27FC236}">
                <a16:creationId xmlns:a16="http://schemas.microsoft.com/office/drawing/2014/main" id="{1E14365D-A838-4044-B9BD-D2921B4AE5CC}"/>
              </a:ext>
            </a:extLst>
          </p:cNvPr>
          <p:cNvGraphicFramePr>
            <a:graphicFrameLocks noGrp="1"/>
          </p:cNvGraphicFramePr>
          <p:nvPr>
            <p:ph sz="half" idx="1"/>
          </p:nvPr>
        </p:nvGraphicFramePr>
        <p:xfrm>
          <a:off x="608012" y="982722"/>
          <a:ext cx="7852420" cy="2536032"/>
        </p:xfrm>
        <a:graphic>
          <a:graphicData uri="http://schemas.openxmlformats.org/drawingml/2006/table">
            <a:tbl>
              <a:tblPr/>
              <a:tblGrid>
                <a:gridCol w="1797802">
                  <a:extLst>
                    <a:ext uri="{9D8B030D-6E8A-4147-A177-3AD203B41FA5}">
                      <a16:colId xmlns:a16="http://schemas.microsoft.com/office/drawing/2014/main" val="20000"/>
                    </a:ext>
                  </a:extLst>
                </a:gridCol>
                <a:gridCol w="2080150">
                  <a:extLst>
                    <a:ext uri="{9D8B030D-6E8A-4147-A177-3AD203B41FA5}">
                      <a16:colId xmlns:a16="http://schemas.microsoft.com/office/drawing/2014/main" val="20001"/>
                    </a:ext>
                  </a:extLst>
                </a:gridCol>
                <a:gridCol w="3974468">
                  <a:extLst>
                    <a:ext uri="{9D8B030D-6E8A-4147-A177-3AD203B41FA5}">
                      <a16:colId xmlns:a16="http://schemas.microsoft.com/office/drawing/2014/main" val="20002"/>
                    </a:ext>
                  </a:extLst>
                </a:gridCol>
              </a:tblGrid>
              <a:tr h="753666">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Aussichtslose</a:t>
                      </a:r>
                      <a:r>
                        <a:rPr kumimoji="0" lang="en-GB" sz="1200" b="0" i="0" u="none" strike="noStrike" cap="none" normalizeH="0" baseline="0" dirty="0">
                          <a:ln>
                            <a:noFill/>
                          </a:ln>
                          <a:solidFill>
                            <a:schemeClr val="tx1"/>
                          </a:solidFill>
                          <a:effectLst/>
                          <a:latin typeface="Tahoma" pitchFamily="34" charset="0"/>
                        </a:rPr>
                        <a:t> Lage</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bessere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Zukunft</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unsere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Stunde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kommt</a:t>
                      </a:r>
                      <a:r>
                        <a:rPr kumimoji="0" lang="en-GB" sz="1200" b="0" i="0" u="none" strike="noStrike" cap="none" normalizeH="0" baseline="0" dirty="0">
                          <a:ln>
                            <a:noFill/>
                          </a:ln>
                          <a:solidFill>
                            <a:schemeClr val="tx1"/>
                          </a:solidFill>
                          <a:effectLst/>
                          <a:latin typeface="Tahoma"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subjektive Empfindungen aufarbeiten, auch positive Chancen herausstellen, Präsentationen von Positivbeispielen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0"/>
                  </a:ext>
                </a:extLst>
              </a:tr>
              <a:tr h="8096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alles vorgegeben, kein Raum für neue Erfahrungen, "Langeweile"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neue Gangart, neue Gedanken</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aktivitätsanregende Raumgestaltung (Material etc.), mehr Freiheit in den Lernformen und </a:t>
                      </a:r>
                      <a:r>
                        <a:rPr kumimoji="0" lang="de-DE" sz="1200" b="0" i="0" u="none" strike="noStrike" cap="none" normalizeH="0" baseline="0">
                          <a:ln>
                            <a:noFill/>
                          </a:ln>
                          <a:solidFill>
                            <a:schemeClr val="tx1"/>
                          </a:solidFill>
                          <a:effectLst/>
                          <a:latin typeface="Tahoma" pitchFamily="34" charset="0"/>
                        </a:rPr>
                        <a:t>-</a:t>
                      </a:r>
                      <a:r>
                        <a:rPr kumimoji="0" lang="en-GB" sz="1200" b="0" i="0" u="none" strike="noStrike" cap="none" normalizeH="0" baseline="0">
                          <a:ln>
                            <a:noFill/>
                          </a:ln>
                          <a:solidFill>
                            <a:schemeClr val="tx1"/>
                          </a:solidFill>
                          <a:effectLst/>
                          <a:latin typeface="Tahoma" pitchFamily="34" charset="0"/>
                        </a:rPr>
                        <a:t>bedingungen, vermehrte AG-Angebote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1"/>
                  </a:ext>
                </a:extLst>
              </a:tr>
              <a:tr h="972741">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Orientierungslosigkeit</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Tahoma" pitchFamily="34" charset="0"/>
                        </a:rPr>
                        <a:t>Ziele, Ideale, bessere Wege, sinnvoll sich beteiligen können</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gezielte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Werteerziehung</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z.B</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Erarbeitung</a:t>
                      </a:r>
                      <a:r>
                        <a:rPr kumimoji="0" lang="en-GB" sz="1200" b="0" i="0" u="none" strike="noStrike" cap="none" normalizeH="0" baseline="0" dirty="0">
                          <a:ln>
                            <a:noFill/>
                          </a:ln>
                          <a:solidFill>
                            <a:schemeClr val="tx1"/>
                          </a:solidFill>
                          <a:effectLst/>
                          <a:latin typeface="Tahoma" pitchFamily="34" charset="0"/>
                        </a:rPr>
                        <a:t> von </a:t>
                      </a:r>
                      <a:r>
                        <a:rPr kumimoji="0" lang="en-GB" sz="1200" b="0" i="0" u="none" strike="noStrike" cap="none" normalizeH="0" baseline="0" dirty="0" err="1">
                          <a:ln>
                            <a:noFill/>
                          </a:ln>
                          <a:solidFill>
                            <a:schemeClr val="tx1"/>
                          </a:solidFill>
                          <a:effectLst/>
                          <a:latin typeface="Tahoma" pitchFamily="34" charset="0"/>
                        </a:rPr>
                        <a:t>Normen</a:t>
                      </a:r>
                      <a:r>
                        <a:rPr kumimoji="0" lang="en-GB" sz="1200" b="0" i="0" u="none" strike="noStrike" cap="none" normalizeH="0" baseline="0" dirty="0">
                          <a:ln>
                            <a:noFill/>
                          </a:ln>
                          <a:solidFill>
                            <a:schemeClr val="tx1"/>
                          </a:solidFill>
                          <a:effectLst/>
                          <a:latin typeface="Tahoma" pitchFamily="34" charset="0"/>
                        </a:rPr>
                        <a:t> und </a:t>
                      </a:r>
                      <a:r>
                        <a:rPr kumimoji="0" lang="en-GB" sz="1200" b="0" i="0" u="none" strike="noStrike" cap="none" normalizeH="0" baseline="0" dirty="0" err="1">
                          <a:ln>
                            <a:noFill/>
                          </a:ln>
                          <a:solidFill>
                            <a:schemeClr val="tx1"/>
                          </a:solidFill>
                          <a:effectLst/>
                          <a:latin typeface="Tahoma" pitchFamily="34" charset="0"/>
                        </a:rPr>
                        <a:t>Regeln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für</a:t>
                      </a:r>
                      <a:r>
                        <a:rPr kumimoji="0" lang="en-GB" sz="1200" b="0" i="0" u="none" strike="noStrike" cap="none" normalizeH="0" baseline="0" dirty="0">
                          <a:ln>
                            <a:noFill/>
                          </a:ln>
                          <a:solidFill>
                            <a:schemeClr val="tx1"/>
                          </a:solidFill>
                          <a:effectLst/>
                          <a:latin typeface="Tahoma" pitchFamily="34" charset="0"/>
                        </a:rPr>
                        <a:t> die </a:t>
                      </a:r>
                      <a:r>
                        <a:rPr kumimoji="0" lang="en-GB" sz="1200" b="0" i="0" u="none" strike="noStrike" cap="none" normalizeH="0" baseline="0" dirty="0" err="1">
                          <a:ln>
                            <a:noFill/>
                          </a:ln>
                          <a:solidFill>
                            <a:schemeClr val="tx1"/>
                          </a:solidFill>
                          <a:effectLst/>
                          <a:latin typeface="Tahoma" pitchFamily="34" charset="0"/>
                        </a:rPr>
                        <a:t>Klasse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permanente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Kontrolle</a:t>
                      </a:r>
                      <a:r>
                        <a:rPr kumimoji="0" lang="en-GB" sz="1200" b="0" i="0" u="none" strike="noStrike" cap="none" normalizeH="0" baseline="0" dirty="0">
                          <a:ln>
                            <a:noFill/>
                          </a:ln>
                          <a:solidFill>
                            <a:schemeClr val="tx1"/>
                          </a:solidFill>
                          <a:effectLst/>
                          <a:latin typeface="Tahoma" pitchFamily="34" charset="0"/>
                        </a:rPr>
                        <a:t> und </a:t>
                      </a:r>
                      <a:r>
                        <a:rPr kumimoji="0" lang="en-GB" sz="1200" b="0" i="0" u="none" strike="noStrike" cap="none" normalizeH="0" baseline="0" dirty="0" err="1">
                          <a:ln>
                            <a:noFill/>
                          </a:ln>
                          <a:solidFill>
                            <a:schemeClr val="tx1"/>
                          </a:solidFill>
                          <a:effectLst/>
                          <a:latin typeface="Tahoma" pitchFamily="34" charset="0"/>
                        </a:rPr>
                        <a:t>Überprüfung</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Erstellung</a:t>
                      </a:r>
                      <a:r>
                        <a:rPr kumimoji="0" lang="en-GB" sz="1200" b="0" i="0" u="none" strike="noStrike" cap="none" normalizeH="0" baseline="0" dirty="0">
                          <a:ln>
                            <a:noFill/>
                          </a:ln>
                          <a:solidFill>
                            <a:schemeClr val="tx1"/>
                          </a:solidFill>
                          <a:effectLst/>
                          <a:latin typeface="Tahoma" pitchFamily="34" charset="0"/>
                        </a:rPr>
                        <a:t> von </a:t>
                      </a:r>
                      <a:r>
                        <a:rPr kumimoji="0" lang="en-GB" sz="1200" b="0" i="0" u="none" strike="noStrike" cap="none" normalizeH="0" baseline="0" dirty="0" err="1">
                          <a:ln>
                            <a:noFill/>
                          </a:ln>
                          <a:solidFill>
                            <a:schemeClr val="tx1"/>
                          </a:solidFill>
                          <a:effectLst/>
                          <a:latin typeface="Tahoma" pitchFamily="34" charset="0"/>
                        </a:rPr>
                        <a:t>überprüfbaren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Teilzielen</a:t>
                      </a:r>
                      <a:endParaRPr kumimoji="0" lang="en-GB" sz="1200" b="0" i="0" u="none" strike="noStrike" cap="none" normalizeH="0" baseline="0" dirty="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2"/>
                  </a:ext>
                </a:extLst>
              </a:tr>
            </a:tbl>
          </a:graphicData>
        </a:graphic>
      </p:graphicFrame>
      <p:graphicFrame>
        <p:nvGraphicFramePr>
          <p:cNvPr id="58403" name="Group 35">
            <a:extLst>
              <a:ext uri="{FF2B5EF4-FFF2-40B4-BE49-F238E27FC236}">
                <a16:creationId xmlns:a16="http://schemas.microsoft.com/office/drawing/2014/main" id="{107D768B-C7D0-485E-9C50-828A29FD82BD}"/>
              </a:ext>
            </a:extLst>
          </p:cNvPr>
          <p:cNvGraphicFramePr>
            <a:graphicFrameLocks noGrp="1"/>
          </p:cNvGraphicFramePr>
          <p:nvPr>
            <p:ph sz="half" idx="2"/>
          </p:nvPr>
        </p:nvGraphicFramePr>
        <p:xfrm>
          <a:off x="608012" y="3518754"/>
          <a:ext cx="7852420" cy="1092994"/>
        </p:xfrm>
        <a:graphic>
          <a:graphicData uri="http://schemas.openxmlformats.org/drawingml/2006/table">
            <a:tbl>
              <a:tblPr/>
              <a:tblGrid>
                <a:gridCol w="1797802">
                  <a:extLst>
                    <a:ext uri="{9D8B030D-6E8A-4147-A177-3AD203B41FA5}">
                      <a16:colId xmlns:a16="http://schemas.microsoft.com/office/drawing/2014/main" val="20000"/>
                    </a:ext>
                  </a:extLst>
                </a:gridCol>
                <a:gridCol w="2080150">
                  <a:extLst>
                    <a:ext uri="{9D8B030D-6E8A-4147-A177-3AD203B41FA5}">
                      <a16:colId xmlns:a16="http://schemas.microsoft.com/office/drawing/2014/main" val="20001"/>
                    </a:ext>
                  </a:extLst>
                </a:gridCol>
                <a:gridCol w="3974468">
                  <a:extLst>
                    <a:ext uri="{9D8B030D-6E8A-4147-A177-3AD203B41FA5}">
                      <a16:colId xmlns:a16="http://schemas.microsoft.com/office/drawing/2014/main" val="20002"/>
                    </a:ext>
                  </a:extLst>
                </a:gridCol>
              </a:tblGrid>
              <a:tr h="1092994">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Alltag</a:t>
                      </a:r>
                      <a:r>
                        <a:rPr kumimoji="0" lang="en-GB" sz="1200" b="0" i="0" u="none" strike="noStrike" cap="none" normalizeH="0" baseline="0" dirty="0">
                          <a:ln>
                            <a:noFill/>
                          </a:ln>
                          <a:solidFill>
                            <a:schemeClr val="tx1"/>
                          </a:solidFill>
                          <a:effectLst/>
                          <a:latin typeface="Tahoma" pitchFamily="34" charset="0"/>
                        </a:rPr>
                        <a:t>,</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Tahoma" pitchFamily="34" charset="0"/>
                        </a:rPr>
                        <a:t>"</a:t>
                      </a:r>
                      <a:r>
                        <a:rPr kumimoji="0" lang="en-GB" sz="1200" b="0" i="0" u="none" strike="noStrike" cap="none" normalizeH="0" baseline="0" dirty="0" err="1">
                          <a:ln>
                            <a:noFill/>
                          </a:ln>
                          <a:solidFill>
                            <a:schemeClr val="tx1"/>
                          </a:solidFill>
                          <a:effectLst/>
                          <a:latin typeface="Tahoma" pitchFamily="34" charset="0"/>
                        </a:rPr>
                        <a:t>immer</a:t>
                      </a:r>
                      <a:r>
                        <a:rPr kumimoji="0" lang="en-GB" sz="1200" b="0" i="0" u="none" strike="noStrike" cap="none" normalizeH="0" baseline="0" dirty="0">
                          <a:ln>
                            <a:noFill/>
                          </a:ln>
                          <a:solidFill>
                            <a:schemeClr val="tx1"/>
                          </a:solidFill>
                          <a:effectLst/>
                          <a:latin typeface="Tahoma" pitchFamily="34" charset="0"/>
                        </a:rPr>
                        <a:t> der </a:t>
                      </a:r>
                      <a:r>
                        <a:rPr kumimoji="0" lang="en-GB" sz="1200" b="0" i="0" u="none" strike="noStrike" cap="none" normalizeH="0" baseline="0" dirty="0" err="1">
                          <a:ln>
                            <a:noFill/>
                          </a:ln>
                          <a:solidFill>
                            <a:schemeClr val="tx1"/>
                          </a:solidFill>
                          <a:effectLst/>
                          <a:latin typeface="Tahoma" pitchFamily="34" charset="0"/>
                        </a:rPr>
                        <a:t>gleiche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Trott</a:t>
                      </a:r>
                      <a:r>
                        <a:rPr kumimoji="0" lang="en-GB" sz="1200" b="0" i="0" u="none" strike="noStrike" cap="none" normalizeH="0" baseline="0" dirty="0">
                          <a:ln>
                            <a:noFill/>
                          </a:ln>
                          <a:solidFill>
                            <a:schemeClr val="tx1"/>
                          </a:solidFill>
                          <a:effectLst/>
                          <a:latin typeface="Tahoma" pitchFamily="34" charset="0"/>
                        </a:rPr>
                        <a:t>"</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Tahoma" pitchFamily="34" charset="0"/>
                      </a:endParaRPr>
                    </a:p>
                  </a:txBody>
                  <a:tcPr marL="68580" marR="68580"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Abenteuer</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etwas</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Verbotenes</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provozieren</a:t>
                      </a:r>
                      <a:endParaRPr kumimoji="0" lang="en-GB" sz="12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Tahoma" pitchFamily="34" charset="0"/>
                      </a:endParaRPr>
                    </a:p>
                  </a:txBody>
                  <a:tcPr marL="68580" marR="68580"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Tahoma" pitchFamily="34" charset="0"/>
                        </a:rPr>
                        <a:t>Gestaltung</a:t>
                      </a:r>
                      <a:r>
                        <a:rPr kumimoji="0" lang="en-GB" sz="1200" b="0" i="0" u="none" strike="noStrike" cap="none" normalizeH="0" baseline="0" dirty="0">
                          <a:ln>
                            <a:noFill/>
                          </a:ln>
                          <a:solidFill>
                            <a:schemeClr val="tx1"/>
                          </a:solidFill>
                          <a:effectLst/>
                          <a:latin typeface="Tahoma" pitchFamily="34" charset="0"/>
                        </a:rPr>
                        <a:t> von </a:t>
                      </a:r>
                      <a:r>
                        <a:rPr kumimoji="0" lang="en-GB" sz="1200" b="0" i="0" u="none" strike="noStrike" cap="none" normalizeH="0" baseline="0" dirty="0" err="1">
                          <a:ln>
                            <a:noFill/>
                          </a:ln>
                          <a:solidFill>
                            <a:schemeClr val="tx1"/>
                          </a:solidFill>
                          <a:effectLst/>
                          <a:latin typeface="Tahoma" pitchFamily="34" charset="0"/>
                        </a:rPr>
                        <a:t>Freizeiten</a:t>
                      </a:r>
                      <a:r>
                        <a:rPr kumimoji="0" lang="en-GB" sz="1200" b="0" i="0" u="none" strike="noStrike" cap="none" normalizeH="0" baseline="0" dirty="0">
                          <a:ln>
                            <a:noFill/>
                          </a:ln>
                          <a:solidFill>
                            <a:schemeClr val="tx1"/>
                          </a:solidFill>
                          <a:effectLst/>
                          <a:latin typeface="Tahoma" pitchFamily="34" charset="0"/>
                        </a:rPr>
                        <a:t>:</a:t>
                      </a:r>
                      <a:br>
                        <a:rPr kumimoji="0" lang="en-GB" sz="1200" b="0" i="0" u="none" strike="noStrike" cap="none" normalizeH="0" baseline="0" dirty="0">
                          <a:ln>
                            <a:noFill/>
                          </a:ln>
                          <a:solidFill>
                            <a:schemeClr val="tx1"/>
                          </a:solidFill>
                          <a:effectLst/>
                          <a:latin typeface="Tahoma" pitchFamily="34" charset="0"/>
                        </a:rPr>
                      </a:br>
                      <a:r>
                        <a:rPr kumimoji="0" lang="en-GB" sz="1200" b="0" i="0" u="none" strike="noStrike" cap="none" normalizeH="0" baseline="0" dirty="0" err="1">
                          <a:ln>
                            <a:noFill/>
                          </a:ln>
                          <a:solidFill>
                            <a:schemeClr val="tx1"/>
                          </a:solidFill>
                          <a:effectLst/>
                          <a:latin typeface="Tahoma" pitchFamily="34" charset="0"/>
                        </a:rPr>
                        <a:t>Schullandheimaufenthalte</a:t>
                      </a:r>
                      <a:r>
                        <a:rPr kumimoji="0" lang="en-GB" sz="1200" b="0" i="0" u="none" strike="noStrike" cap="none" normalizeH="0" baseline="0" dirty="0">
                          <a:ln>
                            <a:noFill/>
                          </a:ln>
                          <a:solidFill>
                            <a:schemeClr val="tx1"/>
                          </a:solidFill>
                          <a:effectLst/>
                          <a:latin typeface="Tahoma" pitchFamily="34" charset="0"/>
                        </a:rPr>
                        <a:t> etc.</a:t>
                      </a:r>
                      <a:r>
                        <a:rPr kumimoji="0" lang="de-DE"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Realbegegnungen</a:t>
                      </a:r>
                      <a:r>
                        <a:rPr kumimoji="0" lang="en-GB" sz="1200" b="0" i="0" u="none" strike="noStrike" cap="none" normalizeH="0" baseline="0" dirty="0">
                          <a:ln>
                            <a:noFill/>
                          </a:ln>
                          <a:solidFill>
                            <a:schemeClr val="tx1"/>
                          </a:solidFill>
                          <a:effectLst/>
                          <a:latin typeface="Tahoma" pitchFamily="34" charset="0"/>
                        </a:rPr>
                        <a:t>:</a:t>
                      </a:r>
                      <a:br>
                        <a:rPr kumimoji="0" lang="en-GB" sz="1200" b="0" i="0" u="none" strike="noStrike" cap="none" normalizeH="0" baseline="0" dirty="0">
                          <a:ln>
                            <a:noFill/>
                          </a:ln>
                          <a:solidFill>
                            <a:schemeClr val="tx1"/>
                          </a:solidFill>
                          <a:effectLst/>
                          <a:latin typeface="Tahoma" pitchFamily="34" charset="0"/>
                        </a:rPr>
                      </a:br>
                      <a:r>
                        <a:rPr kumimoji="0" lang="en-GB" sz="1200" b="0" i="0" u="none" strike="noStrike" cap="none" normalizeH="0" baseline="0" dirty="0" err="1">
                          <a:ln>
                            <a:noFill/>
                          </a:ln>
                          <a:solidFill>
                            <a:schemeClr val="tx1"/>
                          </a:solidFill>
                          <a:effectLst/>
                          <a:latin typeface="Tahoma" pitchFamily="34" charset="0"/>
                        </a:rPr>
                        <a:t>Gemeinde</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Arbeits</a:t>
                      </a:r>
                      <a:r>
                        <a:rPr kumimoji="0" lang="en-GB" sz="1200" b="0" i="0" u="none" strike="noStrike" cap="none" normalizeH="0" baseline="0" dirty="0">
                          <a:ln>
                            <a:noFill/>
                          </a:ln>
                          <a:solidFill>
                            <a:schemeClr val="tx1"/>
                          </a:solidFill>
                          <a:effectLst/>
                          <a:latin typeface="Tahoma" pitchFamily="34" charset="0"/>
                        </a:rPr>
                        <a:t>- und </a:t>
                      </a:r>
                      <a:r>
                        <a:rPr kumimoji="0" lang="en-GB" sz="1200" b="0" i="0" u="none" strike="noStrike" cap="none" normalizeH="0" baseline="0" dirty="0" err="1">
                          <a:ln>
                            <a:noFill/>
                          </a:ln>
                          <a:solidFill>
                            <a:schemeClr val="tx1"/>
                          </a:solidFill>
                          <a:effectLst/>
                          <a:latin typeface="Tahoma" pitchFamily="34" charset="0"/>
                        </a:rPr>
                        <a:t>Berufswelt</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Einladung</a:t>
                      </a:r>
                      <a:r>
                        <a:rPr kumimoji="0" lang="en-GB" sz="1200" b="0" i="0" u="none" strike="noStrike" cap="none" normalizeH="0" baseline="0" dirty="0">
                          <a:ln>
                            <a:noFill/>
                          </a:ln>
                          <a:solidFill>
                            <a:schemeClr val="tx1"/>
                          </a:solidFill>
                          <a:effectLst/>
                          <a:latin typeface="Tahoma" pitchFamily="34" charset="0"/>
                        </a:rPr>
                        <a:t> von </a:t>
                      </a:r>
                      <a:r>
                        <a:rPr kumimoji="0" lang="en-GB" sz="1200" b="0" i="0" u="none" strike="noStrike" cap="none" normalizeH="0" baseline="0" dirty="0" err="1">
                          <a:ln>
                            <a:noFill/>
                          </a:ln>
                          <a:solidFill>
                            <a:schemeClr val="tx1"/>
                          </a:solidFill>
                          <a:effectLst/>
                          <a:latin typeface="Tahoma" pitchFamily="34" charset="0"/>
                        </a:rPr>
                        <a:t>Betroffenen</a:t>
                      </a:r>
                      <a:r>
                        <a:rPr kumimoji="0" lang="en-GB" sz="1200" b="0" i="0" u="none" strike="noStrike" cap="none" normalizeH="0" baseline="0" dirty="0">
                          <a:ln>
                            <a:noFill/>
                          </a:ln>
                          <a:solidFill>
                            <a:schemeClr val="tx1"/>
                          </a:solidFill>
                          <a:effectLst/>
                          <a:latin typeface="Tahoma" pitchFamily="34" charset="0"/>
                        </a:rPr>
                        <a:t>, </a:t>
                      </a:r>
                      <a:r>
                        <a:rPr kumimoji="0" lang="en-GB" sz="1200" b="0" i="0" u="none" strike="noStrike" cap="none" normalizeH="0" baseline="0" dirty="0" err="1">
                          <a:ln>
                            <a:noFill/>
                          </a:ln>
                          <a:solidFill>
                            <a:schemeClr val="tx1"/>
                          </a:solidFill>
                          <a:effectLst/>
                          <a:latin typeface="Tahoma" pitchFamily="34" charset="0"/>
                        </a:rPr>
                        <a:t>Experten</a:t>
                      </a:r>
                      <a:r>
                        <a:rPr kumimoji="0" lang="en-GB" sz="1200" b="0" i="0" u="none" strike="noStrike" cap="none" normalizeH="0" baseline="0" dirty="0">
                          <a:ln>
                            <a:noFill/>
                          </a:ln>
                          <a:solidFill>
                            <a:schemeClr val="tx1"/>
                          </a:solidFill>
                          <a:effectLst/>
                          <a:latin typeface="Tahoma" pitchFamily="34" charset="0"/>
                        </a:rPr>
                        <a:t> etc.</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Tahoma" pitchFamily="34" charset="0"/>
                      </a:endParaRPr>
                    </a:p>
                  </a:txBody>
                  <a:tcPr marL="68580" marR="68580"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0"/>
                  </a:ext>
                </a:extLst>
              </a:tr>
            </a:tbl>
          </a:graphicData>
        </a:graphic>
      </p:graphicFrame>
      <p:sp>
        <p:nvSpPr>
          <p:cNvPr id="35842" name="Fußzeilenplatzhalter 4">
            <a:extLst>
              <a:ext uri="{FF2B5EF4-FFF2-40B4-BE49-F238E27FC236}">
                <a16:creationId xmlns:a16="http://schemas.microsoft.com/office/drawing/2014/main" id="{642ADD1C-B556-292D-FBB0-C24688A32A35}"/>
              </a:ext>
            </a:extLst>
          </p:cNvPr>
          <p:cNvSpPr>
            <a:spLocks noGrp="1"/>
          </p:cNvSpPr>
          <p:nvPr>
            <p:ph type="ftr" sz="quarter" idx="11"/>
          </p:nvPr>
        </p:nvSpPr>
        <p:spPr>
          <a:xfrm>
            <a:off x="2014538" y="4682729"/>
            <a:ext cx="1428750" cy="342900"/>
          </a:xfrm>
          <a:noFill/>
        </p:spPr>
        <p:txBody>
          <a:bodyPr/>
          <a:lstStyle>
            <a:lvl1pPr>
              <a:defRPr>
                <a:solidFill>
                  <a:schemeClr val="tx1"/>
                </a:solidFill>
                <a:latin typeface="Tahoma" panose="020B0604030504040204" pitchFamily="34" charset="0"/>
                <a:cs typeface="Arial" panose="020B0604020202020204" pitchFamily="34" charset="0"/>
              </a:defRPr>
            </a:lvl1pPr>
            <a:lvl2pPr marL="557193" indent="-214305">
              <a:defRPr>
                <a:solidFill>
                  <a:schemeClr val="tx1"/>
                </a:solidFill>
                <a:latin typeface="Tahoma" panose="020B0604030504040204" pitchFamily="34" charset="0"/>
                <a:cs typeface="Arial" panose="020B0604020202020204" pitchFamily="34" charset="0"/>
              </a:defRPr>
            </a:lvl2pPr>
            <a:lvl3pPr marL="857219" indent="-171445">
              <a:defRPr>
                <a:solidFill>
                  <a:schemeClr val="tx1"/>
                </a:solidFill>
                <a:latin typeface="Tahoma" panose="020B0604030504040204" pitchFamily="34" charset="0"/>
                <a:cs typeface="Arial" panose="020B0604020202020204" pitchFamily="34" charset="0"/>
              </a:defRPr>
            </a:lvl3pPr>
            <a:lvl4pPr marL="1200107" indent="-171445">
              <a:defRPr>
                <a:solidFill>
                  <a:schemeClr val="tx1"/>
                </a:solidFill>
                <a:latin typeface="Tahoma" panose="020B0604030504040204" pitchFamily="34" charset="0"/>
                <a:cs typeface="Arial" panose="020B0604020202020204" pitchFamily="34" charset="0"/>
              </a:defRPr>
            </a:lvl4pPr>
            <a:lvl5pPr marL="1542995" indent="-171445">
              <a:defRPr>
                <a:solidFill>
                  <a:schemeClr val="tx1"/>
                </a:solidFill>
                <a:latin typeface="Tahoma" panose="020B0604030504040204" pitchFamily="34" charset="0"/>
                <a:cs typeface="Arial" panose="020B0604020202020204" pitchFamily="34" charset="0"/>
              </a:defRPr>
            </a:lvl5pPr>
            <a:lvl6pPr marL="1885883"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228771"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2571659"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2914547" indent="-17144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a:endParaRPr lang="de-DE" altLang="de-DE"/>
          </a:p>
        </p:txBody>
      </p:sp>
      <p:pic>
        <p:nvPicPr>
          <p:cNvPr id="35871" name="Picture 6" descr="Logo Kopie">
            <a:extLst>
              <a:ext uri="{FF2B5EF4-FFF2-40B4-BE49-F238E27FC236}">
                <a16:creationId xmlns:a16="http://schemas.microsoft.com/office/drawing/2014/main" id="{A0BCAE52-2A52-0B1B-6330-DCAA9086D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478"/>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5" descr="link_hells">
            <a:extLst>
              <a:ext uri="{FF2B5EF4-FFF2-40B4-BE49-F238E27FC236}">
                <a16:creationId xmlns:a16="http://schemas.microsoft.com/office/drawing/2014/main" id="{69523336-973D-36EE-DD2B-445C78A4E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64344"/>
            <a:ext cx="2534594" cy="416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4" descr="untenK">
            <a:extLst>
              <a:ext uri="{FF2B5EF4-FFF2-40B4-BE49-F238E27FC236}">
                <a16:creationId xmlns:a16="http://schemas.microsoft.com/office/drawing/2014/main" id="{07705C32-0DE4-B771-E358-1F61C0677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4629150"/>
            <a:ext cx="72771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6" descr="untenK">
            <a:extLst>
              <a:ext uri="{FF2B5EF4-FFF2-40B4-BE49-F238E27FC236}">
                <a16:creationId xmlns:a16="http://schemas.microsoft.com/office/drawing/2014/main" id="{E28BEE17-D5E7-CE8A-DCB6-DCE68D156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0"/>
            <a:ext cx="63150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a:extLst>
              <a:ext uri="{FF2B5EF4-FFF2-40B4-BE49-F238E27FC236}">
                <a16:creationId xmlns:a16="http://schemas.microsoft.com/office/drawing/2014/main" id="{D855967F-9C55-496B-8992-3ABCEE981A35}"/>
              </a:ext>
            </a:extLst>
          </p:cNvPr>
          <p:cNvSpPr>
            <a:spLocks noChangeArrowheads="1"/>
          </p:cNvSpPr>
          <p:nvPr/>
        </p:nvSpPr>
        <p:spPr bwMode="auto">
          <a:xfrm>
            <a:off x="2412207" y="573883"/>
            <a:ext cx="4320779" cy="270272"/>
          </a:xfrm>
          <a:prstGeom prst="rect">
            <a:avLst/>
          </a:prstGeom>
          <a:solidFill>
            <a:srgbClr val="3366FF"/>
          </a:solidFill>
          <a:ln w="25400" algn="ctr">
            <a:solidFill>
              <a:srgbClr val="385D8A"/>
            </a:solidFill>
            <a:miter lim="800000"/>
            <a:headEnd/>
            <a:tailEnd/>
          </a:ln>
        </p:spPr>
        <p:txBody>
          <a:bodyPr anchor="ctr"/>
          <a:lstStyle/>
          <a:p>
            <a:pPr algn="ctr" eaLnBrk="1" hangingPunct="1">
              <a:defRPr/>
            </a:pPr>
            <a:r>
              <a:rPr lang="de-DE" sz="1500" dirty="0">
                <a:solidFill>
                  <a:schemeClr val="lt1"/>
                </a:solidFill>
                <a:latin typeface="+mj-lt"/>
                <a:cs typeface="+mn-cs"/>
              </a:rPr>
              <a:t>Selbstlern- und Selbstführungskompetenzen</a:t>
            </a:r>
          </a:p>
        </p:txBody>
      </p:sp>
      <p:sp>
        <p:nvSpPr>
          <p:cNvPr id="13" name="Textfeld 12">
            <a:extLst>
              <a:ext uri="{FF2B5EF4-FFF2-40B4-BE49-F238E27FC236}">
                <a16:creationId xmlns:a16="http://schemas.microsoft.com/office/drawing/2014/main" id="{B75BAA18-B34D-4927-9A6E-62B3E52B5CA9}"/>
              </a:ext>
            </a:extLst>
          </p:cNvPr>
          <p:cNvSpPr txBox="1"/>
          <p:nvPr/>
        </p:nvSpPr>
        <p:spPr>
          <a:xfrm>
            <a:off x="1656161" y="947738"/>
            <a:ext cx="2051447" cy="3785652"/>
          </a:xfrm>
          <a:prstGeom prst="rect">
            <a:avLst/>
          </a:prstGeom>
          <a:noFill/>
        </p:spPr>
        <p:txBody>
          <a:bodyPr>
            <a:spAutoFit/>
          </a:bodyPr>
          <a:lstStyle/>
          <a:p>
            <a:pPr eaLnBrk="1" hangingPunct="1">
              <a:defRPr/>
            </a:pPr>
            <a:r>
              <a:rPr lang="de-DE" sz="1050" b="1" u="sng" dirty="0">
                <a:latin typeface="+mn-lt"/>
                <a:cs typeface="+mn-cs"/>
              </a:rPr>
              <a:t>Methodenkompetenzen</a:t>
            </a:r>
          </a:p>
          <a:p>
            <a:pPr eaLnBrk="1" hangingPunct="1">
              <a:defRPr/>
            </a:pPr>
            <a:endParaRPr lang="de-DE" sz="750" dirty="0">
              <a:latin typeface="+mn-lt"/>
              <a:cs typeface="+mn-cs"/>
            </a:endParaRPr>
          </a:p>
          <a:p>
            <a:pPr marL="257167" indent="-257167" eaLnBrk="1" hangingPunct="1">
              <a:defRPr/>
            </a:pPr>
            <a:r>
              <a:rPr lang="de-DE" sz="1050" dirty="0">
                <a:latin typeface="+mn-lt"/>
                <a:cs typeface="+mn-cs"/>
              </a:rPr>
              <a:t>Lernkompetenz</a:t>
            </a:r>
          </a:p>
          <a:p>
            <a:pPr marL="257167" indent="-257167" algn="r" eaLnBrk="1" hangingPunct="1">
              <a:defRPr/>
            </a:pPr>
            <a:r>
              <a:rPr lang="de-DE" sz="750" dirty="0">
                <a:latin typeface="+mn-lt"/>
                <a:cs typeface="+mn-cs"/>
              </a:rPr>
              <a:t>… in der Lage sein, </a:t>
            </a:r>
          </a:p>
          <a:p>
            <a:pPr marL="257167" indent="-257167" algn="r" eaLnBrk="1" hangingPunct="1">
              <a:defRPr/>
            </a:pPr>
            <a:r>
              <a:rPr lang="de-DE" sz="750" dirty="0">
                <a:latin typeface="+mn-lt"/>
                <a:cs typeface="+mn-cs"/>
              </a:rPr>
              <a:t>das eigene Lernen </a:t>
            </a:r>
          </a:p>
          <a:p>
            <a:pPr marL="257167" indent="-257167" algn="r" eaLnBrk="1" hangingPunct="1">
              <a:defRPr/>
            </a:pPr>
            <a:r>
              <a:rPr lang="de-DE" sz="750" dirty="0">
                <a:latin typeface="+mn-lt"/>
                <a:cs typeface="+mn-cs"/>
              </a:rPr>
              <a:t>zu reflektieren, zu planen, </a:t>
            </a:r>
          </a:p>
          <a:p>
            <a:pPr marL="257167" indent="-257167" algn="r" eaLnBrk="1" hangingPunct="1">
              <a:defRPr/>
            </a:pPr>
            <a:r>
              <a:rPr lang="de-DE" sz="750" dirty="0">
                <a:latin typeface="+mn-lt"/>
                <a:cs typeface="+mn-cs"/>
              </a:rPr>
              <a:t>zu gestalten und zu evaluieren</a:t>
            </a:r>
          </a:p>
          <a:p>
            <a:pPr marL="257167" indent="-257167" eaLnBrk="1" hangingPunct="1">
              <a:defRPr/>
            </a:pPr>
            <a:endParaRPr lang="de-DE" sz="750" dirty="0">
              <a:latin typeface="+mn-lt"/>
              <a:cs typeface="+mn-cs"/>
            </a:endParaRPr>
          </a:p>
          <a:p>
            <a:pPr marL="257167" indent="-257167" eaLnBrk="1" hangingPunct="1">
              <a:defRPr/>
            </a:pPr>
            <a:r>
              <a:rPr lang="de-DE" sz="1050" dirty="0">
                <a:latin typeface="+mn-lt"/>
                <a:cs typeface="+mn-cs"/>
              </a:rPr>
              <a:t>Wissenskompetenz</a:t>
            </a:r>
          </a:p>
          <a:p>
            <a:pPr marL="257167" indent="-257167" algn="r" eaLnBrk="1" hangingPunct="1">
              <a:defRPr/>
            </a:pPr>
            <a:r>
              <a:rPr lang="de-DE" sz="750" dirty="0">
                <a:latin typeface="+mn-lt"/>
                <a:cs typeface="+mn-cs"/>
              </a:rPr>
              <a:t>… in der Lage sein, </a:t>
            </a:r>
          </a:p>
          <a:p>
            <a:pPr marL="257167" indent="-257167" algn="r" eaLnBrk="1" hangingPunct="1">
              <a:defRPr/>
            </a:pPr>
            <a:r>
              <a:rPr lang="de-DE" sz="750" dirty="0">
                <a:latin typeface="+mn-lt"/>
                <a:cs typeface="+mn-cs"/>
              </a:rPr>
              <a:t>die Recherche, Aneignung </a:t>
            </a:r>
          </a:p>
          <a:p>
            <a:pPr marL="257167" indent="-257167" algn="r" eaLnBrk="1" hangingPunct="1">
              <a:defRPr/>
            </a:pPr>
            <a:r>
              <a:rPr lang="de-DE" sz="750" dirty="0">
                <a:latin typeface="+mn-lt"/>
                <a:cs typeface="+mn-cs"/>
              </a:rPr>
              <a:t>und Auswertung sowie das </a:t>
            </a:r>
          </a:p>
          <a:p>
            <a:pPr marL="257167" indent="-257167" algn="r" eaLnBrk="1" hangingPunct="1">
              <a:defRPr/>
            </a:pPr>
            <a:r>
              <a:rPr lang="de-DE" sz="750" dirty="0">
                <a:latin typeface="+mn-lt"/>
                <a:cs typeface="+mn-cs"/>
              </a:rPr>
              <a:t>Management und das Mit-Teilen </a:t>
            </a:r>
          </a:p>
          <a:p>
            <a:pPr marL="257167" indent="-257167" algn="r" eaLnBrk="1" hangingPunct="1">
              <a:defRPr/>
            </a:pPr>
            <a:r>
              <a:rPr lang="de-DE" sz="750" dirty="0">
                <a:latin typeface="+mn-lt"/>
                <a:cs typeface="+mn-cs"/>
              </a:rPr>
              <a:t>von Informationen zu handhaben</a:t>
            </a:r>
          </a:p>
          <a:p>
            <a:pPr marL="257167" indent="-257167" eaLnBrk="1" hangingPunct="1">
              <a:defRPr/>
            </a:pPr>
            <a:endParaRPr lang="de-DE" sz="750" dirty="0">
              <a:latin typeface="+mn-lt"/>
              <a:cs typeface="+mn-cs"/>
            </a:endParaRPr>
          </a:p>
          <a:p>
            <a:pPr marL="257167" indent="-257167" eaLnBrk="1" hangingPunct="1">
              <a:defRPr/>
            </a:pPr>
            <a:r>
              <a:rPr lang="de-DE" sz="1050" dirty="0">
                <a:latin typeface="+mn-lt"/>
                <a:cs typeface="+mn-cs"/>
              </a:rPr>
              <a:t>Kommunikationskompetenz</a:t>
            </a:r>
          </a:p>
          <a:p>
            <a:pPr marL="257167" indent="-257167" algn="r" eaLnBrk="1" hangingPunct="1">
              <a:defRPr/>
            </a:pPr>
            <a:r>
              <a:rPr lang="de-DE" sz="750" dirty="0">
                <a:latin typeface="+mn-lt"/>
                <a:cs typeface="+mn-cs"/>
              </a:rPr>
              <a:t>… in der Lage sein,</a:t>
            </a:r>
          </a:p>
          <a:p>
            <a:pPr marL="257167" indent="-257167" algn="r" eaLnBrk="1" hangingPunct="1">
              <a:defRPr/>
            </a:pPr>
            <a:r>
              <a:rPr lang="de-DE" sz="750" dirty="0">
                <a:latin typeface="+mn-lt"/>
                <a:cs typeface="+mn-cs"/>
              </a:rPr>
              <a:t>kooperative und kommunikative </a:t>
            </a:r>
          </a:p>
          <a:p>
            <a:pPr marL="257167" indent="-257167" algn="r" eaLnBrk="1" hangingPunct="1">
              <a:defRPr/>
            </a:pPr>
            <a:r>
              <a:rPr lang="de-DE" sz="750" dirty="0">
                <a:latin typeface="+mn-lt"/>
                <a:cs typeface="+mn-cs"/>
              </a:rPr>
              <a:t>Prozesse zielgerichtet möglichst </a:t>
            </a:r>
          </a:p>
          <a:p>
            <a:pPr marL="257167" indent="-257167" algn="r" eaLnBrk="1" hangingPunct="1">
              <a:defRPr/>
            </a:pPr>
            <a:r>
              <a:rPr lang="de-DE" sz="750" dirty="0">
                <a:latin typeface="+mn-lt"/>
                <a:cs typeface="+mn-cs"/>
              </a:rPr>
              <a:t>konfliktfrei und wirksam </a:t>
            </a:r>
          </a:p>
          <a:p>
            <a:pPr marL="257167" indent="-257167" algn="r" eaLnBrk="1" hangingPunct="1">
              <a:defRPr/>
            </a:pPr>
            <a:r>
              <a:rPr lang="de-DE" sz="750" dirty="0">
                <a:latin typeface="+mn-lt"/>
                <a:cs typeface="+mn-cs"/>
              </a:rPr>
              <a:t>zu gestalten</a:t>
            </a:r>
          </a:p>
          <a:p>
            <a:pPr marL="257167" indent="-257167" eaLnBrk="1" hangingPunct="1">
              <a:defRPr/>
            </a:pPr>
            <a:endParaRPr lang="de-DE" sz="750" dirty="0">
              <a:latin typeface="+mn-lt"/>
              <a:cs typeface="+mn-cs"/>
            </a:endParaRPr>
          </a:p>
          <a:p>
            <a:pPr marL="257167" indent="-257167" eaLnBrk="1" hangingPunct="1">
              <a:defRPr/>
            </a:pPr>
            <a:r>
              <a:rPr lang="de-DE" sz="1050" dirty="0">
                <a:latin typeface="+mn-lt"/>
                <a:cs typeface="+mn-cs"/>
              </a:rPr>
              <a:t>Emotionale Kompetenz</a:t>
            </a:r>
          </a:p>
          <a:p>
            <a:pPr marL="257167" indent="-257167" algn="r" eaLnBrk="1" hangingPunct="1">
              <a:defRPr/>
            </a:pPr>
            <a:r>
              <a:rPr lang="de-DE" sz="750" dirty="0">
                <a:latin typeface="+mn-lt"/>
                <a:cs typeface="+mn-cs"/>
              </a:rPr>
              <a:t>… in der Lage sein, </a:t>
            </a:r>
          </a:p>
          <a:p>
            <a:pPr marL="257167" indent="-257167" algn="r" eaLnBrk="1" hangingPunct="1">
              <a:defRPr/>
            </a:pPr>
            <a:r>
              <a:rPr lang="de-DE" sz="750" dirty="0">
                <a:latin typeface="+mn-lt"/>
                <a:cs typeface="+mn-cs"/>
              </a:rPr>
              <a:t>die eigenen Besonderheiten, </a:t>
            </a:r>
          </a:p>
          <a:p>
            <a:pPr marL="257167" indent="-257167" algn="r" eaLnBrk="1" hangingPunct="1">
              <a:defRPr/>
            </a:pPr>
            <a:r>
              <a:rPr lang="de-DE" sz="750" dirty="0">
                <a:latin typeface="+mn-lt"/>
                <a:cs typeface="+mn-cs"/>
              </a:rPr>
              <a:t>Außenwirkungen sowie Wirkungen </a:t>
            </a:r>
          </a:p>
          <a:p>
            <a:pPr marL="257167" indent="-257167" algn="r" eaLnBrk="1" hangingPunct="1">
              <a:defRPr/>
            </a:pPr>
            <a:r>
              <a:rPr lang="de-DE" sz="750" dirty="0">
                <a:latin typeface="+mn-lt"/>
                <a:cs typeface="+mn-cs"/>
              </a:rPr>
              <a:t>(er)kennen zu können und </a:t>
            </a:r>
          </a:p>
          <a:p>
            <a:pPr marL="257167" indent="-257167" algn="r" eaLnBrk="1" hangingPunct="1">
              <a:defRPr/>
            </a:pPr>
            <a:r>
              <a:rPr lang="de-DE" sz="750" dirty="0">
                <a:latin typeface="+mn-lt"/>
                <a:cs typeface="+mn-cs"/>
              </a:rPr>
              <a:t>deren – negatives – Echo in </a:t>
            </a:r>
          </a:p>
          <a:p>
            <a:pPr marL="257167" indent="-257167" algn="r" eaLnBrk="1" hangingPunct="1">
              <a:defRPr/>
            </a:pPr>
            <a:r>
              <a:rPr lang="de-DE" sz="750" dirty="0">
                <a:latin typeface="+mn-lt"/>
                <a:cs typeface="+mn-cs"/>
              </a:rPr>
              <a:t>den eigenen sozialen Beziehungen </a:t>
            </a:r>
          </a:p>
          <a:p>
            <a:pPr marL="257167" indent="-257167" algn="r" eaLnBrk="1" hangingPunct="1">
              <a:defRPr/>
            </a:pPr>
            <a:r>
              <a:rPr lang="de-DE" sz="750" dirty="0">
                <a:latin typeface="+mn-lt"/>
                <a:cs typeface="+mn-cs"/>
              </a:rPr>
              <a:t>vermeiden zu können</a:t>
            </a:r>
            <a:endParaRPr lang="de-DE" dirty="0">
              <a:cs typeface="+mn-cs"/>
            </a:endParaRPr>
          </a:p>
        </p:txBody>
      </p:sp>
      <p:sp>
        <p:nvSpPr>
          <p:cNvPr id="14" name="Textfeld 13">
            <a:extLst>
              <a:ext uri="{FF2B5EF4-FFF2-40B4-BE49-F238E27FC236}">
                <a16:creationId xmlns:a16="http://schemas.microsoft.com/office/drawing/2014/main" id="{5BA6B96B-A037-3534-D603-FAF8D5297493}"/>
              </a:ext>
            </a:extLst>
          </p:cNvPr>
          <p:cNvSpPr txBox="1">
            <a:spLocks noChangeArrowheads="1"/>
          </p:cNvSpPr>
          <p:nvPr/>
        </p:nvSpPr>
        <p:spPr bwMode="auto">
          <a:xfrm>
            <a:off x="3924300" y="948930"/>
            <a:ext cx="4464119"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050" b="1" u="sng" dirty="0">
                <a:latin typeface="Calibri" panose="020F0502020204030204" pitchFamily="34" charset="0"/>
                <a:ea typeface="Calibri" panose="020F0502020204030204" pitchFamily="34" charset="0"/>
                <a:cs typeface="Times New Roman" panose="02020603050405020304" pitchFamily="18" charset="0"/>
              </a:rPr>
              <a:t>ausgewählte Themen zur Entwicklung bzw. zum Training</a:t>
            </a:r>
            <a:endParaRPr lang="de-DE" altLang="de-DE" sz="1050" u="sng"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buClrTx/>
              <a:buSzTx/>
              <a:buFontTx/>
              <a:buNone/>
            </a:pPr>
            <a:endParaRPr lang="de-DE" altLang="de-DE" sz="750" u="sng"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Was ist Lernen?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lernen Menschen am effektivsten (Tricks und Tipps)?</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Welcher Lerntyp bin ich?</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plane ich meine Lernzeit?</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bereite ich mich erfolgreich auf Prüfungen vor?</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etc.</a:t>
            </a:r>
          </a:p>
          <a:p>
            <a:pPr eaLnBrk="1" hangingPunct="1">
              <a:spcBef>
                <a:spcPct val="0"/>
              </a:spcBef>
              <a:buClrTx/>
              <a:buSzTx/>
              <a:buFont typeface="Arial" panose="020B0604020202020204" pitchFamily="34" charset="0"/>
              <a:buChar char="•"/>
            </a:pPr>
            <a:endParaRPr lang="de-DE" altLang="de-DE" sz="1050"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werte ich Texte, Inputs etc. aus?</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dokumentiere ich Zusammenhänge, Ergebnisse, Erkenntnisse etc.?</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strukturiere und visualisiere ich entsprechende Auswertungen?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kooperiere ich bei Recherche, Auswertung und Management von Informationen?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nutze ich das Internet?</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etc.</a:t>
            </a:r>
          </a:p>
          <a:p>
            <a:pPr eaLnBrk="1" hangingPunct="1">
              <a:spcBef>
                <a:spcPct val="0"/>
              </a:spcBef>
              <a:buClrTx/>
              <a:buSzTx/>
              <a:buFontTx/>
              <a:buNone/>
            </a:pPr>
            <a:endParaRPr lang="de-DE" altLang="de-DE" sz="1050"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kann ich mit Kommunikationsstörungen umgehen?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kann ich beziehungsstiftend kommunizieren?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verhalte ich mich in Konfliktsituationen?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interpretiere ich körpersprachliche Signale?</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bereite ich eine Stehgreifrede vor?</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etc.</a:t>
            </a:r>
          </a:p>
          <a:p>
            <a:pPr eaLnBrk="1" hangingPunct="1">
              <a:spcBef>
                <a:spcPct val="0"/>
              </a:spcBef>
              <a:buClrTx/>
              <a:buSzTx/>
              <a:buFont typeface="Arial" panose="020B0604020202020204" pitchFamily="34" charset="0"/>
              <a:buChar char="•"/>
            </a:pPr>
            <a:endParaRPr lang="de-DE" altLang="de-DE" sz="1050"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Was sind Emotionen und wie bestimmen sie meinen Alltag?</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kann man mit unangenehmen Emotionen umgehen?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kann man vermeiden, sich selbst in Emotionen hineinzudenken? </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Kann man seine emotionalen Reaktionen gezielt verändern?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Wie lassen sich Beziehungen durch emotional intelligentes Verhalten </a:t>
            </a:r>
          </a:p>
          <a:p>
            <a:pPr eaLnBrk="1" hangingPunct="1">
              <a:spcBef>
                <a:spcPct val="0"/>
              </a:spcBef>
              <a:buClrTx/>
              <a:buSzTx/>
              <a:buFontTx/>
              <a:buNone/>
            </a:pPr>
            <a:r>
              <a:rPr lang="de-DE" altLang="de-DE" sz="750" dirty="0">
                <a:latin typeface="Calibri" panose="020F0502020204030204" pitchFamily="34" charset="0"/>
                <a:ea typeface="Calibri" panose="020F0502020204030204" pitchFamily="34" charset="0"/>
                <a:cs typeface="Times New Roman" panose="02020603050405020304" pitchFamily="18" charset="0"/>
              </a:rPr>
              <a:t>förderlicher gestalten?</a:t>
            </a:r>
          </a:p>
          <a:p>
            <a:pPr eaLnBrk="1" hangingPunct="1">
              <a:spcBef>
                <a:spcPct val="0"/>
              </a:spcBef>
              <a:buClrTx/>
              <a:buSzTx/>
              <a:buFont typeface="Arial" panose="020B0604020202020204" pitchFamily="34" charset="0"/>
              <a:buChar char="•"/>
            </a:pPr>
            <a:r>
              <a:rPr lang="de-DE" altLang="de-DE" sz="750" dirty="0">
                <a:latin typeface="Calibri" panose="020F0502020204030204" pitchFamily="34" charset="0"/>
                <a:ea typeface="Calibri" panose="020F0502020204030204" pitchFamily="34" charset="0"/>
                <a:cs typeface="Times New Roman" panose="02020603050405020304" pitchFamily="18" charset="0"/>
              </a:rPr>
              <a:t>etc.?</a:t>
            </a:r>
          </a:p>
        </p:txBody>
      </p:sp>
      <p:cxnSp>
        <p:nvCxnSpPr>
          <p:cNvPr id="16" name="Gerade Verbindung 15">
            <a:extLst>
              <a:ext uri="{FF2B5EF4-FFF2-40B4-BE49-F238E27FC236}">
                <a16:creationId xmlns:a16="http://schemas.microsoft.com/office/drawing/2014/main" id="{10F33EBC-526F-4194-9EF5-527EFEBF6511}"/>
              </a:ext>
            </a:extLst>
          </p:cNvPr>
          <p:cNvCxnSpPr/>
          <p:nvPr/>
        </p:nvCxnSpPr>
        <p:spPr>
          <a:xfrm>
            <a:off x="1763318" y="1952625"/>
            <a:ext cx="561617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197C24D4-1AA4-491C-82C3-16C58F9B7247}"/>
              </a:ext>
            </a:extLst>
          </p:cNvPr>
          <p:cNvCxnSpPr/>
          <p:nvPr/>
        </p:nvCxnSpPr>
        <p:spPr>
          <a:xfrm>
            <a:off x="1763318" y="2792016"/>
            <a:ext cx="561617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040FE344-055F-4CA1-91B5-24A54F7EE84B}"/>
              </a:ext>
            </a:extLst>
          </p:cNvPr>
          <p:cNvCxnSpPr/>
          <p:nvPr/>
        </p:nvCxnSpPr>
        <p:spPr>
          <a:xfrm>
            <a:off x="1763318" y="3634979"/>
            <a:ext cx="561617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A1F09E71-EE4C-4052-826F-76FF87B56B22}"/>
              </a:ext>
            </a:extLst>
          </p:cNvPr>
          <p:cNvCxnSpPr/>
          <p:nvPr/>
        </p:nvCxnSpPr>
        <p:spPr>
          <a:xfrm rot="5400000">
            <a:off x="2087762" y="2896196"/>
            <a:ext cx="3456384"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7900" name="Picture 6" descr="Logo Kopie">
            <a:extLst>
              <a:ext uri="{FF2B5EF4-FFF2-40B4-BE49-F238E27FC236}">
                <a16:creationId xmlns:a16="http://schemas.microsoft.com/office/drawing/2014/main" id="{8F77FD80-54F3-BEC2-CC04-84BD021A9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 y="153591"/>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linds(horizontal)">
                                      <p:cBhvr>
                                        <p:cTn id="27" dur="500"/>
                                        <p:tgtEl>
                                          <p:spTgt spid="1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blinds(horizontal)">
                                      <p:cBhvr>
                                        <p:cTn id="32" dur="500"/>
                                        <p:tgtEl>
                                          <p:spTgt spid="13">
                                            <p:txEl>
                                              <p:pRg st="3" end="3"/>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blinds(horizontal)">
                                      <p:cBhvr>
                                        <p:cTn id="35" dur="500"/>
                                        <p:tgtEl>
                                          <p:spTgt spid="13">
                                            <p:txEl>
                                              <p:pRg st="4" end="4"/>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xEl>
                                              <p:pRg st="5" end="5"/>
                                            </p:txEl>
                                          </p:spTgt>
                                        </p:tgtEl>
                                        <p:attrNameLst>
                                          <p:attrName>style.visibility</p:attrName>
                                        </p:attrNameLst>
                                      </p:cBhvr>
                                      <p:to>
                                        <p:strVal val="visible"/>
                                      </p:to>
                                    </p:set>
                                    <p:animEffect transition="in" filter="blinds(horizontal)">
                                      <p:cBhvr>
                                        <p:cTn id="38" dur="500"/>
                                        <p:tgtEl>
                                          <p:spTgt spid="13">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Effect transition="in" filter="blinds(horizontal)">
                                      <p:cBhvr>
                                        <p:cTn id="41" dur="500"/>
                                        <p:tgtEl>
                                          <p:spTgt spid="13">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4">
                                            <p:txEl>
                                              <p:pRg st="2" end="2"/>
                                            </p:txEl>
                                          </p:spTgt>
                                        </p:tgtEl>
                                        <p:attrNameLst>
                                          <p:attrName>style.visibility</p:attrName>
                                        </p:attrNameLst>
                                      </p:cBhvr>
                                      <p:to>
                                        <p:strVal val="visible"/>
                                      </p:to>
                                    </p:set>
                                    <p:animEffect transition="in" filter="blinds(horizontal)">
                                      <p:cBhvr>
                                        <p:cTn id="46" dur="500"/>
                                        <p:tgtEl>
                                          <p:spTgt spid="14">
                                            <p:txEl>
                                              <p:pRg st="2" end="2"/>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Effect transition="in" filter="blinds(horizontal)">
                                      <p:cBhvr>
                                        <p:cTn id="49" dur="500"/>
                                        <p:tgtEl>
                                          <p:spTgt spid="14">
                                            <p:txEl>
                                              <p:pRg st="3" end="3"/>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blinds(horizontal)">
                                      <p:cBhvr>
                                        <p:cTn id="52" dur="500"/>
                                        <p:tgtEl>
                                          <p:spTgt spid="14">
                                            <p:txEl>
                                              <p:pRg st="4" end="4"/>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4">
                                            <p:txEl>
                                              <p:pRg st="5" end="5"/>
                                            </p:txEl>
                                          </p:spTgt>
                                        </p:tgtEl>
                                        <p:attrNameLst>
                                          <p:attrName>style.visibility</p:attrName>
                                        </p:attrNameLst>
                                      </p:cBhvr>
                                      <p:to>
                                        <p:strVal val="visible"/>
                                      </p:to>
                                    </p:set>
                                    <p:animEffect transition="in" filter="blinds(horizontal)">
                                      <p:cBhvr>
                                        <p:cTn id="55" dur="500"/>
                                        <p:tgtEl>
                                          <p:spTgt spid="14">
                                            <p:txEl>
                                              <p:pRg st="5" end="5"/>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14">
                                            <p:txEl>
                                              <p:pRg st="6" end="6"/>
                                            </p:txEl>
                                          </p:spTgt>
                                        </p:tgtEl>
                                        <p:attrNameLst>
                                          <p:attrName>style.visibility</p:attrName>
                                        </p:attrNameLst>
                                      </p:cBhvr>
                                      <p:to>
                                        <p:strVal val="visible"/>
                                      </p:to>
                                    </p:set>
                                    <p:animEffect transition="in" filter="blinds(horizontal)">
                                      <p:cBhvr>
                                        <p:cTn id="58" dur="500"/>
                                        <p:tgtEl>
                                          <p:spTgt spid="14">
                                            <p:txEl>
                                              <p:pRg st="6" end="6"/>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14">
                                            <p:txEl>
                                              <p:pRg st="7" end="7"/>
                                            </p:txEl>
                                          </p:spTgt>
                                        </p:tgtEl>
                                        <p:attrNameLst>
                                          <p:attrName>style.visibility</p:attrName>
                                        </p:attrNameLst>
                                      </p:cBhvr>
                                      <p:to>
                                        <p:strVal val="visible"/>
                                      </p:to>
                                    </p:set>
                                    <p:animEffect transition="in" filter="blinds(horizontal)">
                                      <p:cBhvr>
                                        <p:cTn id="61" dur="500"/>
                                        <p:tgtEl>
                                          <p:spTgt spid="14">
                                            <p:txEl>
                                              <p:pRg st="7" end="7"/>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linds(horizontal)">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13">
                                            <p:txEl>
                                              <p:pRg st="8" end="8"/>
                                            </p:txEl>
                                          </p:spTgt>
                                        </p:tgtEl>
                                        <p:attrNameLst>
                                          <p:attrName>style.visibility</p:attrName>
                                        </p:attrNameLst>
                                      </p:cBhvr>
                                      <p:to>
                                        <p:strVal val="visible"/>
                                      </p:to>
                                    </p:set>
                                    <p:animEffect transition="in" filter="blinds(horizontal)">
                                      <p:cBhvr>
                                        <p:cTn id="71" dur="500"/>
                                        <p:tgtEl>
                                          <p:spTgt spid="13">
                                            <p:txEl>
                                              <p:pRg st="8" end="8"/>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3">
                                            <p:txEl>
                                              <p:pRg st="9" end="9"/>
                                            </p:txEl>
                                          </p:spTgt>
                                        </p:tgtEl>
                                        <p:attrNameLst>
                                          <p:attrName>style.visibility</p:attrName>
                                        </p:attrNameLst>
                                      </p:cBhvr>
                                      <p:to>
                                        <p:strVal val="visible"/>
                                      </p:to>
                                    </p:set>
                                    <p:animEffect transition="in" filter="blinds(horizontal)">
                                      <p:cBhvr>
                                        <p:cTn id="76" dur="500"/>
                                        <p:tgtEl>
                                          <p:spTgt spid="13">
                                            <p:txEl>
                                              <p:pRg st="9" end="9"/>
                                            </p:txEl>
                                          </p:spTgt>
                                        </p:tgtEl>
                                      </p:cBhvr>
                                    </p:animEffect>
                                  </p:childTnLst>
                                </p:cTn>
                              </p:par>
                              <p:par>
                                <p:cTn id="77" presetID="3" presetClass="entr" presetSubtype="10" fill="hold" nodeType="withEffect">
                                  <p:stCondLst>
                                    <p:cond delay="0"/>
                                  </p:stCondLst>
                                  <p:childTnLst>
                                    <p:set>
                                      <p:cBhvr>
                                        <p:cTn id="78" dur="1" fill="hold">
                                          <p:stCondLst>
                                            <p:cond delay="0"/>
                                          </p:stCondLst>
                                        </p:cTn>
                                        <p:tgtEl>
                                          <p:spTgt spid="13">
                                            <p:txEl>
                                              <p:pRg st="10" end="10"/>
                                            </p:txEl>
                                          </p:spTgt>
                                        </p:tgtEl>
                                        <p:attrNameLst>
                                          <p:attrName>style.visibility</p:attrName>
                                        </p:attrNameLst>
                                      </p:cBhvr>
                                      <p:to>
                                        <p:strVal val="visible"/>
                                      </p:to>
                                    </p:set>
                                    <p:animEffect transition="in" filter="blinds(horizontal)">
                                      <p:cBhvr>
                                        <p:cTn id="79" dur="500"/>
                                        <p:tgtEl>
                                          <p:spTgt spid="13">
                                            <p:txEl>
                                              <p:pRg st="10" end="10"/>
                                            </p:txEl>
                                          </p:spTgt>
                                        </p:tgtEl>
                                      </p:cBhvr>
                                    </p:animEffect>
                                  </p:childTnLst>
                                </p:cTn>
                              </p:par>
                              <p:par>
                                <p:cTn id="80" presetID="3" presetClass="entr" presetSubtype="10" fill="hold" nodeType="withEffect">
                                  <p:stCondLst>
                                    <p:cond delay="0"/>
                                  </p:stCondLst>
                                  <p:childTnLst>
                                    <p:set>
                                      <p:cBhvr>
                                        <p:cTn id="81" dur="1" fill="hold">
                                          <p:stCondLst>
                                            <p:cond delay="0"/>
                                          </p:stCondLst>
                                        </p:cTn>
                                        <p:tgtEl>
                                          <p:spTgt spid="13">
                                            <p:txEl>
                                              <p:pRg st="11" end="11"/>
                                            </p:txEl>
                                          </p:spTgt>
                                        </p:tgtEl>
                                        <p:attrNameLst>
                                          <p:attrName>style.visibility</p:attrName>
                                        </p:attrNameLst>
                                      </p:cBhvr>
                                      <p:to>
                                        <p:strVal val="visible"/>
                                      </p:to>
                                    </p:set>
                                    <p:animEffect transition="in" filter="blinds(horizontal)">
                                      <p:cBhvr>
                                        <p:cTn id="82" dur="500"/>
                                        <p:tgtEl>
                                          <p:spTgt spid="13">
                                            <p:txEl>
                                              <p:pRg st="11" end="11"/>
                                            </p:txEl>
                                          </p:spTgt>
                                        </p:tgtEl>
                                      </p:cBhvr>
                                    </p:animEffect>
                                  </p:childTnLst>
                                </p:cTn>
                              </p:par>
                              <p:par>
                                <p:cTn id="83" presetID="3" presetClass="entr" presetSubtype="10" fill="hold" nodeType="withEffect">
                                  <p:stCondLst>
                                    <p:cond delay="0"/>
                                  </p:stCondLst>
                                  <p:childTnLst>
                                    <p:set>
                                      <p:cBhvr>
                                        <p:cTn id="84" dur="1" fill="hold">
                                          <p:stCondLst>
                                            <p:cond delay="0"/>
                                          </p:stCondLst>
                                        </p:cTn>
                                        <p:tgtEl>
                                          <p:spTgt spid="13">
                                            <p:txEl>
                                              <p:pRg st="12" end="12"/>
                                            </p:txEl>
                                          </p:spTgt>
                                        </p:tgtEl>
                                        <p:attrNameLst>
                                          <p:attrName>style.visibility</p:attrName>
                                        </p:attrNameLst>
                                      </p:cBhvr>
                                      <p:to>
                                        <p:strVal val="visible"/>
                                      </p:to>
                                    </p:set>
                                    <p:animEffect transition="in" filter="blinds(horizontal)">
                                      <p:cBhvr>
                                        <p:cTn id="85" dur="500"/>
                                        <p:tgtEl>
                                          <p:spTgt spid="13">
                                            <p:txEl>
                                              <p:pRg st="12" end="12"/>
                                            </p:txEl>
                                          </p:spTgt>
                                        </p:tgtEl>
                                      </p:cBhvr>
                                    </p:animEffect>
                                  </p:childTnLst>
                                </p:cTn>
                              </p:par>
                              <p:par>
                                <p:cTn id="86" presetID="3" presetClass="entr" presetSubtype="10" fill="hold" nodeType="withEffect">
                                  <p:stCondLst>
                                    <p:cond delay="0"/>
                                  </p:stCondLst>
                                  <p:childTnLst>
                                    <p:set>
                                      <p:cBhvr>
                                        <p:cTn id="87" dur="1" fill="hold">
                                          <p:stCondLst>
                                            <p:cond delay="0"/>
                                          </p:stCondLst>
                                        </p:cTn>
                                        <p:tgtEl>
                                          <p:spTgt spid="13">
                                            <p:txEl>
                                              <p:pRg st="13" end="13"/>
                                            </p:txEl>
                                          </p:spTgt>
                                        </p:tgtEl>
                                        <p:attrNameLst>
                                          <p:attrName>style.visibility</p:attrName>
                                        </p:attrNameLst>
                                      </p:cBhvr>
                                      <p:to>
                                        <p:strVal val="visible"/>
                                      </p:to>
                                    </p:set>
                                    <p:animEffect transition="in" filter="blinds(horizontal)">
                                      <p:cBhvr>
                                        <p:cTn id="88" dur="500"/>
                                        <p:tgtEl>
                                          <p:spTgt spid="13">
                                            <p:txEl>
                                              <p:pRg st="13" end="13"/>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14">
                                            <p:txEl>
                                              <p:pRg st="9" end="9"/>
                                            </p:txEl>
                                          </p:spTgt>
                                        </p:tgtEl>
                                        <p:attrNameLst>
                                          <p:attrName>style.visibility</p:attrName>
                                        </p:attrNameLst>
                                      </p:cBhvr>
                                      <p:to>
                                        <p:strVal val="visible"/>
                                      </p:to>
                                    </p:set>
                                    <p:animEffect transition="in" filter="blinds(horizontal)">
                                      <p:cBhvr>
                                        <p:cTn id="93" dur="500"/>
                                        <p:tgtEl>
                                          <p:spTgt spid="14">
                                            <p:txEl>
                                              <p:pRg st="9" end="9"/>
                                            </p:txEl>
                                          </p:spTgt>
                                        </p:tgtEl>
                                      </p:cBhvr>
                                    </p:animEffect>
                                  </p:childTnLst>
                                </p:cTn>
                              </p:par>
                              <p:par>
                                <p:cTn id="94" presetID="3" presetClass="entr" presetSubtype="10" fill="hold" nodeType="withEffect">
                                  <p:stCondLst>
                                    <p:cond delay="0"/>
                                  </p:stCondLst>
                                  <p:childTnLst>
                                    <p:set>
                                      <p:cBhvr>
                                        <p:cTn id="95" dur="1" fill="hold">
                                          <p:stCondLst>
                                            <p:cond delay="0"/>
                                          </p:stCondLst>
                                        </p:cTn>
                                        <p:tgtEl>
                                          <p:spTgt spid="14">
                                            <p:txEl>
                                              <p:pRg st="10" end="10"/>
                                            </p:txEl>
                                          </p:spTgt>
                                        </p:tgtEl>
                                        <p:attrNameLst>
                                          <p:attrName>style.visibility</p:attrName>
                                        </p:attrNameLst>
                                      </p:cBhvr>
                                      <p:to>
                                        <p:strVal val="visible"/>
                                      </p:to>
                                    </p:set>
                                    <p:animEffect transition="in" filter="blinds(horizontal)">
                                      <p:cBhvr>
                                        <p:cTn id="96" dur="500"/>
                                        <p:tgtEl>
                                          <p:spTgt spid="14">
                                            <p:txEl>
                                              <p:pRg st="10" end="10"/>
                                            </p:txEl>
                                          </p:spTgt>
                                        </p:tgtEl>
                                      </p:cBhvr>
                                    </p:animEffect>
                                  </p:childTnLst>
                                </p:cTn>
                              </p:par>
                              <p:par>
                                <p:cTn id="97" presetID="3" presetClass="entr" presetSubtype="10" fill="hold" nodeType="withEffect">
                                  <p:stCondLst>
                                    <p:cond delay="0"/>
                                  </p:stCondLst>
                                  <p:childTnLst>
                                    <p:set>
                                      <p:cBhvr>
                                        <p:cTn id="98" dur="1" fill="hold">
                                          <p:stCondLst>
                                            <p:cond delay="0"/>
                                          </p:stCondLst>
                                        </p:cTn>
                                        <p:tgtEl>
                                          <p:spTgt spid="14">
                                            <p:txEl>
                                              <p:pRg st="11" end="11"/>
                                            </p:txEl>
                                          </p:spTgt>
                                        </p:tgtEl>
                                        <p:attrNameLst>
                                          <p:attrName>style.visibility</p:attrName>
                                        </p:attrNameLst>
                                      </p:cBhvr>
                                      <p:to>
                                        <p:strVal val="visible"/>
                                      </p:to>
                                    </p:set>
                                    <p:animEffect transition="in" filter="blinds(horizontal)">
                                      <p:cBhvr>
                                        <p:cTn id="99" dur="500"/>
                                        <p:tgtEl>
                                          <p:spTgt spid="14">
                                            <p:txEl>
                                              <p:pRg st="11" end="11"/>
                                            </p:txEl>
                                          </p:spTgt>
                                        </p:tgtEl>
                                      </p:cBhvr>
                                    </p:animEffect>
                                  </p:childTnLst>
                                </p:cTn>
                              </p:par>
                              <p:par>
                                <p:cTn id="100" presetID="3" presetClass="entr" presetSubtype="10" fill="hold" nodeType="withEffect">
                                  <p:stCondLst>
                                    <p:cond delay="0"/>
                                  </p:stCondLst>
                                  <p:childTnLst>
                                    <p:set>
                                      <p:cBhvr>
                                        <p:cTn id="101" dur="1" fill="hold">
                                          <p:stCondLst>
                                            <p:cond delay="0"/>
                                          </p:stCondLst>
                                        </p:cTn>
                                        <p:tgtEl>
                                          <p:spTgt spid="14">
                                            <p:txEl>
                                              <p:pRg st="12" end="12"/>
                                            </p:txEl>
                                          </p:spTgt>
                                        </p:tgtEl>
                                        <p:attrNameLst>
                                          <p:attrName>style.visibility</p:attrName>
                                        </p:attrNameLst>
                                      </p:cBhvr>
                                      <p:to>
                                        <p:strVal val="visible"/>
                                      </p:to>
                                    </p:set>
                                    <p:animEffect transition="in" filter="blinds(horizontal)">
                                      <p:cBhvr>
                                        <p:cTn id="102" dur="500"/>
                                        <p:tgtEl>
                                          <p:spTgt spid="14">
                                            <p:txEl>
                                              <p:pRg st="12" end="12"/>
                                            </p:txEl>
                                          </p:spTgt>
                                        </p:tgtEl>
                                      </p:cBhvr>
                                    </p:animEffect>
                                  </p:childTnLst>
                                </p:cTn>
                              </p:par>
                              <p:par>
                                <p:cTn id="103" presetID="3" presetClass="entr" presetSubtype="10" fill="hold" nodeType="withEffect">
                                  <p:stCondLst>
                                    <p:cond delay="0"/>
                                  </p:stCondLst>
                                  <p:childTnLst>
                                    <p:set>
                                      <p:cBhvr>
                                        <p:cTn id="104" dur="1" fill="hold">
                                          <p:stCondLst>
                                            <p:cond delay="0"/>
                                          </p:stCondLst>
                                        </p:cTn>
                                        <p:tgtEl>
                                          <p:spTgt spid="14">
                                            <p:txEl>
                                              <p:pRg st="13" end="13"/>
                                            </p:txEl>
                                          </p:spTgt>
                                        </p:tgtEl>
                                        <p:attrNameLst>
                                          <p:attrName>style.visibility</p:attrName>
                                        </p:attrNameLst>
                                      </p:cBhvr>
                                      <p:to>
                                        <p:strVal val="visible"/>
                                      </p:to>
                                    </p:set>
                                    <p:animEffect transition="in" filter="blinds(horizontal)">
                                      <p:cBhvr>
                                        <p:cTn id="105" dur="500"/>
                                        <p:tgtEl>
                                          <p:spTgt spid="14">
                                            <p:txEl>
                                              <p:pRg st="13" end="13"/>
                                            </p:txEl>
                                          </p:spTgt>
                                        </p:tgtEl>
                                      </p:cBhvr>
                                    </p:animEffect>
                                  </p:childTnLst>
                                </p:cTn>
                              </p:par>
                              <p:par>
                                <p:cTn id="106" presetID="3" presetClass="entr" presetSubtype="10" fill="hold" nodeType="withEffect">
                                  <p:stCondLst>
                                    <p:cond delay="0"/>
                                  </p:stCondLst>
                                  <p:childTnLst>
                                    <p:set>
                                      <p:cBhvr>
                                        <p:cTn id="107" dur="1" fill="hold">
                                          <p:stCondLst>
                                            <p:cond delay="0"/>
                                          </p:stCondLst>
                                        </p:cTn>
                                        <p:tgtEl>
                                          <p:spTgt spid="14">
                                            <p:txEl>
                                              <p:pRg st="14" end="14"/>
                                            </p:txEl>
                                          </p:spTgt>
                                        </p:tgtEl>
                                        <p:attrNameLst>
                                          <p:attrName>style.visibility</p:attrName>
                                        </p:attrNameLst>
                                      </p:cBhvr>
                                      <p:to>
                                        <p:strVal val="visible"/>
                                      </p:to>
                                    </p:set>
                                    <p:animEffect transition="in" filter="blinds(horizontal)">
                                      <p:cBhvr>
                                        <p:cTn id="108" dur="500"/>
                                        <p:tgtEl>
                                          <p:spTgt spid="14">
                                            <p:txEl>
                                              <p:pRg st="14" end="14"/>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nodeType="click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blinds(horizontal)">
                                      <p:cBhvr>
                                        <p:cTn id="113" dur="500"/>
                                        <p:tgtEl>
                                          <p:spTgt spid="2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nodeType="clickEffect">
                                  <p:stCondLst>
                                    <p:cond delay="0"/>
                                  </p:stCondLst>
                                  <p:childTnLst>
                                    <p:set>
                                      <p:cBhvr>
                                        <p:cTn id="117" dur="1" fill="hold">
                                          <p:stCondLst>
                                            <p:cond delay="0"/>
                                          </p:stCondLst>
                                        </p:cTn>
                                        <p:tgtEl>
                                          <p:spTgt spid="13">
                                            <p:txEl>
                                              <p:pRg st="15" end="15"/>
                                            </p:txEl>
                                          </p:spTgt>
                                        </p:tgtEl>
                                        <p:attrNameLst>
                                          <p:attrName>style.visibility</p:attrName>
                                        </p:attrNameLst>
                                      </p:cBhvr>
                                      <p:to>
                                        <p:strVal val="visible"/>
                                      </p:to>
                                    </p:set>
                                    <p:animEffect transition="in" filter="blinds(horizontal)">
                                      <p:cBhvr>
                                        <p:cTn id="118" dur="500"/>
                                        <p:tgtEl>
                                          <p:spTgt spid="13">
                                            <p:txEl>
                                              <p:pRg st="15" end="15"/>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nodeType="clickEffect">
                                  <p:stCondLst>
                                    <p:cond delay="0"/>
                                  </p:stCondLst>
                                  <p:childTnLst>
                                    <p:set>
                                      <p:cBhvr>
                                        <p:cTn id="122" dur="1" fill="hold">
                                          <p:stCondLst>
                                            <p:cond delay="0"/>
                                          </p:stCondLst>
                                        </p:cTn>
                                        <p:tgtEl>
                                          <p:spTgt spid="13">
                                            <p:txEl>
                                              <p:pRg st="16" end="16"/>
                                            </p:txEl>
                                          </p:spTgt>
                                        </p:tgtEl>
                                        <p:attrNameLst>
                                          <p:attrName>style.visibility</p:attrName>
                                        </p:attrNameLst>
                                      </p:cBhvr>
                                      <p:to>
                                        <p:strVal val="visible"/>
                                      </p:to>
                                    </p:set>
                                    <p:animEffect transition="in" filter="blinds(horizontal)">
                                      <p:cBhvr>
                                        <p:cTn id="123" dur="500"/>
                                        <p:tgtEl>
                                          <p:spTgt spid="13">
                                            <p:txEl>
                                              <p:pRg st="16" end="16"/>
                                            </p:txEl>
                                          </p:spTgt>
                                        </p:tgtEl>
                                      </p:cBhvr>
                                    </p:animEffect>
                                  </p:childTnLst>
                                </p:cTn>
                              </p:par>
                              <p:par>
                                <p:cTn id="124" presetID="3" presetClass="entr" presetSubtype="10" fill="hold" nodeType="withEffect">
                                  <p:stCondLst>
                                    <p:cond delay="0"/>
                                  </p:stCondLst>
                                  <p:childTnLst>
                                    <p:set>
                                      <p:cBhvr>
                                        <p:cTn id="125" dur="1" fill="hold">
                                          <p:stCondLst>
                                            <p:cond delay="0"/>
                                          </p:stCondLst>
                                        </p:cTn>
                                        <p:tgtEl>
                                          <p:spTgt spid="13">
                                            <p:txEl>
                                              <p:pRg st="17" end="17"/>
                                            </p:txEl>
                                          </p:spTgt>
                                        </p:tgtEl>
                                        <p:attrNameLst>
                                          <p:attrName>style.visibility</p:attrName>
                                        </p:attrNameLst>
                                      </p:cBhvr>
                                      <p:to>
                                        <p:strVal val="visible"/>
                                      </p:to>
                                    </p:set>
                                    <p:animEffect transition="in" filter="blinds(horizontal)">
                                      <p:cBhvr>
                                        <p:cTn id="126" dur="500"/>
                                        <p:tgtEl>
                                          <p:spTgt spid="13">
                                            <p:txEl>
                                              <p:pRg st="17" end="17"/>
                                            </p:txEl>
                                          </p:spTgt>
                                        </p:tgtEl>
                                      </p:cBhvr>
                                    </p:animEffect>
                                  </p:childTnLst>
                                </p:cTn>
                              </p:par>
                              <p:par>
                                <p:cTn id="127" presetID="3" presetClass="entr" presetSubtype="10" fill="hold" nodeType="withEffect">
                                  <p:stCondLst>
                                    <p:cond delay="0"/>
                                  </p:stCondLst>
                                  <p:childTnLst>
                                    <p:set>
                                      <p:cBhvr>
                                        <p:cTn id="128" dur="1" fill="hold">
                                          <p:stCondLst>
                                            <p:cond delay="0"/>
                                          </p:stCondLst>
                                        </p:cTn>
                                        <p:tgtEl>
                                          <p:spTgt spid="13">
                                            <p:txEl>
                                              <p:pRg st="18" end="18"/>
                                            </p:txEl>
                                          </p:spTgt>
                                        </p:tgtEl>
                                        <p:attrNameLst>
                                          <p:attrName>style.visibility</p:attrName>
                                        </p:attrNameLst>
                                      </p:cBhvr>
                                      <p:to>
                                        <p:strVal val="visible"/>
                                      </p:to>
                                    </p:set>
                                    <p:animEffect transition="in" filter="blinds(horizontal)">
                                      <p:cBhvr>
                                        <p:cTn id="129" dur="500"/>
                                        <p:tgtEl>
                                          <p:spTgt spid="13">
                                            <p:txEl>
                                              <p:pRg st="18" end="18"/>
                                            </p:txEl>
                                          </p:spTgt>
                                        </p:tgtEl>
                                      </p:cBhvr>
                                    </p:animEffect>
                                  </p:childTnLst>
                                </p:cTn>
                              </p:par>
                              <p:par>
                                <p:cTn id="130" presetID="3" presetClass="entr" presetSubtype="10" fill="hold" nodeType="withEffect">
                                  <p:stCondLst>
                                    <p:cond delay="0"/>
                                  </p:stCondLst>
                                  <p:childTnLst>
                                    <p:set>
                                      <p:cBhvr>
                                        <p:cTn id="131" dur="1" fill="hold">
                                          <p:stCondLst>
                                            <p:cond delay="0"/>
                                          </p:stCondLst>
                                        </p:cTn>
                                        <p:tgtEl>
                                          <p:spTgt spid="13">
                                            <p:txEl>
                                              <p:pRg st="19" end="19"/>
                                            </p:txEl>
                                          </p:spTgt>
                                        </p:tgtEl>
                                        <p:attrNameLst>
                                          <p:attrName>style.visibility</p:attrName>
                                        </p:attrNameLst>
                                      </p:cBhvr>
                                      <p:to>
                                        <p:strVal val="visible"/>
                                      </p:to>
                                    </p:set>
                                    <p:animEffect transition="in" filter="blinds(horizontal)">
                                      <p:cBhvr>
                                        <p:cTn id="132" dur="500"/>
                                        <p:tgtEl>
                                          <p:spTgt spid="13">
                                            <p:txEl>
                                              <p:pRg st="19" end="19"/>
                                            </p:txEl>
                                          </p:spTgt>
                                        </p:tgtEl>
                                      </p:cBhvr>
                                    </p:animEffect>
                                  </p:childTnLst>
                                </p:cTn>
                              </p:par>
                              <p:par>
                                <p:cTn id="133" presetID="3" presetClass="entr" presetSubtype="10" fill="hold" nodeType="withEffect">
                                  <p:stCondLst>
                                    <p:cond delay="0"/>
                                  </p:stCondLst>
                                  <p:childTnLst>
                                    <p:set>
                                      <p:cBhvr>
                                        <p:cTn id="134" dur="1" fill="hold">
                                          <p:stCondLst>
                                            <p:cond delay="0"/>
                                          </p:stCondLst>
                                        </p:cTn>
                                        <p:tgtEl>
                                          <p:spTgt spid="13">
                                            <p:txEl>
                                              <p:pRg st="20" end="20"/>
                                            </p:txEl>
                                          </p:spTgt>
                                        </p:tgtEl>
                                        <p:attrNameLst>
                                          <p:attrName>style.visibility</p:attrName>
                                        </p:attrNameLst>
                                      </p:cBhvr>
                                      <p:to>
                                        <p:strVal val="visible"/>
                                      </p:to>
                                    </p:set>
                                    <p:animEffect transition="in" filter="blinds(horizontal)">
                                      <p:cBhvr>
                                        <p:cTn id="135" dur="500"/>
                                        <p:tgtEl>
                                          <p:spTgt spid="13">
                                            <p:txEl>
                                              <p:pRg st="20" end="20"/>
                                            </p:txEl>
                                          </p:spTgt>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nodeType="clickEffect">
                                  <p:stCondLst>
                                    <p:cond delay="0"/>
                                  </p:stCondLst>
                                  <p:childTnLst>
                                    <p:set>
                                      <p:cBhvr>
                                        <p:cTn id="139" dur="1" fill="hold">
                                          <p:stCondLst>
                                            <p:cond delay="0"/>
                                          </p:stCondLst>
                                        </p:cTn>
                                        <p:tgtEl>
                                          <p:spTgt spid="14">
                                            <p:txEl>
                                              <p:pRg st="16" end="16"/>
                                            </p:txEl>
                                          </p:spTgt>
                                        </p:tgtEl>
                                        <p:attrNameLst>
                                          <p:attrName>style.visibility</p:attrName>
                                        </p:attrNameLst>
                                      </p:cBhvr>
                                      <p:to>
                                        <p:strVal val="visible"/>
                                      </p:to>
                                    </p:set>
                                    <p:animEffect transition="in" filter="blinds(horizontal)">
                                      <p:cBhvr>
                                        <p:cTn id="140" dur="500"/>
                                        <p:tgtEl>
                                          <p:spTgt spid="14">
                                            <p:txEl>
                                              <p:pRg st="16" end="16"/>
                                            </p:txEl>
                                          </p:spTgt>
                                        </p:tgtEl>
                                      </p:cBhvr>
                                    </p:animEffect>
                                  </p:childTnLst>
                                </p:cTn>
                              </p:par>
                              <p:par>
                                <p:cTn id="141" presetID="3" presetClass="entr" presetSubtype="10" fill="hold" nodeType="withEffect">
                                  <p:stCondLst>
                                    <p:cond delay="0"/>
                                  </p:stCondLst>
                                  <p:childTnLst>
                                    <p:set>
                                      <p:cBhvr>
                                        <p:cTn id="142" dur="1" fill="hold">
                                          <p:stCondLst>
                                            <p:cond delay="0"/>
                                          </p:stCondLst>
                                        </p:cTn>
                                        <p:tgtEl>
                                          <p:spTgt spid="14">
                                            <p:txEl>
                                              <p:pRg st="17" end="17"/>
                                            </p:txEl>
                                          </p:spTgt>
                                        </p:tgtEl>
                                        <p:attrNameLst>
                                          <p:attrName>style.visibility</p:attrName>
                                        </p:attrNameLst>
                                      </p:cBhvr>
                                      <p:to>
                                        <p:strVal val="visible"/>
                                      </p:to>
                                    </p:set>
                                    <p:animEffect transition="in" filter="blinds(horizontal)">
                                      <p:cBhvr>
                                        <p:cTn id="143" dur="500"/>
                                        <p:tgtEl>
                                          <p:spTgt spid="14">
                                            <p:txEl>
                                              <p:pRg st="17" end="17"/>
                                            </p:txEl>
                                          </p:spTgt>
                                        </p:tgtEl>
                                      </p:cBhvr>
                                    </p:animEffect>
                                  </p:childTnLst>
                                </p:cTn>
                              </p:par>
                              <p:par>
                                <p:cTn id="144" presetID="3" presetClass="entr" presetSubtype="10" fill="hold" nodeType="withEffect">
                                  <p:stCondLst>
                                    <p:cond delay="0"/>
                                  </p:stCondLst>
                                  <p:childTnLst>
                                    <p:set>
                                      <p:cBhvr>
                                        <p:cTn id="145" dur="1" fill="hold">
                                          <p:stCondLst>
                                            <p:cond delay="0"/>
                                          </p:stCondLst>
                                        </p:cTn>
                                        <p:tgtEl>
                                          <p:spTgt spid="14">
                                            <p:txEl>
                                              <p:pRg st="18" end="18"/>
                                            </p:txEl>
                                          </p:spTgt>
                                        </p:tgtEl>
                                        <p:attrNameLst>
                                          <p:attrName>style.visibility</p:attrName>
                                        </p:attrNameLst>
                                      </p:cBhvr>
                                      <p:to>
                                        <p:strVal val="visible"/>
                                      </p:to>
                                    </p:set>
                                    <p:animEffect transition="in" filter="blinds(horizontal)">
                                      <p:cBhvr>
                                        <p:cTn id="146" dur="500"/>
                                        <p:tgtEl>
                                          <p:spTgt spid="14">
                                            <p:txEl>
                                              <p:pRg st="18" end="18"/>
                                            </p:txEl>
                                          </p:spTgt>
                                        </p:tgtEl>
                                      </p:cBhvr>
                                    </p:animEffect>
                                  </p:childTnLst>
                                </p:cTn>
                              </p:par>
                              <p:par>
                                <p:cTn id="147" presetID="3" presetClass="entr" presetSubtype="10" fill="hold" nodeType="withEffect">
                                  <p:stCondLst>
                                    <p:cond delay="0"/>
                                  </p:stCondLst>
                                  <p:childTnLst>
                                    <p:set>
                                      <p:cBhvr>
                                        <p:cTn id="148" dur="1" fill="hold">
                                          <p:stCondLst>
                                            <p:cond delay="0"/>
                                          </p:stCondLst>
                                        </p:cTn>
                                        <p:tgtEl>
                                          <p:spTgt spid="14">
                                            <p:txEl>
                                              <p:pRg st="19" end="19"/>
                                            </p:txEl>
                                          </p:spTgt>
                                        </p:tgtEl>
                                        <p:attrNameLst>
                                          <p:attrName>style.visibility</p:attrName>
                                        </p:attrNameLst>
                                      </p:cBhvr>
                                      <p:to>
                                        <p:strVal val="visible"/>
                                      </p:to>
                                    </p:set>
                                    <p:animEffect transition="in" filter="blinds(horizontal)">
                                      <p:cBhvr>
                                        <p:cTn id="149" dur="500"/>
                                        <p:tgtEl>
                                          <p:spTgt spid="14">
                                            <p:txEl>
                                              <p:pRg st="19" end="19"/>
                                            </p:txEl>
                                          </p:spTgt>
                                        </p:tgtEl>
                                      </p:cBhvr>
                                    </p:animEffect>
                                  </p:childTnLst>
                                </p:cTn>
                              </p:par>
                              <p:par>
                                <p:cTn id="150" presetID="3" presetClass="entr" presetSubtype="10" fill="hold" nodeType="withEffect">
                                  <p:stCondLst>
                                    <p:cond delay="0"/>
                                  </p:stCondLst>
                                  <p:childTnLst>
                                    <p:set>
                                      <p:cBhvr>
                                        <p:cTn id="151" dur="1" fill="hold">
                                          <p:stCondLst>
                                            <p:cond delay="0"/>
                                          </p:stCondLst>
                                        </p:cTn>
                                        <p:tgtEl>
                                          <p:spTgt spid="14">
                                            <p:txEl>
                                              <p:pRg st="20" end="20"/>
                                            </p:txEl>
                                          </p:spTgt>
                                        </p:tgtEl>
                                        <p:attrNameLst>
                                          <p:attrName>style.visibility</p:attrName>
                                        </p:attrNameLst>
                                      </p:cBhvr>
                                      <p:to>
                                        <p:strVal val="visible"/>
                                      </p:to>
                                    </p:set>
                                    <p:animEffect transition="in" filter="blinds(horizontal)">
                                      <p:cBhvr>
                                        <p:cTn id="152" dur="500"/>
                                        <p:tgtEl>
                                          <p:spTgt spid="14">
                                            <p:txEl>
                                              <p:pRg st="20" end="20"/>
                                            </p:txEl>
                                          </p:spTgt>
                                        </p:tgtEl>
                                      </p:cBhvr>
                                    </p:animEffect>
                                  </p:childTnLst>
                                </p:cTn>
                              </p:par>
                              <p:par>
                                <p:cTn id="153" presetID="3" presetClass="entr" presetSubtype="10" fill="hold" nodeType="withEffect">
                                  <p:stCondLst>
                                    <p:cond delay="0"/>
                                  </p:stCondLst>
                                  <p:childTnLst>
                                    <p:set>
                                      <p:cBhvr>
                                        <p:cTn id="154" dur="1" fill="hold">
                                          <p:stCondLst>
                                            <p:cond delay="0"/>
                                          </p:stCondLst>
                                        </p:cTn>
                                        <p:tgtEl>
                                          <p:spTgt spid="14">
                                            <p:txEl>
                                              <p:pRg st="21" end="21"/>
                                            </p:txEl>
                                          </p:spTgt>
                                        </p:tgtEl>
                                        <p:attrNameLst>
                                          <p:attrName>style.visibility</p:attrName>
                                        </p:attrNameLst>
                                      </p:cBhvr>
                                      <p:to>
                                        <p:strVal val="visible"/>
                                      </p:to>
                                    </p:set>
                                    <p:animEffect transition="in" filter="blinds(horizontal)">
                                      <p:cBhvr>
                                        <p:cTn id="155" dur="500"/>
                                        <p:tgtEl>
                                          <p:spTgt spid="14">
                                            <p:txEl>
                                              <p:pRg st="21" end="21"/>
                                            </p:txEl>
                                          </p:spTgt>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10" fill="hold" nodeType="clickEffect">
                                  <p:stCondLst>
                                    <p:cond delay="0"/>
                                  </p:stCondLst>
                                  <p:childTnLst>
                                    <p:set>
                                      <p:cBhvr>
                                        <p:cTn id="159" dur="1" fill="hold">
                                          <p:stCondLst>
                                            <p:cond delay="0"/>
                                          </p:stCondLst>
                                        </p:cTn>
                                        <p:tgtEl>
                                          <p:spTgt spid="22"/>
                                        </p:tgtEl>
                                        <p:attrNameLst>
                                          <p:attrName>style.visibility</p:attrName>
                                        </p:attrNameLst>
                                      </p:cBhvr>
                                      <p:to>
                                        <p:strVal val="visible"/>
                                      </p:to>
                                    </p:set>
                                    <p:animEffect transition="in" filter="blinds(horizontal)">
                                      <p:cBhvr>
                                        <p:cTn id="160" dur="500"/>
                                        <p:tgtEl>
                                          <p:spTgt spid="22"/>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ntr" presetSubtype="10" fill="hold" nodeType="clickEffect">
                                  <p:stCondLst>
                                    <p:cond delay="0"/>
                                  </p:stCondLst>
                                  <p:childTnLst>
                                    <p:set>
                                      <p:cBhvr>
                                        <p:cTn id="164" dur="1" fill="hold">
                                          <p:stCondLst>
                                            <p:cond delay="0"/>
                                          </p:stCondLst>
                                        </p:cTn>
                                        <p:tgtEl>
                                          <p:spTgt spid="13">
                                            <p:txEl>
                                              <p:pRg st="22" end="22"/>
                                            </p:txEl>
                                          </p:spTgt>
                                        </p:tgtEl>
                                        <p:attrNameLst>
                                          <p:attrName>style.visibility</p:attrName>
                                        </p:attrNameLst>
                                      </p:cBhvr>
                                      <p:to>
                                        <p:strVal val="visible"/>
                                      </p:to>
                                    </p:set>
                                    <p:animEffect transition="in" filter="blinds(horizontal)">
                                      <p:cBhvr>
                                        <p:cTn id="165" dur="500"/>
                                        <p:tgtEl>
                                          <p:spTgt spid="13">
                                            <p:txEl>
                                              <p:pRg st="22" end="22"/>
                                            </p:txEl>
                                          </p:spTgt>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ntr" presetSubtype="10" fill="hold" nodeType="clickEffect">
                                  <p:stCondLst>
                                    <p:cond delay="0"/>
                                  </p:stCondLst>
                                  <p:childTnLst>
                                    <p:set>
                                      <p:cBhvr>
                                        <p:cTn id="169" dur="1" fill="hold">
                                          <p:stCondLst>
                                            <p:cond delay="0"/>
                                          </p:stCondLst>
                                        </p:cTn>
                                        <p:tgtEl>
                                          <p:spTgt spid="13">
                                            <p:txEl>
                                              <p:pRg st="23" end="23"/>
                                            </p:txEl>
                                          </p:spTgt>
                                        </p:tgtEl>
                                        <p:attrNameLst>
                                          <p:attrName>style.visibility</p:attrName>
                                        </p:attrNameLst>
                                      </p:cBhvr>
                                      <p:to>
                                        <p:strVal val="visible"/>
                                      </p:to>
                                    </p:set>
                                    <p:animEffect transition="in" filter="blinds(horizontal)">
                                      <p:cBhvr>
                                        <p:cTn id="170" dur="500"/>
                                        <p:tgtEl>
                                          <p:spTgt spid="13">
                                            <p:txEl>
                                              <p:pRg st="23" end="23"/>
                                            </p:txEl>
                                          </p:spTgt>
                                        </p:tgtEl>
                                      </p:cBhvr>
                                    </p:animEffect>
                                  </p:childTnLst>
                                </p:cTn>
                              </p:par>
                              <p:par>
                                <p:cTn id="171" presetID="3" presetClass="entr" presetSubtype="10" fill="hold" nodeType="withEffect">
                                  <p:stCondLst>
                                    <p:cond delay="0"/>
                                  </p:stCondLst>
                                  <p:childTnLst>
                                    <p:set>
                                      <p:cBhvr>
                                        <p:cTn id="172" dur="1" fill="hold">
                                          <p:stCondLst>
                                            <p:cond delay="0"/>
                                          </p:stCondLst>
                                        </p:cTn>
                                        <p:tgtEl>
                                          <p:spTgt spid="13">
                                            <p:txEl>
                                              <p:pRg st="24" end="24"/>
                                            </p:txEl>
                                          </p:spTgt>
                                        </p:tgtEl>
                                        <p:attrNameLst>
                                          <p:attrName>style.visibility</p:attrName>
                                        </p:attrNameLst>
                                      </p:cBhvr>
                                      <p:to>
                                        <p:strVal val="visible"/>
                                      </p:to>
                                    </p:set>
                                    <p:animEffect transition="in" filter="blinds(horizontal)">
                                      <p:cBhvr>
                                        <p:cTn id="173" dur="500"/>
                                        <p:tgtEl>
                                          <p:spTgt spid="13">
                                            <p:txEl>
                                              <p:pRg st="24" end="24"/>
                                            </p:txEl>
                                          </p:spTgt>
                                        </p:tgtEl>
                                      </p:cBhvr>
                                    </p:animEffect>
                                  </p:childTnLst>
                                </p:cTn>
                              </p:par>
                              <p:par>
                                <p:cTn id="174" presetID="3" presetClass="entr" presetSubtype="10" fill="hold" nodeType="withEffect">
                                  <p:stCondLst>
                                    <p:cond delay="0"/>
                                  </p:stCondLst>
                                  <p:childTnLst>
                                    <p:set>
                                      <p:cBhvr>
                                        <p:cTn id="175" dur="1" fill="hold">
                                          <p:stCondLst>
                                            <p:cond delay="0"/>
                                          </p:stCondLst>
                                        </p:cTn>
                                        <p:tgtEl>
                                          <p:spTgt spid="13">
                                            <p:txEl>
                                              <p:pRg st="25" end="25"/>
                                            </p:txEl>
                                          </p:spTgt>
                                        </p:tgtEl>
                                        <p:attrNameLst>
                                          <p:attrName>style.visibility</p:attrName>
                                        </p:attrNameLst>
                                      </p:cBhvr>
                                      <p:to>
                                        <p:strVal val="visible"/>
                                      </p:to>
                                    </p:set>
                                    <p:animEffect transition="in" filter="blinds(horizontal)">
                                      <p:cBhvr>
                                        <p:cTn id="176" dur="500"/>
                                        <p:tgtEl>
                                          <p:spTgt spid="13">
                                            <p:txEl>
                                              <p:pRg st="25" end="25"/>
                                            </p:txEl>
                                          </p:spTgt>
                                        </p:tgtEl>
                                      </p:cBhvr>
                                    </p:animEffect>
                                  </p:childTnLst>
                                </p:cTn>
                              </p:par>
                              <p:par>
                                <p:cTn id="177" presetID="3" presetClass="entr" presetSubtype="10" fill="hold" nodeType="withEffect">
                                  <p:stCondLst>
                                    <p:cond delay="0"/>
                                  </p:stCondLst>
                                  <p:childTnLst>
                                    <p:set>
                                      <p:cBhvr>
                                        <p:cTn id="178" dur="1" fill="hold">
                                          <p:stCondLst>
                                            <p:cond delay="0"/>
                                          </p:stCondLst>
                                        </p:cTn>
                                        <p:tgtEl>
                                          <p:spTgt spid="13">
                                            <p:txEl>
                                              <p:pRg st="26" end="26"/>
                                            </p:txEl>
                                          </p:spTgt>
                                        </p:tgtEl>
                                        <p:attrNameLst>
                                          <p:attrName>style.visibility</p:attrName>
                                        </p:attrNameLst>
                                      </p:cBhvr>
                                      <p:to>
                                        <p:strVal val="visible"/>
                                      </p:to>
                                    </p:set>
                                    <p:animEffect transition="in" filter="blinds(horizontal)">
                                      <p:cBhvr>
                                        <p:cTn id="179" dur="500"/>
                                        <p:tgtEl>
                                          <p:spTgt spid="13">
                                            <p:txEl>
                                              <p:pRg st="26" end="26"/>
                                            </p:txEl>
                                          </p:spTgt>
                                        </p:tgtEl>
                                      </p:cBhvr>
                                    </p:animEffect>
                                  </p:childTnLst>
                                </p:cTn>
                              </p:par>
                              <p:par>
                                <p:cTn id="180" presetID="3" presetClass="entr" presetSubtype="10" fill="hold" nodeType="withEffect">
                                  <p:stCondLst>
                                    <p:cond delay="0"/>
                                  </p:stCondLst>
                                  <p:childTnLst>
                                    <p:set>
                                      <p:cBhvr>
                                        <p:cTn id="181" dur="1" fill="hold">
                                          <p:stCondLst>
                                            <p:cond delay="0"/>
                                          </p:stCondLst>
                                        </p:cTn>
                                        <p:tgtEl>
                                          <p:spTgt spid="13">
                                            <p:txEl>
                                              <p:pRg st="27" end="27"/>
                                            </p:txEl>
                                          </p:spTgt>
                                        </p:tgtEl>
                                        <p:attrNameLst>
                                          <p:attrName>style.visibility</p:attrName>
                                        </p:attrNameLst>
                                      </p:cBhvr>
                                      <p:to>
                                        <p:strVal val="visible"/>
                                      </p:to>
                                    </p:set>
                                    <p:animEffect transition="in" filter="blinds(horizontal)">
                                      <p:cBhvr>
                                        <p:cTn id="182" dur="500"/>
                                        <p:tgtEl>
                                          <p:spTgt spid="13">
                                            <p:txEl>
                                              <p:pRg st="27" end="27"/>
                                            </p:txEl>
                                          </p:spTgt>
                                        </p:tgtEl>
                                      </p:cBhvr>
                                    </p:animEffect>
                                  </p:childTnLst>
                                </p:cTn>
                              </p:par>
                              <p:par>
                                <p:cTn id="183" presetID="3" presetClass="entr" presetSubtype="10" fill="hold" nodeType="withEffect">
                                  <p:stCondLst>
                                    <p:cond delay="0"/>
                                  </p:stCondLst>
                                  <p:childTnLst>
                                    <p:set>
                                      <p:cBhvr>
                                        <p:cTn id="184" dur="1" fill="hold">
                                          <p:stCondLst>
                                            <p:cond delay="0"/>
                                          </p:stCondLst>
                                        </p:cTn>
                                        <p:tgtEl>
                                          <p:spTgt spid="13">
                                            <p:txEl>
                                              <p:pRg st="28" end="28"/>
                                            </p:txEl>
                                          </p:spTgt>
                                        </p:tgtEl>
                                        <p:attrNameLst>
                                          <p:attrName>style.visibility</p:attrName>
                                        </p:attrNameLst>
                                      </p:cBhvr>
                                      <p:to>
                                        <p:strVal val="visible"/>
                                      </p:to>
                                    </p:set>
                                    <p:animEffect transition="in" filter="blinds(horizontal)">
                                      <p:cBhvr>
                                        <p:cTn id="185" dur="500"/>
                                        <p:tgtEl>
                                          <p:spTgt spid="13">
                                            <p:txEl>
                                              <p:pRg st="28" end="28"/>
                                            </p:txEl>
                                          </p:spTgt>
                                        </p:tgtEl>
                                      </p:cBhvr>
                                    </p:animEffect>
                                  </p:childTnLst>
                                </p:cTn>
                              </p:par>
                              <p:par>
                                <p:cTn id="186" presetID="3" presetClass="entr" presetSubtype="10" fill="hold" nodeType="withEffect">
                                  <p:stCondLst>
                                    <p:cond delay="0"/>
                                  </p:stCondLst>
                                  <p:childTnLst>
                                    <p:set>
                                      <p:cBhvr>
                                        <p:cTn id="187" dur="1" fill="hold">
                                          <p:stCondLst>
                                            <p:cond delay="0"/>
                                          </p:stCondLst>
                                        </p:cTn>
                                        <p:tgtEl>
                                          <p:spTgt spid="13">
                                            <p:txEl>
                                              <p:pRg st="29" end="29"/>
                                            </p:txEl>
                                          </p:spTgt>
                                        </p:tgtEl>
                                        <p:attrNameLst>
                                          <p:attrName>style.visibility</p:attrName>
                                        </p:attrNameLst>
                                      </p:cBhvr>
                                      <p:to>
                                        <p:strVal val="visible"/>
                                      </p:to>
                                    </p:set>
                                    <p:animEffect transition="in" filter="blinds(horizontal)">
                                      <p:cBhvr>
                                        <p:cTn id="188" dur="500"/>
                                        <p:tgtEl>
                                          <p:spTgt spid="13">
                                            <p:txEl>
                                              <p:pRg st="29" end="29"/>
                                            </p:txEl>
                                          </p:spTgt>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ntr" presetSubtype="10" fill="hold" nodeType="clickEffect">
                                  <p:stCondLst>
                                    <p:cond delay="0"/>
                                  </p:stCondLst>
                                  <p:childTnLst>
                                    <p:set>
                                      <p:cBhvr>
                                        <p:cTn id="192" dur="1" fill="hold">
                                          <p:stCondLst>
                                            <p:cond delay="0"/>
                                          </p:stCondLst>
                                        </p:cTn>
                                        <p:tgtEl>
                                          <p:spTgt spid="14">
                                            <p:txEl>
                                              <p:pRg st="23" end="23"/>
                                            </p:txEl>
                                          </p:spTgt>
                                        </p:tgtEl>
                                        <p:attrNameLst>
                                          <p:attrName>style.visibility</p:attrName>
                                        </p:attrNameLst>
                                      </p:cBhvr>
                                      <p:to>
                                        <p:strVal val="visible"/>
                                      </p:to>
                                    </p:set>
                                    <p:animEffect transition="in" filter="blinds(horizontal)">
                                      <p:cBhvr>
                                        <p:cTn id="193" dur="500"/>
                                        <p:tgtEl>
                                          <p:spTgt spid="14">
                                            <p:txEl>
                                              <p:pRg st="23" end="23"/>
                                            </p:txEl>
                                          </p:spTgt>
                                        </p:tgtEl>
                                      </p:cBhvr>
                                    </p:animEffect>
                                  </p:childTnLst>
                                </p:cTn>
                              </p:par>
                              <p:par>
                                <p:cTn id="194" presetID="3" presetClass="entr" presetSubtype="10" fill="hold" nodeType="withEffect">
                                  <p:stCondLst>
                                    <p:cond delay="0"/>
                                  </p:stCondLst>
                                  <p:childTnLst>
                                    <p:set>
                                      <p:cBhvr>
                                        <p:cTn id="195" dur="1" fill="hold">
                                          <p:stCondLst>
                                            <p:cond delay="0"/>
                                          </p:stCondLst>
                                        </p:cTn>
                                        <p:tgtEl>
                                          <p:spTgt spid="14">
                                            <p:txEl>
                                              <p:pRg st="24" end="24"/>
                                            </p:txEl>
                                          </p:spTgt>
                                        </p:tgtEl>
                                        <p:attrNameLst>
                                          <p:attrName>style.visibility</p:attrName>
                                        </p:attrNameLst>
                                      </p:cBhvr>
                                      <p:to>
                                        <p:strVal val="visible"/>
                                      </p:to>
                                    </p:set>
                                    <p:animEffect transition="in" filter="blinds(horizontal)">
                                      <p:cBhvr>
                                        <p:cTn id="196" dur="500"/>
                                        <p:tgtEl>
                                          <p:spTgt spid="14">
                                            <p:txEl>
                                              <p:pRg st="24" end="24"/>
                                            </p:txEl>
                                          </p:spTgt>
                                        </p:tgtEl>
                                      </p:cBhvr>
                                    </p:animEffect>
                                  </p:childTnLst>
                                </p:cTn>
                              </p:par>
                              <p:par>
                                <p:cTn id="197" presetID="3" presetClass="entr" presetSubtype="10" fill="hold" nodeType="withEffect">
                                  <p:stCondLst>
                                    <p:cond delay="0"/>
                                  </p:stCondLst>
                                  <p:childTnLst>
                                    <p:set>
                                      <p:cBhvr>
                                        <p:cTn id="198" dur="1" fill="hold">
                                          <p:stCondLst>
                                            <p:cond delay="0"/>
                                          </p:stCondLst>
                                        </p:cTn>
                                        <p:tgtEl>
                                          <p:spTgt spid="14">
                                            <p:txEl>
                                              <p:pRg st="25" end="25"/>
                                            </p:txEl>
                                          </p:spTgt>
                                        </p:tgtEl>
                                        <p:attrNameLst>
                                          <p:attrName>style.visibility</p:attrName>
                                        </p:attrNameLst>
                                      </p:cBhvr>
                                      <p:to>
                                        <p:strVal val="visible"/>
                                      </p:to>
                                    </p:set>
                                    <p:animEffect transition="in" filter="blinds(horizontal)">
                                      <p:cBhvr>
                                        <p:cTn id="199" dur="500"/>
                                        <p:tgtEl>
                                          <p:spTgt spid="14">
                                            <p:txEl>
                                              <p:pRg st="25" end="25"/>
                                            </p:txEl>
                                          </p:spTgt>
                                        </p:tgtEl>
                                      </p:cBhvr>
                                    </p:animEffect>
                                  </p:childTnLst>
                                </p:cTn>
                              </p:par>
                              <p:par>
                                <p:cTn id="200" presetID="3" presetClass="entr" presetSubtype="10" fill="hold" nodeType="withEffect">
                                  <p:stCondLst>
                                    <p:cond delay="0"/>
                                  </p:stCondLst>
                                  <p:childTnLst>
                                    <p:set>
                                      <p:cBhvr>
                                        <p:cTn id="201" dur="1" fill="hold">
                                          <p:stCondLst>
                                            <p:cond delay="0"/>
                                          </p:stCondLst>
                                        </p:cTn>
                                        <p:tgtEl>
                                          <p:spTgt spid="14">
                                            <p:txEl>
                                              <p:pRg st="26" end="26"/>
                                            </p:txEl>
                                          </p:spTgt>
                                        </p:tgtEl>
                                        <p:attrNameLst>
                                          <p:attrName>style.visibility</p:attrName>
                                        </p:attrNameLst>
                                      </p:cBhvr>
                                      <p:to>
                                        <p:strVal val="visible"/>
                                      </p:to>
                                    </p:set>
                                    <p:animEffect transition="in" filter="blinds(horizontal)">
                                      <p:cBhvr>
                                        <p:cTn id="202" dur="500"/>
                                        <p:tgtEl>
                                          <p:spTgt spid="14">
                                            <p:txEl>
                                              <p:pRg st="26" end="26"/>
                                            </p:txEl>
                                          </p:spTgt>
                                        </p:tgtEl>
                                      </p:cBhvr>
                                    </p:animEffect>
                                  </p:childTnLst>
                                </p:cTn>
                              </p:par>
                              <p:par>
                                <p:cTn id="203" presetID="3" presetClass="entr" presetSubtype="10" fill="hold" nodeType="withEffect">
                                  <p:stCondLst>
                                    <p:cond delay="0"/>
                                  </p:stCondLst>
                                  <p:childTnLst>
                                    <p:set>
                                      <p:cBhvr>
                                        <p:cTn id="204" dur="1" fill="hold">
                                          <p:stCondLst>
                                            <p:cond delay="0"/>
                                          </p:stCondLst>
                                        </p:cTn>
                                        <p:tgtEl>
                                          <p:spTgt spid="14">
                                            <p:txEl>
                                              <p:pRg st="27" end="27"/>
                                            </p:txEl>
                                          </p:spTgt>
                                        </p:tgtEl>
                                        <p:attrNameLst>
                                          <p:attrName>style.visibility</p:attrName>
                                        </p:attrNameLst>
                                      </p:cBhvr>
                                      <p:to>
                                        <p:strVal val="visible"/>
                                      </p:to>
                                    </p:set>
                                    <p:animEffect transition="in" filter="blinds(horizontal)">
                                      <p:cBhvr>
                                        <p:cTn id="205" dur="500"/>
                                        <p:tgtEl>
                                          <p:spTgt spid="14">
                                            <p:txEl>
                                              <p:pRg st="27" end="27"/>
                                            </p:txEl>
                                          </p:spTgt>
                                        </p:tgtEl>
                                      </p:cBhvr>
                                    </p:animEffect>
                                  </p:childTnLst>
                                </p:cTn>
                              </p:par>
                              <p:par>
                                <p:cTn id="206" presetID="3" presetClass="entr" presetSubtype="10" fill="hold" nodeType="withEffect">
                                  <p:stCondLst>
                                    <p:cond delay="0"/>
                                  </p:stCondLst>
                                  <p:childTnLst>
                                    <p:set>
                                      <p:cBhvr>
                                        <p:cTn id="207" dur="1" fill="hold">
                                          <p:stCondLst>
                                            <p:cond delay="0"/>
                                          </p:stCondLst>
                                        </p:cTn>
                                        <p:tgtEl>
                                          <p:spTgt spid="14">
                                            <p:txEl>
                                              <p:pRg st="28" end="28"/>
                                            </p:txEl>
                                          </p:spTgt>
                                        </p:tgtEl>
                                        <p:attrNameLst>
                                          <p:attrName>style.visibility</p:attrName>
                                        </p:attrNameLst>
                                      </p:cBhvr>
                                      <p:to>
                                        <p:strVal val="visible"/>
                                      </p:to>
                                    </p:set>
                                    <p:animEffect transition="in" filter="blinds(horizontal)">
                                      <p:cBhvr>
                                        <p:cTn id="208" dur="500"/>
                                        <p:tgtEl>
                                          <p:spTgt spid="14">
                                            <p:txEl>
                                              <p:pRg st="28" end="28"/>
                                            </p:txEl>
                                          </p:spTgt>
                                        </p:tgtEl>
                                      </p:cBhvr>
                                    </p:animEffect>
                                  </p:childTnLst>
                                </p:cTn>
                              </p:par>
                              <p:par>
                                <p:cTn id="209" presetID="3" presetClass="entr" presetSubtype="10" fill="hold" nodeType="withEffect">
                                  <p:stCondLst>
                                    <p:cond delay="0"/>
                                  </p:stCondLst>
                                  <p:childTnLst>
                                    <p:set>
                                      <p:cBhvr>
                                        <p:cTn id="210" dur="1" fill="hold">
                                          <p:stCondLst>
                                            <p:cond delay="0"/>
                                          </p:stCondLst>
                                        </p:cTn>
                                        <p:tgtEl>
                                          <p:spTgt spid="14">
                                            <p:txEl>
                                              <p:pRg st="29" end="29"/>
                                            </p:txEl>
                                          </p:spTgt>
                                        </p:tgtEl>
                                        <p:attrNameLst>
                                          <p:attrName>style.visibility</p:attrName>
                                        </p:attrNameLst>
                                      </p:cBhvr>
                                      <p:to>
                                        <p:strVal val="visible"/>
                                      </p:to>
                                    </p:set>
                                    <p:animEffect transition="in" filter="blinds(horizontal)">
                                      <p:cBhvr>
                                        <p:cTn id="211" dur="500"/>
                                        <p:tgtEl>
                                          <p:spTgt spid="14">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D586393F-8AB1-97C5-EBDD-217F6D8350DC}"/>
              </a:ext>
            </a:extLst>
          </p:cNvPr>
          <p:cNvSpPr>
            <a:spLocks noGrp="1" noChangeArrowheads="1"/>
          </p:cNvSpPr>
          <p:nvPr>
            <p:ph type="title"/>
          </p:nvPr>
        </p:nvSpPr>
        <p:spPr/>
        <p:txBody>
          <a:bodyPr/>
          <a:lstStyle/>
          <a:p>
            <a:r>
              <a:rPr lang="de-DE" altLang="de-DE" dirty="0" err="1">
                <a:solidFill>
                  <a:srgbClr val="0070C0"/>
                </a:solidFill>
                <a:latin typeface="+mn-lt"/>
              </a:rPr>
              <a:t>EntLehrt</a:t>
            </a:r>
            <a:r>
              <a:rPr lang="de-DE" altLang="de-DE" dirty="0">
                <a:solidFill>
                  <a:srgbClr val="0070C0"/>
                </a:solidFill>
                <a:latin typeface="+mn-lt"/>
              </a:rPr>
              <a:t> Euch! </a:t>
            </a:r>
            <a:r>
              <a:rPr lang="de-DE" altLang="de-DE" sz="1875" dirty="0">
                <a:solidFill>
                  <a:srgbClr val="0070C0"/>
                </a:solidFill>
                <a:latin typeface="+mn-lt"/>
              </a:rPr>
              <a:t>Ein Manifest</a:t>
            </a:r>
          </a:p>
        </p:txBody>
      </p:sp>
      <p:sp>
        <p:nvSpPr>
          <p:cNvPr id="38915" name="Inhaltsplatzhalter 2">
            <a:extLst>
              <a:ext uri="{FF2B5EF4-FFF2-40B4-BE49-F238E27FC236}">
                <a16:creationId xmlns:a16="http://schemas.microsoft.com/office/drawing/2014/main" id="{5CB5CC3A-D013-7F4D-A4E6-06EBCD7AA901}"/>
              </a:ext>
            </a:extLst>
          </p:cNvPr>
          <p:cNvSpPr>
            <a:spLocks noGrp="1" noChangeArrowheads="1"/>
          </p:cNvSpPr>
          <p:nvPr>
            <p:ph idx="1"/>
          </p:nvPr>
        </p:nvSpPr>
        <p:spPr/>
        <p:txBody>
          <a:bodyPr/>
          <a:lstStyle/>
          <a:p>
            <a:r>
              <a:rPr lang="de-DE" altLang="de-DE" sz="1350"/>
              <a:t>Der Mensch ist das lernfähige Tier!</a:t>
            </a:r>
          </a:p>
          <a:p>
            <a:r>
              <a:rPr lang="de-DE" altLang="de-DE" sz="1350"/>
              <a:t>Der Mensch ist lernfähig, aber unbelehrbar!</a:t>
            </a:r>
          </a:p>
          <a:p>
            <a:r>
              <a:rPr lang="de-DE" altLang="de-DE" sz="1350"/>
              <a:t>Lernen folgt einer Aneignungs-, keiner Vermittlungslogik!</a:t>
            </a:r>
          </a:p>
          <a:p>
            <a:r>
              <a:rPr lang="de-DE" altLang="de-DE" sz="1350"/>
              <a:t>Wir lernen von anderen, aber mit einsamen Gehirnen!</a:t>
            </a:r>
          </a:p>
          <a:p>
            <a:r>
              <a:rPr lang="de-DE" altLang="de-DE" sz="1350"/>
              <a:t>Lernen ist weniger Vorbereitung als vielmehr Ich-Stärkung!</a:t>
            </a:r>
          </a:p>
          <a:p>
            <a:r>
              <a:rPr lang="de-DE" altLang="de-DE" sz="1350"/>
              <a:t>Bildung ist Suchen, nicht Finden!</a:t>
            </a:r>
          </a:p>
          <a:p>
            <a:r>
              <a:rPr lang="de-DE" altLang="de-DE" sz="1350"/>
              <a:t>Selbstlernkompetenzen sind die eigentlichen Schlüsselfähigkeiten im Wandel!</a:t>
            </a:r>
          </a:p>
          <a:p>
            <a:r>
              <a:rPr lang="de-DE" altLang="de-DE" sz="1350"/>
              <a:t>Wir benötigen ein neues Verständnis von dem, was Lernen ist und wie es unterstützt werden kann!</a:t>
            </a:r>
          </a:p>
          <a:p>
            <a:r>
              <a:rPr lang="de-DE" altLang="de-DE" sz="1350"/>
              <a:t>Selbstlernen braucht anregende Arrangements, Wertschätzung, Anleitung und Begleitung!</a:t>
            </a:r>
          </a:p>
          <a:p>
            <a:r>
              <a:rPr lang="de-DE" altLang="de-DE" sz="1350"/>
              <a:t>Kompetenzentwicklung braucht den Rahmen lernender Organisationen!</a:t>
            </a:r>
          </a:p>
        </p:txBody>
      </p:sp>
      <p:pic>
        <p:nvPicPr>
          <p:cNvPr id="38916" name="Picture 6" descr="Logo Kopie">
            <a:extLst>
              <a:ext uri="{FF2B5EF4-FFF2-40B4-BE49-F238E27FC236}">
                <a16:creationId xmlns:a16="http://schemas.microsoft.com/office/drawing/2014/main" id="{BA80003A-6AC9-C0AE-B33F-9A67F752A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 y="26789"/>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2AD176-A392-4A57-A4B5-F1EB1B168A4B}"/>
              </a:ext>
            </a:extLst>
          </p:cNvPr>
          <p:cNvSpPr>
            <a:spLocks noGrp="1"/>
          </p:cNvSpPr>
          <p:nvPr>
            <p:ph idx="1"/>
          </p:nvPr>
        </p:nvSpPr>
        <p:spPr>
          <a:xfrm>
            <a:off x="2915816" y="1059582"/>
            <a:ext cx="5040560" cy="3655219"/>
          </a:xfrm>
        </p:spPr>
        <p:txBody>
          <a:bodyPr>
            <a:normAutofit/>
          </a:bodyPr>
          <a:lstStyle/>
          <a:p>
            <a:pPr marL="0" indent="0">
              <a:buNone/>
              <a:defRPr/>
            </a:pPr>
            <a:endParaRPr lang="de-DE" sz="1875" b="1" dirty="0"/>
          </a:p>
          <a:p>
            <a:pPr marL="0" indent="0">
              <a:buNone/>
              <a:defRPr/>
            </a:pPr>
            <a:r>
              <a:rPr lang="de-DE" sz="1875" b="1" dirty="0"/>
              <a:t>Ermöglichungsdidaktik: </a:t>
            </a:r>
          </a:p>
          <a:p>
            <a:pPr marL="0" indent="0">
              <a:buNone/>
              <a:defRPr/>
            </a:pPr>
            <a:r>
              <a:rPr lang="de-DE" sz="1875" b="1" dirty="0"/>
              <a:t>Systemische Weiterbildung Lernbegleitung</a:t>
            </a:r>
          </a:p>
          <a:p>
            <a:pPr>
              <a:defRPr/>
            </a:pPr>
            <a:r>
              <a:rPr lang="de-DE" sz="1500" b="1" dirty="0"/>
              <a:t>Was?</a:t>
            </a:r>
          </a:p>
          <a:p>
            <a:pPr marL="0" indent="0">
              <a:buNone/>
              <a:defRPr/>
            </a:pPr>
            <a:r>
              <a:rPr lang="de-DE" sz="1500" b="1" dirty="0"/>
              <a:t>     </a:t>
            </a:r>
            <a:r>
              <a:rPr lang="de-DE" sz="1125" dirty="0"/>
              <a:t>drei dreitägige Module</a:t>
            </a:r>
          </a:p>
          <a:p>
            <a:pPr marL="0" indent="0">
              <a:buNone/>
              <a:defRPr/>
            </a:pPr>
            <a:r>
              <a:rPr lang="de-DE" sz="1125" dirty="0"/>
              <a:t>	1 Meine pädagogische Haltung </a:t>
            </a:r>
          </a:p>
          <a:p>
            <a:pPr marL="0" indent="0">
              <a:buNone/>
              <a:defRPr/>
            </a:pPr>
            <a:r>
              <a:rPr lang="de-DE" sz="1125" dirty="0"/>
              <a:t>	2 Lernen neu denken</a:t>
            </a:r>
          </a:p>
          <a:p>
            <a:pPr marL="0" indent="0">
              <a:buNone/>
              <a:defRPr/>
            </a:pPr>
            <a:r>
              <a:rPr lang="de-DE" sz="1125" dirty="0"/>
              <a:t>	3 Lernsituationen methodisch lebendig 	   	   gestalten</a:t>
            </a:r>
          </a:p>
          <a:p>
            <a:pPr>
              <a:defRPr/>
            </a:pPr>
            <a:r>
              <a:rPr lang="de-DE" sz="1500" b="1" dirty="0"/>
              <a:t>Wo?</a:t>
            </a:r>
            <a:r>
              <a:rPr lang="de-DE" sz="1500" dirty="0"/>
              <a:t> </a:t>
            </a:r>
          </a:p>
          <a:p>
            <a:pPr marL="0" indent="0">
              <a:buNone/>
              <a:defRPr/>
            </a:pPr>
            <a:r>
              <a:rPr lang="de-DE" sz="1500" dirty="0"/>
              <a:t>	in der Pfalz, Südbaden oder 	inhouse</a:t>
            </a:r>
          </a:p>
          <a:p>
            <a:pPr>
              <a:defRPr/>
            </a:pPr>
            <a:r>
              <a:rPr lang="de-DE" sz="1500" b="1" dirty="0"/>
              <a:t>Wann?</a:t>
            </a:r>
            <a:r>
              <a:rPr lang="de-DE" sz="1500" dirty="0"/>
              <a:t> </a:t>
            </a:r>
          </a:p>
          <a:p>
            <a:pPr marL="0" indent="0">
              <a:buNone/>
              <a:defRPr/>
            </a:pPr>
            <a:r>
              <a:rPr lang="de-DE" sz="1500" dirty="0"/>
              <a:t>auf Anfrage weitere Informationen bei: arnold@sowi.uni-kl.de</a:t>
            </a:r>
          </a:p>
        </p:txBody>
      </p:sp>
      <p:pic>
        <p:nvPicPr>
          <p:cNvPr id="39939" name="Picture 5" descr="Bild - Umschlag">
            <a:extLst>
              <a:ext uri="{FF2B5EF4-FFF2-40B4-BE49-F238E27FC236}">
                <a16:creationId xmlns:a16="http://schemas.microsoft.com/office/drawing/2014/main" id="{FDBA0EC4-EC45-DB28-0E04-3A24E01DF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9565"/>
            <a:ext cx="1820466" cy="290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Logo Kopie">
            <a:extLst>
              <a:ext uri="{FF2B5EF4-FFF2-40B4-BE49-F238E27FC236}">
                <a16:creationId xmlns:a16="http://schemas.microsoft.com/office/drawing/2014/main" id="{2CFA3001-F250-E304-DE0E-146E62D88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9426"/>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9FC51-4ED7-4801-986C-CD822E2376B2}"/>
              </a:ext>
            </a:extLst>
          </p:cNvPr>
          <p:cNvSpPr>
            <a:spLocks/>
          </p:cNvSpPr>
          <p:nvPr/>
        </p:nvSpPr>
        <p:spPr bwMode="auto">
          <a:xfrm>
            <a:off x="875110" y="1383507"/>
            <a:ext cx="7125891" cy="1397794"/>
          </a:xfrm>
          <a:prstGeom prst="rect">
            <a:avLst/>
          </a:prstGeom>
          <a:noFill/>
          <a:ln w="9525">
            <a:noFill/>
            <a:miter lim="800000"/>
            <a:headEnd/>
            <a:tailEnd/>
          </a:ln>
        </p:spPr>
        <p:txBody>
          <a:bodyPr anchor="ctr"/>
          <a:lstStyle/>
          <a:p>
            <a:pPr algn="ctr" eaLnBrk="1" fontAlgn="auto" hangingPunct="1">
              <a:spcAft>
                <a:spcPts val="0"/>
              </a:spcAft>
              <a:defRPr/>
            </a:pPr>
            <a:br>
              <a:rPr lang="de-DE" sz="3300" dirty="0">
                <a:latin typeface="+mj-lt"/>
                <a:ea typeface="+mj-ea"/>
                <a:cs typeface="+mj-cs"/>
              </a:rPr>
            </a:br>
            <a:r>
              <a:rPr lang="de-DE" sz="3300" dirty="0">
                <a:latin typeface="+mj-lt"/>
                <a:ea typeface="+mj-ea"/>
                <a:cs typeface="+mj-cs"/>
              </a:rPr>
              <a:t> </a:t>
            </a:r>
            <a:br>
              <a:rPr lang="de-DE" sz="3300" dirty="0">
                <a:latin typeface="+mj-lt"/>
                <a:ea typeface="+mj-ea"/>
                <a:cs typeface="+mj-cs"/>
              </a:rPr>
            </a:br>
            <a:r>
              <a:rPr lang="de-DE" sz="3300" dirty="0">
                <a:latin typeface="+mj-lt"/>
                <a:ea typeface="+mj-ea"/>
                <a:cs typeface="+mj-cs"/>
              </a:rPr>
              <a:t> </a:t>
            </a:r>
            <a:br>
              <a:rPr lang="de-DE" sz="3300" dirty="0">
                <a:latin typeface="+mj-lt"/>
                <a:ea typeface="+mj-ea"/>
                <a:cs typeface="+mj-cs"/>
              </a:rPr>
            </a:br>
            <a:br>
              <a:rPr lang="de-DE" sz="3300" dirty="0">
                <a:latin typeface="+mj-lt"/>
                <a:ea typeface="+mj-ea"/>
                <a:cs typeface="+mj-cs"/>
              </a:rPr>
            </a:br>
            <a:r>
              <a:rPr lang="de-DE" sz="3300" dirty="0">
                <a:latin typeface="+mj-lt"/>
                <a:ea typeface="+mj-ea"/>
                <a:cs typeface="+mj-cs"/>
              </a:rPr>
              <a:t> </a:t>
            </a:r>
            <a:br>
              <a:rPr lang="de-DE" sz="3300" dirty="0">
                <a:latin typeface="+mj-lt"/>
                <a:ea typeface="+mj-ea"/>
                <a:cs typeface="+mj-cs"/>
              </a:rPr>
            </a:br>
            <a:r>
              <a:rPr lang="de-DE" sz="3300" dirty="0">
                <a:latin typeface="+mj-lt"/>
                <a:ea typeface="+mj-ea"/>
                <a:cs typeface="+mj-cs"/>
              </a:rPr>
              <a:t> </a:t>
            </a:r>
            <a:br>
              <a:rPr lang="de-DE" sz="3300" dirty="0">
                <a:latin typeface="+mj-lt"/>
                <a:ea typeface="+mj-ea"/>
                <a:cs typeface="+mj-cs"/>
              </a:rPr>
            </a:br>
            <a:r>
              <a:rPr lang="de-DE" sz="3300" dirty="0">
                <a:latin typeface="+mj-lt"/>
                <a:ea typeface="+mj-ea"/>
                <a:cs typeface="+mj-cs"/>
              </a:rPr>
              <a:t> </a:t>
            </a:r>
            <a:br>
              <a:rPr lang="de-DE" sz="3300" dirty="0">
                <a:latin typeface="+mj-lt"/>
                <a:ea typeface="+mj-ea"/>
                <a:cs typeface="+mj-cs"/>
              </a:rPr>
            </a:br>
            <a:br>
              <a:rPr lang="de-DE" sz="3300" dirty="0">
                <a:latin typeface="+mj-lt"/>
                <a:ea typeface="+mj-ea"/>
                <a:cs typeface="+mj-cs"/>
              </a:rPr>
            </a:br>
            <a:br>
              <a:rPr lang="de-DE" sz="3300" dirty="0">
                <a:latin typeface="+mj-lt"/>
                <a:ea typeface="+mj-ea"/>
                <a:cs typeface="+mj-cs"/>
              </a:rPr>
            </a:br>
            <a:endParaRPr lang="de-DE" sz="3300" dirty="0">
              <a:latin typeface="+mj-lt"/>
              <a:ea typeface="+mj-ea"/>
              <a:cs typeface="+mj-cs"/>
            </a:endParaRPr>
          </a:p>
        </p:txBody>
      </p:sp>
      <p:pic>
        <p:nvPicPr>
          <p:cNvPr id="40964" name="Picture 5">
            <a:extLst>
              <a:ext uri="{FF2B5EF4-FFF2-40B4-BE49-F238E27FC236}">
                <a16:creationId xmlns:a16="http://schemas.microsoft.com/office/drawing/2014/main" id="{FC2F6945-FD53-FF69-7BAD-158B275C4C6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625"/>
            <a:ext cx="9144000" cy="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a:extLst>
              <a:ext uri="{FF2B5EF4-FFF2-40B4-BE49-F238E27FC236}">
                <a16:creationId xmlns:a16="http://schemas.microsoft.com/office/drawing/2014/main" id="{AE73D45A-0E12-DD54-E01D-7DE1A9718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2783"/>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7">
            <a:extLst>
              <a:ext uri="{FF2B5EF4-FFF2-40B4-BE49-F238E27FC236}">
                <a16:creationId xmlns:a16="http://schemas.microsoft.com/office/drawing/2014/main" id="{DDBB4255-413F-B123-CB8C-FB6D32F4626C}"/>
              </a:ext>
            </a:extLst>
          </p:cNvPr>
          <p:cNvSpPr>
            <a:spLocks noChangeArrowheads="1"/>
          </p:cNvSpPr>
          <p:nvPr/>
        </p:nvSpPr>
        <p:spPr bwMode="auto">
          <a:xfrm>
            <a:off x="-1220391" y="-600694"/>
            <a:ext cx="776882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350">
              <a:latin typeface="Calibri" panose="020F0502020204030204" pitchFamily="34" charset="0"/>
            </a:endParaRPr>
          </a:p>
        </p:txBody>
      </p:sp>
      <p:sp>
        <p:nvSpPr>
          <p:cNvPr id="40967" name="Rectangle 8">
            <a:extLst>
              <a:ext uri="{FF2B5EF4-FFF2-40B4-BE49-F238E27FC236}">
                <a16:creationId xmlns:a16="http://schemas.microsoft.com/office/drawing/2014/main" id="{E2615595-64A8-D562-8F7C-CBE0B3349129}"/>
              </a:ext>
            </a:extLst>
          </p:cNvPr>
          <p:cNvSpPr>
            <a:spLocks noChangeArrowheads="1"/>
          </p:cNvSpPr>
          <p:nvPr/>
        </p:nvSpPr>
        <p:spPr bwMode="auto">
          <a:xfrm>
            <a:off x="1143002" y="84294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tabLst>
                <a:tab pos="180975" algn="l"/>
              </a:tabLst>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tabLst>
                <a:tab pos="180975"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tabLst>
                <a:tab pos="180975"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350">
              <a:latin typeface="Arial" panose="020B0604020202020204" pitchFamily="34" charset="0"/>
            </a:endParaRPr>
          </a:p>
        </p:txBody>
      </p:sp>
      <p:sp>
        <p:nvSpPr>
          <p:cNvPr id="40968" name="Rectangle 9">
            <a:extLst>
              <a:ext uri="{FF2B5EF4-FFF2-40B4-BE49-F238E27FC236}">
                <a16:creationId xmlns:a16="http://schemas.microsoft.com/office/drawing/2014/main" id="{5F47D8A7-028B-B49B-38BE-EA3A5758032F}"/>
              </a:ext>
            </a:extLst>
          </p:cNvPr>
          <p:cNvSpPr>
            <a:spLocks noChangeArrowheads="1"/>
          </p:cNvSpPr>
          <p:nvPr/>
        </p:nvSpPr>
        <p:spPr bwMode="auto">
          <a:xfrm>
            <a:off x="1143002" y="9358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350">
              <a:latin typeface="Arial" panose="020B0604020202020204" pitchFamily="34" charset="0"/>
            </a:endParaRPr>
          </a:p>
        </p:txBody>
      </p:sp>
      <p:pic>
        <p:nvPicPr>
          <p:cNvPr id="40969" name="Picture 5">
            <a:extLst>
              <a:ext uri="{FF2B5EF4-FFF2-40B4-BE49-F238E27FC236}">
                <a16:creationId xmlns:a16="http://schemas.microsoft.com/office/drawing/2014/main" id="{EB6F6260-7AE1-7C25-FCEA-587A7B61647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3529"/>
            <a:ext cx="9144000" cy="6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feld 10">
            <a:extLst>
              <a:ext uri="{FF2B5EF4-FFF2-40B4-BE49-F238E27FC236}">
                <a16:creationId xmlns:a16="http://schemas.microsoft.com/office/drawing/2014/main" id="{4E06FCD4-423F-4F6A-1230-1F3DA19BCBCC}"/>
              </a:ext>
            </a:extLst>
          </p:cNvPr>
          <p:cNvSpPr txBox="1">
            <a:spLocks noChangeArrowheads="1"/>
          </p:cNvSpPr>
          <p:nvPr/>
        </p:nvSpPr>
        <p:spPr bwMode="auto">
          <a:xfrm>
            <a:off x="71438" y="4906633"/>
            <a:ext cx="16073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350">
                <a:solidFill>
                  <a:srgbClr val="7F7F7F"/>
                </a:solidFill>
                <a:latin typeface="Calibri" panose="020F0502020204030204" pitchFamily="34" charset="0"/>
              </a:rPr>
              <a:t>Prof. Dr. R. Arnold</a:t>
            </a:r>
          </a:p>
        </p:txBody>
      </p:sp>
      <p:pic>
        <p:nvPicPr>
          <p:cNvPr id="40971" name="Grafik 2">
            <a:extLst>
              <a:ext uri="{FF2B5EF4-FFF2-40B4-BE49-F238E27FC236}">
                <a16:creationId xmlns:a16="http://schemas.microsoft.com/office/drawing/2014/main" id="{DEFE27B1-803A-30A1-A324-2B7739DDAB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4134" y="2844404"/>
            <a:ext cx="1079897" cy="17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Grafik 2">
            <a:extLst>
              <a:ext uri="{FF2B5EF4-FFF2-40B4-BE49-F238E27FC236}">
                <a16:creationId xmlns:a16="http://schemas.microsoft.com/office/drawing/2014/main" id="{C760F76D-F9EE-8A9E-E1F2-9DA61CD5DB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0704" y="2844404"/>
            <a:ext cx="1185863" cy="17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5" descr="Bild - Umschlag">
            <a:extLst>
              <a:ext uri="{FF2B5EF4-FFF2-40B4-BE49-F238E27FC236}">
                <a16:creationId xmlns:a16="http://schemas.microsoft.com/office/drawing/2014/main" id="{AD0F8A3F-61C6-94E2-B091-1BF30BB0F2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5654" y="2844404"/>
            <a:ext cx="10906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Rectangle 4">
            <a:extLst>
              <a:ext uri="{FF2B5EF4-FFF2-40B4-BE49-F238E27FC236}">
                <a16:creationId xmlns:a16="http://schemas.microsoft.com/office/drawing/2014/main" id="{3728F069-3139-1BE0-6A3C-418C93F1DAD0}"/>
              </a:ext>
            </a:extLst>
          </p:cNvPr>
          <p:cNvSpPr txBox="1">
            <a:spLocks noChangeArrowheads="1"/>
          </p:cNvSpPr>
          <p:nvPr/>
        </p:nvSpPr>
        <p:spPr bwMode="auto">
          <a:xfrm>
            <a:off x="1547813" y="1059657"/>
            <a:ext cx="6172200" cy="361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buFont typeface="Wingdings" pitchFamily="2" charset="2"/>
              <a:buNone/>
            </a:pPr>
            <a:r>
              <a:rPr lang="de-DE" altLang="de-DE" sz="1800" dirty="0">
                <a:solidFill>
                  <a:srgbClr val="7F7F7F"/>
                </a:solidFill>
              </a:rPr>
              <a:t>Vielen Dank für Ihre Aufmerksamkeit</a:t>
            </a:r>
            <a:r>
              <a:rPr lang="de-DE" altLang="de-DE" sz="1800" dirty="0">
                <a:solidFill>
                  <a:schemeClr val="bg1"/>
                </a:solidFill>
              </a:rPr>
              <a:t> </a:t>
            </a:r>
          </a:p>
          <a:p>
            <a:pPr algn="ctr" eaLnBrk="1" hangingPunct="1">
              <a:buFont typeface="Wingdings" pitchFamily="2" charset="2"/>
              <a:buNone/>
            </a:pPr>
            <a:endParaRPr lang="de-DE" altLang="de-DE" sz="1800" dirty="0"/>
          </a:p>
          <a:p>
            <a:pPr algn="ctr" eaLnBrk="1" hangingPunct="1">
              <a:buFont typeface="Wingdings" pitchFamily="2" charset="2"/>
              <a:buNone/>
            </a:pPr>
            <a:endParaRPr lang="de-DE" altLang="de-DE" sz="1800" dirty="0">
              <a:solidFill>
                <a:srgbClr val="7F7F7F"/>
              </a:solidFill>
            </a:endParaRPr>
          </a:p>
          <a:p>
            <a:pPr algn="ctr" eaLnBrk="1" hangingPunct="1">
              <a:buFont typeface="Wingdings" pitchFamily="2" charset="2"/>
              <a:buNone/>
            </a:pPr>
            <a:endParaRPr lang="de-DE" altLang="de-DE" sz="1800" dirty="0">
              <a:solidFill>
                <a:srgbClr val="7F7F7F"/>
              </a:solidFill>
            </a:endParaRPr>
          </a:p>
          <a:p>
            <a:pPr algn="ctr" eaLnBrk="1" hangingPunct="1">
              <a:buFont typeface="Wingdings" pitchFamily="2" charset="2"/>
              <a:buNone/>
            </a:pPr>
            <a:endParaRPr lang="de-DE" altLang="de-DE" sz="1800" dirty="0">
              <a:solidFill>
                <a:srgbClr val="7F7F7F"/>
              </a:solidFill>
            </a:endParaRPr>
          </a:p>
          <a:p>
            <a:pPr algn="ctr" eaLnBrk="1" hangingPunct="1">
              <a:buFont typeface="Wingdings" pitchFamily="2" charset="2"/>
              <a:buNone/>
            </a:pPr>
            <a:endParaRPr lang="de-DE" altLang="de-DE" sz="1800" dirty="0">
              <a:solidFill>
                <a:srgbClr val="7F7F7F"/>
              </a:solidFill>
            </a:endParaRPr>
          </a:p>
          <a:p>
            <a:pPr algn="r" eaLnBrk="1" hangingPunct="1">
              <a:buFont typeface="Wingdings" pitchFamily="2" charset="2"/>
              <a:buNone/>
            </a:pPr>
            <a:r>
              <a:rPr lang="de-DE" altLang="de-DE" sz="1800" dirty="0">
                <a:solidFill>
                  <a:srgbClr val="7F7F7F"/>
                </a:solidFill>
              </a:rPr>
              <a:t>Kontakt:</a:t>
            </a:r>
          </a:p>
          <a:p>
            <a:pPr algn="r" eaLnBrk="1" hangingPunct="1">
              <a:buFont typeface="Wingdings" pitchFamily="2" charset="2"/>
              <a:buNone/>
            </a:pPr>
            <a:r>
              <a:rPr lang="de-DE" altLang="de-DE" sz="1500" dirty="0">
                <a:solidFill>
                  <a:srgbClr val="0070C0"/>
                </a:solidFill>
                <a:hlinkClick r:id="rId8"/>
              </a:rPr>
              <a:t>arnold@sowi.uni-kl.de</a:t>
            </a:r>
            <a:endParaRPr lang="de-DE" altLang="de-DE" sz="1500" dirty="0">
              <a:solidFill>
                <a:srgbClr val="0070C0"/>
              </a:solidFill>
            </a:endParaRPr>
          </a:p>
          <a:p>
            <a:pPr algn="r" eaLnBrk="1" hangingPunct="1">
              <a:buFont typeface="Wingdings" pitchFamily="2" charset="2"/>
              <a:buNone/>
            </a:pPr>
            <a:r>
              <a:rPr lang="de-DE" altLang="de-DE" sz="1500" dirty="0">
                <a:solidFill>
                  <a:srgbClr val="0070C0"/>
                </a:solidFill>
                <a:hlinkClick r:id="rId9"/>
              </a:rPr>
              <a:t>www.uni-kl.de/paedagogik</a:t>
            </a:r>
            <a:endParaRPr lang="de-DE" altLang="de-DE" sz="1500" dirty="0">
              <a:solidFill>
                <a:srgbClr val="0070C0"/>
              </a:solidFill>
            </a:endParaRPr>
          </a:p>
          <a:p>
            <a:pPr algn="ctr" eaLnBrk="1" hangingPunct="1">
              <a:buFont typeface="Wingdings" pitchFamily="2" charset="2"/>
              <a:buNone/>
            </a:pPr>
            <a:endParaRPr lang="de-DE" altLang="de-DE" sz="1800" dirty="0">
              <a:solidFill>
                <a:srgbClr val="0070C0"/>
              </a:solidFill>
            </a:endParaRPr>
          </a:p>
          <a:p>
            <a:pPr algn="ctr" eaLnBrk="1" hangingPunct="1">
              <a:buFont typeface="Wingdings" pitchFamily="2" charset="2"/>
              <a:buNone/>
            </a:pPr>
            <a:endParaRPr lang="de-DE" altLang="de-DE" sz="1800" dirty="0">
              <a:solidFill>
                <a:schemeClr val="tx2"/>
              </a:solidFill>
            </a:endParaRPr>
          </a:p>
          <a:p>
            <a:pPr algn="ctr" eaLnBrk="1" hangingPunct="1">
              <a:buFont typeface="Wingdings" pitchFamily="2" charset="2"/>
              <a:buNone/>
            </a:pPr>
            <a:endParaRPr lang="de-DE" altLang="de-DE" sz="1800" dirty="0">
              <a:solidFill>
                <a:schemeClr val="tx2"/>
              </a:solidFill>
            </a:endParaRPr>
          </a:p>
        </p:txBody>
      </p:sp>
      <p:pic>
        <p:nvPicPr>
          <p:cNvPr id="40975" name="Picture 22" descr="Arnold | Emotional kompetent agieren | 1. Auflage | 2022 | beck-shop.de">
            <a:extLst>
              <a:ext uri="{FF2B5EF4-FFF2-40B4-BE49-F238E27FC236}">
                <a16:creationId xmlns:a16="http://schemas.microsoft.com/office/drawing/2014/main" id="{C4D91905-C427-27D9-D70F-F90FA1D6FD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9608" y="1374500"/>
            <a:ext cx="3120628"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Logo Kopie">
            <a:extLst>
              <a:ext uri="{FF2B5EF4-FFF2-40B4-BE49-F238E27FC236}">
                <a16:creationId xmlns:a16="http://schemas.microsoft.com/office/drawing/2014/main" id="{3DE3D438-080B-9BD3-9399-7A2ECBB1FD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69426"/>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6">
            <a:extLst>
              <a:ext uri="{FF2B5EF4-FFF2-40B4-BE49-F238E27FC236}">
                <a16:creationId xmlns:a16="http://schemas.microsoft.com/office/drawing/2014/main" id="{7F269454-5508-BD91-22A0-D04324C10D91}"/>
              </a:ext>
            </a:extLst>
          </p:cNvPr>
          <p:cNvGrpSpPr>
            <a:grpSpLocks/>
          </p:cNvGrpSpPr>
          <p:nvPr/>
        </p:nvGrpSpPr>
        <p:grpSpPr bwMode="auto">
          <a:xfrm>
            <a:off x="1656162" y="1869282"/>
            <a:ext cx="6207919" cy="323850"/>
            <a:chOff x="450" y="1395"/>
            <a:chExt cx="5214" cy="272"/>
          </a:xfrm>
        </p:grpSpPr>
        <p:sp>
          <p:nvSpPr>
            <p:cNvPr id="10254" name="Rectangle 7">
              <a:extLst>
                <a:ext uri="{FF2B5EF4-FFF2-40B4-BE49-F238E27FC236}">
                  <a16:creationId xmlns:a16="http://schemas.microsoft.com/office/drawing/2014/main" id="{3496F19A-3D80-3BAC-B64F-4446E8AE626A}"/>
                </a:ext>
              </a:extLst>
            </p:cNvPr>
            <p:cNvSpPr>
              <a:spLocks noChangeArrowheads="1"/>
            </p:cNvSpPr>
            <p:nvPr/>
          </p:nvSpPr>
          <p:spPr bwMode="auto">
            <a:xfrm>
              <a:off x="450" y="1395"/>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1.</a:t>
              </a:r>
            </a:p>
          </p:txBody>
        </p:sp>
        <p:sp>
          <p:nvSpPr>
            <p:cNvPr id="10255" name="Rectangle 8">
              <a:extLst>
                <a:ext uri="{FF2B5EF4-FFF2-40B4-BE49-F238E27FC236}">
                  <a16:creationId xmlns:a16="http://schemas.microsoft.com/office/drawing/2014/main" id="{2E34C7DD-0313-149C-FF16-4E54CDE0DA09}"/>
                </a:ext>
              </a:extLst>
            </p:cNvPr>
            <p:cNvSpPr>
              <a:spLocks noChangeArrowheads="1"/>
            </p:cNvSpPr>
            <p:nvPr/>
          </p:nvSpPr>
          <p:spPr bwMode="auto">
            <a:xfrm>
              <a:off x="810" y="1395"/>
              <a:ext cx="485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Wo stehen wir mit unseren bildungstheoretischen und </a:t>
              </a:r>
            </a:p>
            <a:p>
              <a:pPr eaLnBrk="1" hangingPunct="1">
                <a:spcBef>
                  <a:spcPct val="0"/>
                </a:spcBef>
                <a:buClrTx/>
                <a:buSzTx/>
                <a:buFontTx/>
                <a:buNone/>
              </a:pPr>
              <a:r>
                <a:rPr lang="de-DE" altLang="de-DE" sz="1800" b="1">
                  <a:solidFill>
                    <a:srgbClr val="7F7F7F"/>
                  </a:solidFill>
                  <a:latin typeface="Calibri" panose="020F0502020204030204" pitchFamily="34" charset="0"/>
                </a:rPr>
                <a:t>didaktischen Vorstellungen und Möglichkeiten?</a:t>
              </a:r>
            </a:p>
          </p:txBody>
        </p:sp>
      </p:grpSp>
      <p:grpSp>
        <p:nvGrpSpPr>
          <p:cNvPr id="10243" name="Group 9">
            <a:extLst>
              <a:ext uri="{FF2B5EF4-FFF2-40B4-BE49-F238E27FC236}">
                <a16:creationId xmlns:a16="http://schemas.microsoft.com/office/drawing/2014/main" id="{B3FEFCF9-5530-2FF8-834B-1D5E8E34BA64}"/>
              </a:ext>
            </a:extLst>
          </p:cNvPr>
          <p:cNvGrpSpPr>
            <a:grpSpLocks/>
          </p:cNvGrpSpPr>
          <p:nvPr/>
        </p:nvGrpSpPr>
        <p:grpSpPr bwMode="auto">
          <a:xfrm>
            <a:off x="1656161" y="2680099"/>
            <a:ext cx="5648325" cy="432197"/>
            <a:chOff x="431" y="1661"/>
            <a:chExt cx="5171" cy="272"/>
          </a:xfrm>
        </p:grpSpPr>
        <p:sp>
          <p:nvSpPr>
            <p:cNvPr id="10252" name="Rectangle 10">
              <a:extLst>
                <a:ext uri="{FF2B5EF4-FFF2-40B4-BE49-F238E27FC236}">
                  <a16:creationId xmlns:a16="http://schemas.microsoft.com/office/drawing/2014/main" id="{A594204C-46C7-210C-3E66-4F4554B01779}"/>
                </a:ext>
              </a:extLst>
            </p:cNvPr>
            <p:cNvSpPr>
              <a:spLocks noChangeArrowheads="1"/>
            </p:cNvSpPr>
            <p:nvPr/>
          </p:nvSpPr>
          <p:spPr bwMode="auto">
            <a:xfrm>
              <a:off x="431" y="1706"/>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2.</a:t>
              </a:r>
            </a:p>
          </p:txBody>
        </p:sp>
        <p:sp>
          <p:nvSpPr>
            <p:cNvPr id="10253" name="Rectangle 11">
              <a:extLst>
                <a:ext uri="{FF2B5EF4-FFF2-40B4-BE49-F238E27FC236}">
                  <a16:creationId xmlns:a16="http://schemas.microsoft.com/office/drawing/2014/main" id="{5F2D7C69-2166-B38F-32BC-43429FDDCE4F}"/>
                </a:ext>
              </a:extLst>
            </p:cNvPr>
            <p:cNvSpPr>
              <a:spLocks noChangeArrowheads="1"/>
            </p:cNvSpPr>
            <p:nvPr/>
          </p:nvSpPr>
          <p:spPr bwMode="auto">
            <a:xfrm>
              <a:off x="844" y="1661"/>
              <a:ext cx="475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Was wissen wir über die Herausbildung und Förderung </a:t>
              </a:r>
            </a:p>
            <a:p>
              <a:pPr eaLnBrk="1" hangingPunct="1">
                <a:spcBef>
                  <a:spcPct val="0"/>
                </a:spcBef>
                <a:buClrTx/>
                <a:buSzTx/>
                <a:buFontTx/>
                <a:buNone/>
              </a:pPr>
              <a:r>
                <a:rPr lang="de-DE" altLang="de-DE" sz="1800" b="1">
                  <a:solidFill>
                    <a:srgbClr val="7F7F7F"/>
                  </a:solidFill>
                  <a:latin typeface="Calibri" panose="020F0502020204030204" pitchFamily="34" charset="0"/>
                </a:rPr>
                <a:t>nachhaltiger Potenzialentfaltung?</a:t>
              </a:r>
            </a:p>
          </p:txBody>
        </p:sp>
      </p:grpSp>
      <p:grpSp>
        <p:nvGrpSpPr>
          <p:cNvPr id="10244" name="Group 12">
            <a:extLst>
              <a:ext uri="{FF2B5EF4-FFF2-40B4-BE49-F238E27FC236}">
                <a16:creationId xmlns:a16="http://schemas.microsoft.com/office/drawing/2014/main" id="{8135BA68-851D-1E53-2A40-4603FC6A9819}"/>
              </a:ext>
            </a:extLst>
          </p:cNvPr>
          <p:cNvGrpSpPr>
            <a:grpSpLocks/>
          </p:cNvGrpSpPr>
          <p:nvPr/>
        </p:nvGrpSpPr>
        <p:grpSpPr bwMode="auto">
          <a:xfrm>
            <a:off x="1656160" y="3489722"/>
            <a:ext cx="6156722" cy="323850"/>
            <a:chOff x="431" y="2069"/>
            <a:chExt cx="5171" cy="272"/>
          </a:xfrm>
        </p:grpSpPr>
        <p:sp>
          <p:nvSpPr>
            <p:cNvPr id="10250" name="Rectangle 13">
              <a:extLst>
                <a:ext uri="{FF2B5EF4-FFF2-40B4-BE49-F238E27FC236}">
                  <a16:creationId xmlns:a16="http://schemas.microsoft.com/office/drawing/2014/main" id="{BB0344FA-9160-90F5-EC8A-29AA23EFD60C}"/>
                </a:ext>
              </a:extLst>
            </p:cNvPr>
            <p:cNvSpPr>
              <a:spLocks noChangeArrowheads="1"/>
            </p:cNvSpPr>
            <p:nvPr/>
          </p:nvSpPr>
          <p:spPr bwMode="auto">
            <a:xfrm>
              <a:off x="431" y="2114"/>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3.</a:t>
              </a:r>
            </a:p>
          </p:txBody>
        </p:sp>
        <p:sp>
          <p:nvSpPr>
            <p:cNvPr id="10251" name="Rectangle 14">
              <a:extLst>
                <a:ext uri="{FF2B5EF4-FFF2-40B4-BE49-F238E27FC236}">
                  <a16:creationId xmlns:a16="http://schemas.microsoft.com/office/drawing/2014/main" id="{E2AE0442-AED6-F0C2-C964-A82EB7B9BD68}"/>
                </a:ext>
              </a:extLst>
            </p:cNvPr>
            <p:cNvSpPr>
              <a:spLocks noChangeArrowheads="1"/>
            </p:cNvSpPr>
            <p:nvPr/>
          </p:nvSpPr>
          <p:spPr bwMode="auto">
            <a:xfrm>
              <a:off x="810" y="2069"/>
              <a:ext cx="479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Systemische Pädagogik: Die Gestaltung und Begleitung </a:t>
              </a:r>
            </a:p>
            <a:p>
              <a:pPr eaLnBrk="1" hangingPunct="1">
                <a:spcBef>
                  <a:spcPct val="0"/>
                </a:spcBef>
                <a:buClrTx/>
                <a:buSzTx/>
                <a:buFontTx/>
                <a:buNone/>
              </a:pPr>
              <a:r>
                <a:rPr lang="de-DE" altLang="de-DE" sz="1800" b="1">
                  <a:solidFill>
                    <a:srgbClr val="7F7F7F"/>
                  </a:solidFill>
                  <a:latin typeface="Calibri" panose="020F0502020204030204" pitchFamily="34" charset="0"/>
                </a:rPr>
                <a:t>von Ichentwicklung</a:t>
              </a:r>
            </a:p>
            <a:p>
              <a:pPr eaLnBrk="1" hangingPunct="1">
                <a:spcBef>
                  <a:spcPct val="0"/>
                </a:spcBef>
                <a:buClrTx/>
                <a:buSzTx/>
                <a:buFontTx/>
                <a:buNone/>
              </a:pPr>
              <a:endParaRPr lang="de-DE" altLang="de-DE" sz="1800" b="1">
                <a:solidFill>
                  <a:srgbClr val="000099"/>
                </a:solidFill>
                <a:latin typeface="Arial" panose="020B0604020202020204" pitchFamily="34" charset="0"/>
              </a:endParaRPr>
            </a:p>
          </p:txBody>
        </p:sp>
      </p:grpSp>
      <p:pic>
        <p:nvPicPr>
          <p:cNvPr id="10245" name="Picture 5">
            <a:extLst>
              <a:ext uri="{FF2B5EF4-FFF2-40B4-BE49-F238E27FC236}">
                <a16:creationId xmlns:a16="http://schemas.microsoft.com/office/drawing/2014/main" id="{1E4883FE-1888-FA3C-C22B-D79F03EEA00B}"/>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605"/>
            <a:ext cx="91440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a:extLst>
              <a:ext uri="{FF2B5EF4-FFF2-40B4-BE49-F238E27FC236}">
                <a16:creationId xmlns:a16="http://schemas.microsoft.com/office/drawing/2014/main" id="{09273221-76B9-2EDF-4C49-26046A826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481"/>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a:extLst>
              <a:ext uri="{FF2B5EF4-FFF2-40B4-BE49-F238E27FC236}">
                <a16:creationId xmlns:a16="http://schemas.microsoft.com/office/drawing/2014/main" id="{54971FFB-56CA-F10C-FD41-4E657E3C9F9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4570"/>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descr="Logo Kopie">
            <a:extLst>
              <a:ext uri="{FF2B5EF4-FFF2-40B4-BE49-F238E27FC236}">
                <a16:creationId xmlns:a16="http://schemas.microsoft.com/office/drawing/2014/main" id="{1DA1E8B4-FE38-97D0-8AAB-351BE77A0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6" y="94653"/>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D5C3CDB7-6A77-FF5A-95CD-02B541B3DD62}"/>
              </a:ext>
            </a:extLst>
          </p:cNvPr>
          <p:cNvSpPr>
            <a:spLocks noGrp="1" noChangeArrowheads="1"/>
          </p:cNvSpPr>
          <p:nvPr>
            <p:ph type="title" idx="4294967295"/>
          </p:nvPr>
        </p:nvSpPr>
        <p:spPr>
          <a:xfrm>
            <a:off x="3867150" y="844550"/>
            <a:ext cx="5276850" cy="755650"/>
          </a:xfrm>
        </p:spPr>
        <p:txBody>
          <a:bodyPr>
            <a:normAutofit fontScale="90000"/>
          </a:bodyPr>
          <a:lstStyle/>
          <a:p>
            <a:pPr eaLnBrk="1" hangingPunct="1"/>
            <a:br>
              <a:rPr lang="de-DE" altLang="de-DE" sz="3000" i="1" dirty="0"/>
            </a:br>
            <a:br>
              <a:rPr lang="de-DE" altLang="de-DE" sz="3000" i="1" dirty="0"/>
            </a:br>
            <a:br>
              <a:rPr lang="de-DE" altLang="de-DE" sz="3000" i="1" dirty="0"/>
            </a:br>
            <a:br>
              <a:rPr lang="de-DE" altLang="de-DE" sz="3000" i="1" dirty="0"/>
            </a:br>
            <a:br>
              <a:rPr lang="de-DE" altLang="de-DE" sz="3000" i="1" dirty="0"/>
            </a:br>
            <a:br>
              <a:rPr lang="de-DE" altLang="de-DE" sz="3000" i="1" dirty="0"/>
            </a:br>
            <a:br>
              <a:rPr lang="de-DE" altLang="de-DE" sz="3000" i="1" dirty="0"/>
            </a:br>
            <a:br>
              <a:rPr lang="de-DE" altLang="de-DE" sz="3000" i="1" dirty="0"/>
            </a:br>
            <a:br>
              <a:rPr lang="de-DE" altLang="de-DE" sz="3000" i="1" dirty="0"/>
            </a:br>
            <a:br>
              <a:rPr lang="de-DE" altLang="de-DE" sz="3000" i="1" dirty="0"/>
            </a:br>
            <a:endParaRPr lang="de-DE" altLang="de-DE" sz="3000" i="1" dirty="0"/>
          </a:p>
        </p:txBody>
      </p:sp>
      <p:sp>
        <p:nvSpPr>
          <p:cNvPr id="284675" name="Rectangle 3">
            <a:extLst>
              <a:ext uri="{FF2B5EF4-FFF2-40B4-BE49-F238E27FC236}">
                <a16:creationId xmlns:a16="http://schemas.microsoft.com/office/drawing/2014/main" id="{3CC4F1C9-F1B6-D2CC-466B-CDECE99ED0B6}"/>
              </a:ext>
            </a:extLst>
          </p:cNvPr>
          <p:cNvSpPr>
            <a:spLocks noGrp="1" noChangeArrowheads="1"/>
          </p:cNvSpPr>
          <p:nvPr>
            <p:ph type="body" idx="4294967295"/>
          </p:nvPr>
        </p:nvSpPr>
        <p:spPr>
          <a:xfrm>
            <a:off x="1115616" y="1419622"/>
            <a:ext cx="7772400" cy="3376937"/>
          </a:xfrm>
        </p:spPr>
        <p:txBody>
          <a:bodyPr>
            <a:normAutofit fontScale="85000" lnSpcReduction="20000"/>
          </a:bodyPr>
          <a:lstStyle/>
          <a:p>
            <a:pPr algn="ctr" eaLnBrk="1" hangingPunct="1">
              <a:lnSpc>
                <a:spcPct val="80000"/>
              </a:lnSpc>
              <a:buFont typeface="Wingdings" pitchFamily="2" charset="2"/>
              <a:buNone/>
            </a:pPr>
            <a:endParaRPr lang="de-DE" altLang="de-DE" sz="1275" i="1" dirty="0"/>
          </a:p>
          <a:p>
            <a:pPr algn="ctr" eaLnBrk="1" hangingPunct="1">
              <a:lnSpc>
                <a:spcPct val="80000"/>
              </a:lnSpc>
              <a:buFont typeface="Wingdings" pitchFamily="2" charset="2"/>
              <a:buNone/>
            </a:pPr>
            <a:endParaRPr lang="de-DE" altLang="de-DE" sz="1275" i="1" dirty="0"/>
          </a:p>
          <a:p>
            <a:pPr algn="ctr" eaLnBrk="1" hangingPunct="1">
              <a:lnSpc>
                <a:spcPct val="80000"/>
              </a:lnSpc>
              <a:buFont typeface="Wingdings" pitchFamily="2" charset="2"/>
              <a:buNone/>
            </a:pPr>
            <a:r>
              <a:rPr lang="de-DE" altLang="de-DE" sz="2200" i="1" dirty="0"/>
              <a:t>„Warum  ist das Vermitteln von Wissen oft so erfolglos? </a:t>
            </a:r>
          </a:p>
          <a:p>
            <a:pPr algn="ctr" eaLnBrk="1" hangingPunct="1">
              <a:lnSpc>
                <a:spcPct val="80000"/>
              </a:lnSpc>
              <a:buFont typeface="Wingdings" pitchFamily="2" charset="2"/>
              <a:buNone/>
            </a:pPr>
            <a:endParaRPr lang="de-DE" altLang="de-DE" sz="2200" i="1" dirty="0"/>
          </a:p>
          <a:p>
            <a:pPr algn="ctr" eaLnBrk="1" hangingPunct="1">
              <a:lnSpc>
                <a:spcPct val="80000"/>
              </a:lnSpc>
              <a:buFont typeface="Wingdings" pitchFamily="2" charset="2"/>
              <a:buNone/>
            </a:pPr>
            <a:r>
              <a:rPr lang="de-DE" altLang="de-DE" sz="2200" i="1" dirty="0"/>
              <a:t>(…) </a:t>
            </a:r>
          </a:p>
          <a:p>
            <a:pPr algn="ctr" eaLnBrk="1" hangingPunct="1">
              <a:lnSpc>
                <a:spcPct val="80000"/>
              </a:lnSpc>
              <a:buFont typeface="Wingdings" pitchFamily="2" charset="2"/>
              <a:buNone/>
            </a:pPr>
            <a:r>
              <a:rPr lang="de-DE" altLang="de-DE" sz="2200" i="1" dirty="0"/>
              <a:t>Damit gesprochene oder geschriebene Worte und Sätze eine Bedeutung erlangen, muss das Gehirn des Empfängers über ein entsprechendes Vorwissen verfügen, es müssen also Bedeutungskontexte vorhanden sein, die den Zeichen ihre Bedeutung verleihen. </a:t>
            </a:r>
          </a:p>
          <a:p>
            <a:pPr algn="ctr" eaLnBrk="1" hangingPunct="1">
              <a:lnSpc>
                <a:spcPct val="80000"/>
              </a:lnSpc>
              <a:buFont typeface="Wingdings" pitchFamily="2" charset="2"/>
              <a:buNone/>
            </a:pPr>
            <a:endParaRPr lang="de-DE" altLang="de-DE" sz="2200" i="1" dirty="0"/>
          </a:p>
          <a:p>
            <a:pPr algn="ctr" eaLnBrk="1" hangingPunct="1">
              <a:lnSpc>
                <a:spcPct val="80000"/>
              </a:lnSpc>
              <a:buFont typeface="Wingdings" pitchFamily="2" charset="2"/>
              <a:buNone/>
            </a:pPr>
            <a:r>
              <a:rPr lang="de-DE" altLang="de-DE" sz="2200" i="1" dirty="0"/>
              <a:t>Bedeutungen können somit gar nicht vom Lehrenden auf den Lernenden direkt übertragen, sondern müssen vom Gehirn des Lernenden konstruiert werden“ </a:t>
            </a:r>
          </a:p>
          <a:p>
            <a:pPr algn="ctr" eaLnBrk="1" hangingPunct="1">
              <a:lnSpc>
                <a:spcPct val="80000"/>
              </a:lnSpc>
              <a:buFont typeface="Wingdings" pitchFamily="2" charset="2"/>
              <a:buNone/>
            </a:pPr>
            <a:endParaRPr lang="de-DE" altLang="de-DE" sz="1350" i="1" dirty="0"/>
          </a:p>
          <a:p>
            <a:pPr algn="ctr" eaLnBrk="1" hangingPunct="1">
              <a:lnSpc>
                <a:spcPct val="80000"/>
              </a:lnSpc>
              <a:buFont typeface="Wingdings" pitchFamily="2" charset="2"/>
              <a:buNone/>
            </a:pPr>
            <a:endParaRPr lang="de-DE" altLang="de-DE" sz="900" i="1" dirty="0"/>
          </a:p>
          <a:p>
            <a:pPr algn="r" eaLnBrk="1" hangingPunct="1">
              <a:lnSpc>
                <a:spcPct val="80000"/>
              </a:lnSpc>
              <a:buFont typeface="Wingdings" pitchFamily="2" charset="2"/>
              <a:buNone/>
            </a:pPr>
            <a:endParaRPr lang="de-DE" altLang="de-DE" sz="525" i="1" dirty="0"/>
          </a:p>
          <a:p>
            <a:pPr algn="r" eaLnBrk="1" hangingPunct="1">
              <a:lnSpc>
                <a:spcPct val="80000"/>
              </a:lnSpc>
              <a:buFont typeface="Wingdings" pitchFamily="2" charset="2"/>
              <a:buNone/>
            </a:pPr>
            <a:endParaRPr lang="de-DE" altLang="de-DE" sz="525" i="1" dirty="0"/>
          </a:p>
          <a:p>
            <a:pPr algn="r" eaLnBrk="1" hangingPunct="1">
              <a:lnSpc>
                <a:spcPct val="80000"/>
              </a:lnSpc>
              <a:buFont typeface="Wingdings" pitchFamily="2" charset="2"/>
              <a:buNone/>
            </a:pPr>
            <a:endParaRPr lang="de-DE" altLang="de-DE" sz="525" i="1" dirty="0"/>
          </a:p>
          <a:p>
            <a:pPr algn="r" eaLnBrk="1" hangingPunct="1">
              <a:lnSpc>
                <a:spcPct val="80000"/>
              </a:lnSpc>
              <a:buFont typeface="Wingdings" pitchFamily="2" charset="2"/>
              <a:buNone/>
            </a:pPr>
            <a:endParaRPr lang="de-DE" altLang="de-DE" sz="525" i="1" dirty="0"/>
          </a:p>
          <a:p>
            <a:pPr algn="r" eaLnBrk="1" hangingPunct="1">
              <a:lnSpc>
                <a:spcPct val="80000"/>
              </a:lnSpc>
              <a:buFont typeface="Wingdings" pitchFamily="2" charset="2"/>
              <a:buNone/>
            </a:pPr>
            <a:r>
              <a:rPr lang="de-DE" altLang="de-DE" sz="1100" i="1" dirty="0"/>
              <a:t>(Roth, G./ Lück, M.: Mit Gefühl und Motivation lernen. Neurobiologische Grundlagen der Wissensvermittlung im Training. </a:t>
            </a:r>
          </a:p>
          <a:p>
            <a:pPr algn="r" eaLnBrk="1" hangingPunct="1">
              <a:lnSpc>
                <a:spcPct val="80000"/>
              </a:lnSpc>
              <a:buFont typeface="Wingdings" pitchFamily="2" charset="2"/>
              <a:buNone/>
            </a:pPr>
            <a:r>
              <a:rPr lang="de-DE" altLang="de-DE" sz="1100" i="1" dirty="0"/>
              <a:t>In: Weiterbildung. Zeitschrift für Grundlagen, Praxis und Trends, 1/2010, S. 40-43</a:t>
            </a:r>
            <a:r>
              <a:rPr lang="de-DE" altLang="de-DE" sz="1100" dirty="0"/>
              <a:t> </a:t>
            </a:r>
            <a:r>
              <a:rPr lang="de-DE" altLang="de-DE" sz="1100" i="1" dirty="0"/>
              <a:t>, S.40).</a:t>
            </a:r>
          </a:p>
        </p:txBody>
      </p:sp>
      <p:pic>
        <p:nvPicPr>
          <p:cNvPr id="11268" name="Picture 6" descr="Logo Kopie">
            <a:extLst>
              <a:ext uri="{FF2B5EF4-FFF2-40B4-BE49-F238E27FC236}">
                <a16:creationId xmlns:a16="http://schemas.microsoft.com/office/drawing/2014/main" id="{D018A30E-C943-9E84-C1DC-015B27D69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FC8B6376-3474-2328-31D2-36C7DC1187ED}"/>
              </a:ext>
            </a:extLst>
          </p:cNvPr>
          <p:cNvSpPr txBox="1"/>
          <p:nvPr/>
        </p:nvSpPr>
        <p:spPr>
          <a:xfrm>
            <a:off x="1331640" y="501903"/>
            <a:ext cx="5276850" cy="830997"/>
          </a:xfrm>
          <a:prstGeom prst="rect">
            <a:avLst/>
          </a:prstGeom>
          <a:noFill/>
        </p:spPr>
        <p:txBody>
          <a:bodyPr wrap="square" rtlCol="0">
            <a:spAutoFit/>
          </a:bodyPr>
          <a:lstStyle/>
          <a:p>
            <a:r>
              <a:rPr lang="de-DE" sz="2400" b="1" i="1" dirty="0">
                <a:solidFill>
                  <a:srgbClr val="0070C0"/>
                </a:solidFill>
              </a:rPr>
              <a:t>„Bedeutungen müssen konstruiert werden“</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84674"/>
                                        </p:tgtEl>
                                        <p:attrNameLst>
                                          <p:attrName>style.visibility</p:attrName>
                                        </p:attrNameLst>
                                      </p:cBhvr>
                                      <p:to>
                                        <p:strVal val="visible"/>
                                      </p:to>
                                    </p:set>
                                    <p:anim calcmode="lin" valueType="num">
                                      <p:cBhvr additive="base">
                                        <p:cTn id="7" dur="800" fill="hold">
                                          <p:stCondLst>
                                            <p:cond delay="0"/>
                                          </p:stCondLst>
                                        </p:cTn>
                                        <p:tgtEl>
                                          <p:spTgt spid="28467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846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84675">
                                            <p:txEl>
                                              <p:pRg st="2" end="2"/>
                                            </p:txEl>
                                          </p:spTgt>
                                        </p:tgtEl>
                                        <p:attrNameLst>
                                          <p:attrName>style.visibility</p:attrName>
                                        </p:attrNameLst>
                                      </p:cBhvr>
                                      <p:to>
                                        <p:strVal val="visible"/>
                                      </p:to>
                                    </p:set>
                                    <p:animEffect transition="in" filter="fade">
                                      <p:cBhvr>
                                        <p:cTn id="13" dur="1000"/>
                                        <p:tgtEl>
                                          <p:spTgt spid="284675">
                                            <p:txEl>
                                              <p:pRg st="2" end="2"/>
                                            </p:txEl>
                                          </p:spTgt>
                                        </p:tgtEl>
                                      </p:cBhvr>
                                    </p:animEffect>
                                    <p:anim calcmode="lin" valueType="num">
                                      <p:cBhvr>
                                        <p:cTn id="14" dur="1000" fill="hold"/>
                                        <p:tgtEl>
                                          <p:spTgt spid="284675">
                                            <p:txEl>
                                              <p:pRg st="2" end="2"/>
                                            </p:txEl>
                                          </p:spTgt>
                                        </p:tgtEl>
                                        <p:attrNameLst>
                                          <p:attrName>ppt_x</p:attrName>
                                        </p:attrNameLst>
                                      </p:cBhvr>
                                      <p:tavLst>
                                        <p:tav tm="0">
                                          <p:val>
                                            <p:strVal val="#ppt_x-.1"/>
                                          </p:val>
                                        </p:tav>
                                        <p:tav tm="100000">
                                          <p:val>
                                            <p:strVal val="#ppt_x"/>
                                          </p:val>
                                        </p:tav>
                                      </p:tavLst>
                                    </p:anim>
                                    <p:anim calcmode="lin" valueType="num">
                                      <p:cBhvr>
                                        <p:cTn id="15" dur="1000" fill="hold"/>
                                        <p:tgtEl>
                                          <p:spTgt spid="284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284675">
                                            <p:txEl>
                                              <p:pRg st="4" end="4"/>
                                            </p:txEl>
                                          </p:spTgt>
                                        </p:tgtEl>
                                        <p:attrNameLst>
                                          <p:attrName>style.visibility</p:attrName>
                                        </p:attrNameLst>
                                      </p:cBhvr>
                                      <p:to>
                                        <p:strVal val="visible"/>
                                      </p:to>
                                    </p:set>
                                    <p:animEffect transition="in" filter="fade">
                                      <p:cBhvr>
                                        <p:cTn id="20" dur="1000"/>
                                        <p:tgtEl>
                                          <p:spTgt spid="284675">
                                            <p:txEl>
                                              <p:pRg st="4" end="4"/>
                                            </p:txEl>
                                          </p:spTgt>
                                        </p:tgtEl>
                                      </p:cBhvr>
                                    </p:animEffect>
                                    <p:anim calcmode="lin" valueType="num">
                                      <p:cBhvr>
                                        <p:cTn id="21" dur="1000" fill="hold"/>
                                        <p:tgtEl>
                                          <p:spTgt spid="284675">
                                            <p:txEl>
                                              <p:pRg st="4" end="4"/>
                                            </p:txEl>
                                          </p:spTgt>
                                        </p:tgtEl>
                                        <p:attrNameLst>
                                          <p:attrName>ppt_x</p:attrName>
                                        </p:attrNameLst>
                                      </p:cBhvr>
                                      <p:tavLst>
                                        <p:tav tm="0">
                                          <p:val>
                                            <p:strVal val="#ppt_x-.1"/>
                                          </p:val>
                                        </p:tav>
                                        <p:tav tm="100000">
                                          <p:val>
                                            <p:strVal val="#ppt_x"/>
                                          </p:val>
                                        </p:tav>
                                      </p:tavLst>
                                    </p:anim>
                                    <p:anim calcmode="lin" valueType="num">
                                      <p:cBhvr>
                                        <p:cTn id="22" dur="1000" fill="hold"/>
                                        <p:tgtEl>
                                          <p:spTgt spid="2846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284675">
                                            <p:txEl>
                                              <p:pRg st="5" end="5"/>
                                            </p:txEl>
                                          </p:spTgt>
                                        </p:tgtEl>
                                        <p:attrNameLst>
                                          <p:attrName>style.visibility</p:attrName>
                                        </p:attrNameLst>
                                      </p:cBhvr>
                                      <p:to>
                                        <p:strVal val="visible"/>
                                      </p:to>
                                    </p:set>
                                    <p:animEffect transition="in" filter="fade">
                                      <p:cBhvr>
                                        <p:cTn id="27" dur="1000"/>
                                        <p:tgtEl>
                                          <p:spTgt spid="284675">
                                            <p:txEl>
                                              <p:pRg st="5" end="5"/>
                                            </p:txEl>
                                          </p:spTgt>
                                        </p:tgtEl>
                                      </p:cBhvr>
                                    </p:animEffect>
                                    <p:anim calcmode="lin" valueType="num">
                                      <p:cBhvr>
                                        <p:cTn id="28" dur="1000" fill="hold"/>
                                        <p:tgtEl>
                                          <p:spTgt spid="284675">
                                            <p:txEl>
                                              <p:pRg st="5" end="5"/>
                                            </p:txEl>
                                          </p:spTgt>
                                        </p:tgtEl>
                                        <p:attrNameLst>
                                          <p:attrName>ppt_x</p:attrName>
                                        </p:attrNameLst>
                                      </p:cBhvr>
                                      <p:tavLst>
                                        <p:tav tm="0">
                                          <p:val>
                                            <p:strVal val="#ppt_x-.1"/>
                                          </p:val>
                                        </p:tav>
                                        <p:tav tm="100000">
                                          <p:val>
                                            <p:strVal val="#ppt_x"/>
                                          </p:val>
                                        </p:tav>
                                      </p:tavLst>
                                    </p:anim>
                                    <p:anim calcmode="lin" valueType="num">
                                      <p:cBhvr>
                                        <p:cTn id="29" dur="1000" fill="hold"/>
                                        <p:tgtEl>
                                          <p:spTgt spid="2846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284675">
                                            <p:txEl>
                                              <p:pRg st="7" end="7"/>
                                            </p:txEl>
                                          </p:spTgt>
                                        </p:tgtEl>
                                        <p:attrNameLst>
                                          <p:attrName>style.visibility</p:attrName>
                                        </p:attrNameLst>
                                      </p:cBhvr>
                                      <p:to>
                                        <p:strVal val="visible"/>
                                      </p:to>
                                    </p:set>
                                    <p:animEffect transition="in" filter="fade">
                                      <p:cBhvr>
                                        <p:cTn id="34" dur="1000"/>
                                        <p:tgtEl>
                                          <p:spTgt spid="284675">
                                            <p:txEl>
                                              <p:pRg st="7" end="7"/>
                                            </p:txEl>
                                          </p:spTgt>
                                        </p:tgtEl>
                                      </p:cBhvr>
                                    </p:animEffect>
                                    <p:anim calcmode="lin" valueType="num">
                                      <p:cBhvr>
                                        <p:cTn id="35" dur="1000" fill="hold"/>
                                        <p:tgtEl>
                                          <p:spTgt spid="284675">
                                            <p:txEl>
                                              <p:pRg st="7" end="7"/>
                                            </p:txEl>
                                          </p:spTgt>
                                        </p:tgtEl>
                                        <p:attrNameLst>
                                          <p:attrName>ppt_x</p:attrName>
                                        </p:attrNameLst>
                                      </p:cBhvr>
                                      <p:tavLst>
                                        <p:tav tm="0">
                                          <p:val>
                                            <p:strVal val="#ppt_x-.1"/>
                                          </p:val>
                                        </p:tav>
                                        <p:tav tm="100000">
                                          <p:val>
                                            <p:strVal val="#ppt_x"/>
                                          </p:val>
                                        </p:tav>
                                      </p:tavLst>
                                    </p:anim>
                                    <p:anim calcmode="lin" valueType="num">
                                      <p:cBhvr>
                                        <p:cTn id="36" dur="1000" fill="hold"/>
                                        <p:tgtEl>
                                          <p:spTgt spid="2846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284675">
                                            <p:txEl>
                                              <p:pRg st="14" end="14"/>
                                            </p:txEl>
                                          </p:spTgt>
                                        </p:tgtEl>
                                        <p:attrNameLst>
                                          <p:attrName>style.visibility</p:attrName>
                                        </p:attrNameLst>
                                      </p:cBhvr>
                                      <p:to>
                                        <p:strVal val="visible"/>
                                      </p:to>
                                    </p:set>
                                    <p:animEffect transition="in" filter="fade">
                                      <p:cBhvr>
                                        <p:cTn id="41" dur="1000"/>
                                        <p:tgtEl>
                                          <p:spTgt spid="284675">
                                            <p:txEl>
                                              <p:pRg st="14" end="14"/>
                                            </p:txEl>
                                          </p:spTgt>
                                        </p:tgtEl>
                                      </p:cBhvr>
                                    </p:animEffect>
                                    <p:anim calcmode="lin" valueType="num">
                                      <p:cBhvr>
                                        <p:cTn id="42" dur="1000" fill="hold"/>
                                        <p:tgtEl>
                                          <p:spTgt spid="284675">
                                            <p:txEl>
                                              <p:pRg st="14" end="14"/>
                                            </p:txEl>
                                          </p:spTgt>
                                        </p:tgtEl>
                                        <p:attrNameLst>
                                          <p:attrName>ppt_x</p:attrName>
                                        </p:attrNameLst>
                                      </p:cBhvr>
                                      <p:tavLst>
                                        <p:tav tm="0">
                                          <p:val>
                                            <p:strVal val="#ppt_x-.1"/>
                                          </p:val>
                                        </p:tav>
                                        <p:tav tm="100000">
                                          <p:val>
                                            <p:strVal val="#ppt_x"/>
                                          </p:val>
                                        </p:tav>
                                      </p:tavLst>
                                    </p:anim>
                                    <p:anim calcmode="lin" valueType="num">
                                      <p:cBhvr>
                                        <p:cTn id="43" dur="1000" fill="hold"/>
                                        <p:tgtEl>
                                          <p:spTgt spid="28467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284675">
                                            <p:txEl>
                                              <p:pRg st="15" end="15"/>
                                            </p:txEl>
                                          </p:spTgt>
                                        </p:tgtEl>
                                        <p:attrNameLst>
                                          <p:attrName>style.visibility</p:attrName>
                                        </p:attrNameLst>
                                      </p:cBhvr>
                                      <p:to>
                                        <p:strVal val="visible"/>
                                      </p:to>
                                    </p:set>
                                    <p:animEffect transition="in" filter="fade">
                                      <p:cBhvr>
                                        <p:cTn id="48" dur="1000"/>
                                        <p:tgtEl>
                                          <p:spTgt spid="284675">
                                            <p:txEl>
                                              <p:pRg st="15" end="15"/>
                                            </p:txEl>
                                          </p:spTgt>
                                        </p:tgtEl>
                                      </p:cBhvr>
                                    </p:animEffect>
                                    <p:anim calcmode="lin" valueType="num">
                                      <p:cBhvr>
                                        <p:cTn id="49" dur="1000" fill="hold"/>
                                        <p:tgtEl>
                                          <p:spTgt spid="284675">
                                            <p:txEl>
                                              <p:pRg st="15" end="15"/>
                                            </p:txEl>
                                          </p:spTgt>
                                        </p:tgtEl>
                                        <p:attrNameLst>
                                          <p:attrName>ppt_x</p:attrName>
                                        </p:attrNameLst>
                                      </p:cBhvr>
                                      <p:tavLst>
                                        <p:tav tm="0">
                                          <p:val>
                                            <p:strVal val="#ppt_x-.1"/>
                                          </p:val>
                                        </p:tav>
                                        <p:tav tm="100000">
                                          <p:val>
                                            <p:strVal val="#ppt_x"/>
                                          </p:val>
                                        </p:tav>
                                      </p:tavLst>
                                    </p:anim>
                                    <p:anim calcmode="lin" valueType="num">
                                      <p:cBhvr>
                                        <p:cTn id="50" dur="1000" fill="hold"/>
                                        <p:tgtEl>
                                          <p:spTgt spid="284675">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hteck 1">
            <a:extLst>
              <a:ext uri="{FF2B5EF4-FFF2-40B4-BE49-F238E27FC236}">
                <a16:creationId xmlns:a16="http://schemas.microsoft.com/office/drawing/2014/main" id="{126666A2-63F1-AEAA-59B8-7801A43535D2}"/>
              </a:ext>
            </a:extLst>
          </p:cNvPr>
          <p:cNvSpPr>
            <a:spLocks noChangeArrowheads="1"/>
          </p:cNvSpPr>
          <p:nvPr/>
        </p:nvSpPr>
        <p:spPr bwMode="auto">
          <a:xfrm>
            <a:off x="1043608" y="844156"/>
            <a:ext cx="6337079"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altLang="de-DE" sz="2400" b="1" dirty="0">
                <a:latin typeface="+mn-lt"/>
                <a:ea typeface="Calibri" panose="020F0502020204030204" pitchFamily="34" charset="0"/>
                <a:cs typeface="Times New Roman" panose="02020603050405020304" pitchFamily="18" charset="0"/>
              </a:rPr>
              <a:t>Facts </a:t>
            </a:r>
            <a:r>
              <a:rPr lang="de-DE" altLang="de-DE" sz="2400" b="1" dirty="0" err="1">
                <a:latin typeface="+mn-lt"/>
                <a:ea typeface="Calibri" panose="020F0502020204030204" pitchFamily="34" charset="0"/>
                <a:cs typeface="Times New Roman" panose="02020603050405020304" pitchFamily="18" charset="0"/>
              </a:rPr>
              <a:t>or</a:t>
            </a:r>
            <a:r>
              <a:rPr lang="de-DE" altLang="de-DE" sz="2400" b="1" dirty="0">
                <a:latin typeface="+mn-lt"/>
                <a:ea typeface="Calibri" panose="020F0502020204030204" pitchFamily="34" charset="0"/>
                <a:cs typeface="Times New Roman" panose="02020603050405020304" pitchFamily="18" charset="0"/>
              </a:rPr>
              <a:t> Fake News?</a:t>
            </a:r>
          </a:p>
          <a:p>
            <a:pPr>
              <a:spcBef>
                <a:spcPct val="0"/>
              </a:spcBef>
              <a:buClrTx/>
              <a:buSzTx/>
              <a:buFontTx/>
              <a:buNone/>
            </a:pPr>
            <a:endParaRPr lang="de-DE" altLang="de-DE" sz="2250" b="1" dirty="0">
              <a:latin typeface="Calibri Light" panose="020F0302020204030204" pitchFamily="34" charset="0"/>
              <a:ea typeface="Calibri" panose="020F0502020204030204" pitchFamily="34" charset="0"/>
              <a:cs typeface="Times New Roman" panose="02020603050405020304" pitchFamily="18" charset="0"/>
            </a:endParaRPr>
          </a:p>
          <a:p>
            <a:pPr>
              <a:spcBef>
                <a:spcPct val="0"/>
              </a:spcBef>
              <a:buClrTx/>
              <a:buSzTx/>
              <a:buFontTx/>
              <a:buNone/>
            </a:pPr>
            <a:endParaRPr lang="de-DE" altLang="de-DE" sz="2250" b="1" dirty="0">
              <a:latin typeface="Calibri Light" panose="020F0302020204030204" pitchFamily="34" charset="0"/>
              <a:ea typeface="Calibri" panose="020F0502020204030204" pitchFamily="34" charset="0"/>
              <a:cs typeface="Times New Roman" panose="02020603050405020304" pitchFamily="18" charset="0"/>
            </a:endParaRPr>
          </a:p>
          <a:p>
            <a:pPr>
              <a:spcBef>
                <a:spcPct val="0"/>
              </a:spcBef>
              <a:buClrTx/>
              <a:buSzTx/>
              <a:buFontTx/>
              <a:buNone/>
            </a:pPr>
            <a:r>
              <a:rPr lang="de-DE" altLang="de-DE" sz="2250" b="1" dirty="0">
                <a:latin typeface="+mn-lt"/>
                <a:ea typeface="Calibri" panose="020F0502020204030204" pitchFamily="34" charset="0"/>
                <a:cs typeface="Times New Roman" panose="02020603050405020304" pitchFamily="18" charset="0"/>
              </a:rPr>
              <a:t>John Maynard Keynes rief den Beobachtern zu: </a:t>
            </a:r>
          </a:p>
          <a:p>
            <a:pPr>
              <a:spcBef>
                <a:spcPct val="0"/>
              </a:spcBef>
              <a:buClrTx/>
              <a:buSzTx/>
              <a:buFontTx/>
              <a:buNone/>
            </a:pPr>
            <a:endParaRPr lang="de-DE" altLang="de-DE" sz="2250" b="1" dirty="0">
              <a:latin typeface="+mn-lt"/>
              <a:ea typeface="Calibri" panose="020F0502020204030204" pitchFamily="34" charset="0"/>
              <a:cs typeface="Times New Roman" panose="02020603050405020304" pitchFamily="18" charset="0"/>
            </a:endParaRPr>
          </a:p>
          <a:p>
            <a:pPr>
              <a:spcBef>
                <a:spcPct val="0"/>
              </a:spcBef>
              <a:buClrTx/>
              <a:buSzTx/>
              <a:buFontTx/>
              <a:buNone/>
            </a:pPr>
            <a:r>
              <a:rPr lang="de-DE" altLang="de-DE" sz="2250" b="1" dirty="0">
                <a:latin typeface="+mn-lt"/>
                <a:ea typeface="Calibri" panose="020F0502020204030204" pitchFamily="34" charset="0"/>
                <a:cs typeface="Times New Roman" panose="02020603050405020304" pitchFamily="18" charset="0"/>
              </a:rPr>
              <a:t>„Wenn sich die Fakten ändern, </a:t>
            </a:r>
          </a:p>
          <a:p>
            <a:pPr>
              <a:spcBef>
                <a:spcPct val="0"/>
              </a:spcBef>
              <a:buClrTx/>
              <a:buSzTx/>
              <a:buFontTx/>
              <a:buNone/>
            </a:pPr>
            <a:r>
              <a:rPr lang="de-DE" altLang="de-DE" sz="2250" b="1" dirty="0">
                <a:latin typeface="+mn-lt"/>
                <a:ea typeface="Calibri" panose="020F0502020204030204" pitchFamily="34" charset="0"/>
                <a:cs typeface="Times New Roman" panose="02020603050405020304" pitchFamily="18" charset="0"/>
              </a:rPr>
              <a:t>ändere ich meine Meinung. </a:t>
            </a:r>
          </a:p>
          <a:p>
            <a:pPr>
              <a:spcBef>
                <a:spcPct val="0"/>
              </a:spcBef>
              <a:buClrTx/>
              <a:buSzTx/>
              <a:buFontTx/>
              <a:buNone/>
            </a:pPr>
            <a:r>
              <a:rPr lang="de-DE" altLang="de-DE" sz="2250" b="1" dirty="0">
                <a:latin typeface="+mn-lt"/>
                <a:ea typeface="Calibri" panose="020F0502020204030204" pitchFamily="34" charset="0"/>
                <a:cs typeface="Times New Roman" panose="02020603050405020304" pitchFamily="18" charset="0"/>
              </a:rPr>
              <a:t>Und Sie, was machen Sie?“</a:t>
            </a:r>
          </a:p>
        </p:txBody>
      </p:sp>
      <p:pic>
        <p:nvPicPr>
          <p:cNvPr id="15363" name="Picture 6" descr="Logo Kopie">
            <a:extLst>
              <a:ext uri="{FF2B5EF4-FFF2-40B4-BE49-F238E27FC236}">
                <a16:creationId xmlns:a16="http://schemas.microsoft.com/office/drawing/2014/main" id="{544FF892-9EA3-7AAA-47E7-A0BEE6F2B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5486"/>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6">
            <a:extLst>
              <a:ext uri="{FF2B5EF4-FFF2-40B4-BE49-F238E27FC236}">
                <a16:creationId xmlns:a16="http://schemas.microsoft.com/office/drawing/2014/main" id="{0341E093-502E-C675-953E-CDF2625DF445}"/>
              </a:ext>
            </a:extLst>
          </p:cNvPr>
          <p:cNvGrpSpPr>
            <a:grpSpLocks/>
          </p:cNvGrpSpPr>
          <p:nvPr/>
        </p:nvGrpSpPr>
        <p:grpSpPr bwMode="auto">
          <a:xfrm>
            <a:off x="1656162" y="1869282"/>
            <a:ext cx="6207919" cy="323850"/>
            <a:chOff x="450" y="1395"/>
            <a:chExt cx="5214" cy="272"/>
          </a:xfrm>
        </p:grpSpPr>
        <p:sp>
          <p:nvSpPr>
            <p:cNvPr id="16397" name="Rectangle 7">
              <a:extLst>
                <a:ext uri="{FF2B5EF4-FFF2-40B4-BE49-F238E27FC236}">
                  <a16:creationId xmlns:a16="http://schemas.microsoft.com/office/drawing/2014/main" id="{7CA895DE-E8B7-7716-ED8C-0301E42032DD}"/>
                </a:ext>
              </a:extLst>
            </p:cNvPr>
            <p:cNvSpPr>
              <a:spLocks noChangeArrowheads="1"/>
            </p:cNvSpPr>
            <p:nvPr/>
          </p:nvSpPr>
          <p:spPr bwMode="auto">
            <a:xfrm>
              <a:off x="450" y="1395"/>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1.</a:t>
              </a:r>
            </a:p>
          </p:txBody>
        </p:sp>
        <p:sp>
          <p:nvSpPr>
            <p:cNvPr id="16398" name="Rectangle 8">
              <a:extLst>
                <a:ext uri="{FF2B5EF4-FFF2-40B4-BE49-F238E27FC236}">
                  <a16:creationId xmlns:a16="http://schemas.microsoft.com/office/drawing/2014/main" id="{412D3550-1839-A5DA-3EE1-CD6F0D411F60}"/>
                </a:ext>
              </a:extLst>
            </p:cNvPr>
            <p:cNvSpPr>
              <a:spLocks noChangeArrowheads="1"/>
            </p:cNvSpPr>
            <p:nvPr/>
          </p:nvSpPr>
          <p:spPr bwMode="auto">
            <a:xfrm>
              <a:off x="810" y="1395"/>
              <a:ext cx="485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Wo stehen wir mit unseren bildungstheoretischen und </a:t>
              </a:r>
            </a:p>
            <a:p>
              <a:pPr eaLnBrk="1" hangingPunct="1">
                <a:spcBef>
                  <a:spcPct val="0"/>
                </a:spcBef>
                <a:buClrTx/>
                <a:buSzTx/>
                <a:buFontTx/>
                <a:buNone/>
              </a:pPr>
              <a:r>
                <a:rPr lang="de-DE" altLang="de-DE" sz="1800" b="1">
                  <a:solidFill>
                    <a:srgbClr val="7F7F7F"/>
                  </a:solidFill>
                  <a:latin typeface="Calibri" panose="020F0502020204030204" pitchFamily="34" charset="0"/>
                </a:rPr>
                <a:t>didaktischen Vorstellungen und Möglichkeiten?</a:t>
              </a:r>
            </a:p>
          </p:txBody>
        </p:sp>
      </p:grpSp>
      <p:grpSp>
        <p:nvGrpSpPr>
          <p:cNvPr id="16387" name="Group 9">
            <a:extLst>
              <a:ext uri="{FF2B5EF4-FFF2-40B4-BE49-F238E27FC236}">
                <a16:creationId xmlns:a16="http://schemas.microsoft.com/office/drawing/2014/main" id="{A3D1CC33-61FB-B5C1-ED28-9F7506B2DE22}"/>
              </a:ext>
            </a:extLst>
          </p:cNvPr>
          <p:cNvGrpSpPr>
            <a:grpSpLocks/>
          </p:cNvGrpSpPr>
          <p:nvPr/>
        </p:nvGrpSpPr>
        <p:grpSpPr bwMode="auto">
          <a:xfrm>
            <a:off x="1656161" y="2680099"/>
            <a:ext cx="5648325" cy="432197"/>
            <a:chOff x="431" y="1661"/>
            <a:chExt cx="5171" cy="272"/>
          </a:xfrm>
        </p:grpSpPr>
        <p:sp>
          <p:nvSpPr>
            <p:cNvPr id="16395" name="Rectangle 10">
              <a:extLst>
                <a:ext uri="{FF2B5EF4-FFF2-40B4-BE49-F238E27FC236}">
                  <a16:creationId xmlns:a16="http://schemas.microsoft.com/office/drawing/2014/main" id="{F6D7238A-0C67-0098-1C4F-1760A312E6B4}"/>
                </a:ext>
              </a:extLst>
            </p:cNvPr>
            <p:cNvSpPr>
              <a:spLocks noChangeArrowheads="1"/>
            </p:cNvSpPr>
            <p:nvPr/>
          </p:nvSpPr>
          <p:spPr bwMode="auto">
            <a:xfrm>
              <a:off x="431" y="1706"/>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2.</a:t>
              </a:r>
            </a:p>
          </p:txBody>
        </p:sp>
        <p:sp>
          <p:nvSpPr>
            <p:cNvPr id="16396" name="Rectangle 11">
              <a:extLst>
                <a:ext uri="{FF2B5EF4-FFF2-40B4-BE49-F238E27FC236}">
                  <a16:creationId xmlns:a16="http://schemas.microsoft.com/office/drawing/2014/main" id="{7FD74FEF-A4B7-F51F-42A5-D5842B8A71A3}"/>
                </a:ext>
              </a:extLst>
            </p:cNvPr>
            <p:cNvSpPr>
              <a:spLocks noChangeArrowheads="1"/>
            </p:cNvSpPr>
            <p:nvPr/>
          </p:nvSpPr>
          <p:spPr bwMode="auto">
            <a:xfrm>
              <a:off x="844" y="1661"/>
              <a:ext cx="475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Was wissen wir über die Herausbildung und Förderung </a:t>
              </a:r>
            </a:p>
            <a:p>
              <a:pPr eaLnBrk="1" hangingPunct="1">
                <a:spcBef>
                  <a:spcPct val="0"/>
                </a:spcBef>
                <a:buClrTx/>
                <a:buSzTx/>
                <a:buFontTx/>
                <a:buNone/>
              </a:pPr>
              <a:r>
                <a:rPr lang="de-DE" altLang="de-DE" sz="1800" b="1">
                  <a:solidFill>
                    <a:srgbClr val="7F7F7F"/>
                  </a:solidFill>
                  <a:latin typeface="Calibri" panose="020F0502020204030204" pitchFamily="34" charset="0"/>
                </a:rPr>
                <a:t>nachhaltiger Potenzialentfaltung?</a:t>
              </a:r>
            </a:p>
          </p:txBody>
        </p:sp>
      </p:grpSp>
      <p:grpSp>
        <p:nvGrpSpPr>
          <p:cNvPr id="16388" name="Group 12">
            <a:extLst>
              <a:ext uri="{FF2B5EF4-FFF2-40B4-BE49-F238E27FC236}">
                <a16:creationId xmlns:a16="http://schemas.microsoft.com/office/drawing/2014/main" id="{55DE3275-5263-716D-6C05-FC4D455D2082}"/>
              </a:ext>
            </a:extLst>
          </p:cNvPr>
          <p:cNvGrpSpPr>
            <a:grpSpLocks/>
          </p:cNvGrpSpPr>
          <p:nvPr/>
        </p:nvGrpSpPr>
        <p:grpSpPr bwMode="auto">
          <a:xfrm>
            <a:off x="1656160" y="3489722"/>
            <a:ext cx="6156722" cy="323850"/>
            <a:chOff x="431" y="2069"/>
            <a:chExt cx="5171" cy="272"/>
          </a:xfrm>
        </p:grpSpPr>
        <p:sp>
          <p:nvSpPr>
            <p:cNvPr id="16393" name="Rectangle 13">
              <a:extLst>
                <a:ext uri="{FF2B5EF4-FFF2-40B4-BE49-F238E27FC236}">
                  <a16:creationId xmlns:a16="http://schemas.microsoft.com/office/drawing/2014/main" id="{B4F60DE3-DDA7-7B1A-A85B-E45AB8F0AA52}"/>
                </a:ext>
              </a:extLst>
            </p:cNvPr>
            <p:cNvSpPr>
              <a:spLocks noChangeArrowheads="1"/>
            </p:cNvSpPr>
            <p:nvPr/>
          </p:nvSpPr>
          <p:spPr bwMode="auto">
            <a:xfrm>
              <a:off x="431" y="2114"/>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3.</a:t>
              </a:r>
            </a:p>
          </p:txBody>
        </p:sp>
        <p:sp>
          <p:nvSpPr>
            <p:cNvPr id="16394" name="Rectangle 14">
              <a:extLst>
                <a:ext uri="{FF2B5EF4-FFF2-40B4-BE49-F238E27FC236}">
                  <a16:creationId xmlns:a16="http://schemas.microsoft.com/office/drawing/2014/main" id="{18B5393D-7D51-811C-EC3D-59E55B54FD1D}"/>
                </a:ext>
              </a:extLst>
            </p:cNvPr>
            <p:cNvSpPr>
              <a:spLocks noChangeArrowheads="1"/>
            </p:cNvSpPr>
            <p:nvPr/>
          </p:nvSpPr>
          <p:spPr bwMode="auto">
            <a:xfrm>
              <a:off x="810" y="2069"/>
              <a:ext cx="479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Systemische Pädagogik: Die Gestaltung und Begleitung </a:t>
              </a:r>
            </a:p>
            <a:p>
              <a:pPr eaLnBrk="1" hangingPunct="1">
                <a:spcBef>
                  <a:spcPct val="0"/>
                </a:spcBef>
                <a:buClrTx/>
                <a:buSzTx/>
                <a:buFontTx/>
                <a:buNone/>
              </a:pPr>
              <a:r>
                <a:rPr lang="de-DE" altLang="de-DE" sz="1800" b="1">
                  <a:solidFill>
                    <a:srgbClr val="7F7F7F"/>
                  </a:solidFill>
                  <a:latin typeface="Calibri" panose="020F0502020204030204" pitchFamily="34" charset="0"/>
                </a:rPr>
                <a:t>von Ichentwicklung</a:t>
              </a:r>
            </a:p>
            <a:p>
              <a:pPr eaLnBrk="1" hangingPunct="1">
                <a:spcBef>
                  <a:spcPct val="0"/>
                </a:spcBef>
                <a:buClrTx/>
                <a:buSzTx/>
                <a:buFontTx/>
                <a:buNone/>
              </a:pPr>
              <a:endParaRPr lang="de-DE" altLang="de-DE" sz="1800" b="1">
                <a:solidFill>
                  <a:srgbClr val="000099"/>
                </a:solidFill>
                <a:latin typeface="Arial" panose="020B0604020202020204" pitchFamily="34" charset="0"/>
              </a:endParaRPr>
            </a:p>
          </p:txBody>
        </p:sp>
      </p:grpSp>
      <p:pic>
        <p:nvPicPr>
          <p:cNvPr id="16389" name="Picture 5">
            <a:extLst>
              <a:ext uri="{FF2B5EF4-FFF2-40B4-BE49-F238E27FC236}">
                <a16:creationId xmlns:a16="http://schemas.microsoft.com/office/drawing/2014/main" id="{CEA34BAF-4809-883D-71E6-23C58E7C35C9}"/>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361"/>
            <a:ext cx="914400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a:extLst>
              <a:ext uri="{FF2B5EF4-FFF2-40B4-BE49-F238E27FC236}">
                <a16:creationId xmlns:a16="http://schemas.microsoft.com/office/drawing/2014/main" id="{AE95EFA4-49ED-9F46-6368-121BF33CE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481"/>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a:extLst>
              <a:ext uri="{FF2B5EF4-FFF2-40B4-BE49-F238E27FC236}">
                <a16:creationId xmlns:a16="http://schemas.microsoft.com/office/drawing/2014/main" id="{17EEF658-EA6D-DF04-FBF8-80FA91A1A76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4570"/>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Logo Kopie">
            <a:extLst>
              <a:ext uri="{FF2B5EF4-FFF2-40B4-BE49-F238E27FC236}">
                <a16:creationId xmlns:a16="http://schemas.microsoft.com/office/drawing/2014/main" id="{2FB83BFC-B485-DA30-ABF3-D0CDAD5F5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1" y="137485"/>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F5869ECE-15E0-4343-8D7A-0382CE3EF25D}"/>
              </a:ext>
            </a:extLst>
          </p:cNvPr>
          <p:cNvSpPr>
            <a:spLocks noGrp="1"/>
          </p:cNvSpPr>
          <p:nvPr>
            <p:ph type="title"/>
          </p:nvPr>
        </p:nvSpPr>
        <p:spPr>
          <a:xfrm>
            <a:off x="1281114" y="478633"/>
            <a:ext cx="6098381" cy="797719"/>
          </a:xfrm>
        </p:spPr>
        <p:txBody>
          <a:bodyPr/>
          <a:lstStyle/>
          <a:p>
            <a:pPr eaLnBrk="1" hangingPunct="1">
              <a:defRPr/>
            </a:pPr>
            <a:r>
              <a:rPr lang="de-DE" altLang="de-DE" sz="2077" dirty="0">
                <a:ea typeface="MS PGothic" panose="020B0600070205080204" pitchFamily="34" charset="-128"/>
              </a:rPr>
              <a:t>            </a:t>
            </a:r>
            <a:r>
              <a:rPr lang="de-DE" altLang="de-DE" sz="2400" dirty="0">
                <a:solidFill>
                  <a:srgbClr val="0070C0"/>
                </a:solidFill>
                <a:latin typeface="+mn-lt"/>
                <a:ea typeface="MS PGothic" panose="020B0600070205080204" pitchFamily="34" charset="-128"/>
              </a:rPr>
              <a:t>Unsere Arbeitswelt verändert sich...</a:t>
            </a:r>
          </a:p>
        </p:txBody>
      </p:sp>
      <p:pic>
        <p:nvPicPr>
          <p:cNvPr id="17411" name="Grafik 7">
            <a:extLst>
              <a:ext uri="{FF2B5EF4-FFF2-40B4-BE49-F238E27FC236}">
                <a16:creationId xmlns:a16="http://schemas.microsoft.com/office/drawing/2014/main" id="{A30802B7-03AA-4250-09D5-68AF9B6B2C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7730" y="1550196"/>
            <a:ext cx="2636044" cy="157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FE353E5D-177C-1EB0-DA72-AAD2E3E603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185" y="3220642"/>
            <a:ext cx="2038350" cy="12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9EBF31E6-CD4C-CB52-17BC-DA80D3E9AE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4746" y="3220642"/>
            <a:ext cx="1959769" cy="12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a:extLst>
              <a:ext uri="{FF2B5EF4-FFF2-40B4-BE49-F238E27FC236}">
                <a16:creationId xmlns:a16="http://schemas.microsoft.com/office/drawing/2014/main" id="{8AC5A8BB-6FBC-72E9-1B74-CA73FFFEA6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4532" y="3220642"/>
            <a:ext cx="1949054" cy="12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Logo Kopie">
            <a:extLst>
              <a:ext uri="{FF2B5EF4-FFF2-40B4-BE49-F238E27FC236}">
                <a16:creationId xmlns:a16="http://schemas.microsoft.com/office/drawing/2014/main" id="{C7A60AF4-F6AA-32C7-ACF2-599720A63F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86929"/>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3" name="Rectangle 19" descr="30%">
            <a:extLst>
              <a:ext uri="{FF2B5EF4-FFF2-40B4-BE49-F238E27FC236}">
                <a16:creationId xmlns:a16="http://schemas.microsoft.com/office/drawing/2014/main" id="{94958BCD-444B-C480-D422-CE71DB3CAE7A}"/>
              </a:ext>
            </a:extLst>
          </p:cNvPr>
          <p:cNvSpPr>
            <a:spLocks noChangeArrowheads="1"/>
          </p:cNvSpPr>
          <p:nvPr/>
        </p:nvSpPr>
        <p:spPr bwMode="auto">
          <a:xfrm>
            <a:off x="6535343" y="3003949"/>
            <a:ext cx="1234678" cy="8096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lstStyle/>
          <a:p>
            <a:pPr eaLnBrk="1" hangingPunct="1">
              <a:spcBef>
                <a:spcPct val="20000"/>
              </a:spcBef>
              <a:buFont typeface="Arial" charset="0"/>
              <a:buNone/>
              <a:defRPr/>
            </a:pPr>
            <a:r>
              <a:rPr lang="de-DE" sz="1500" dirty="0">
                <a:solidFill>
                  <a:schemeClr val="tx1">
                    <a:lumMod val="50000"/>
                    <a:lumOff val="50000"/>
                  </a:schemeClr>
                </a:solidFill>
                <a:latin typeface="+mj-lt"/>
                <a:cs typeface="+mn-cs"/>
              </a:rPr>
              <a:t>H</a:t>
            </a:r>
          </a:p>
        </p:txBody>
      </p:sp>
      <p:sp>
        <p:nvSpPr>
          <p:cNvPr id="6162" name="Rectangle 18" descr="30%">
            <a:extLst>
              <a:ext uri="{FF2B5EF4-FFF2-40B4-BE49-F238E27FC236}">
                <a16:creationId xmlns:a16="http://schemas.microsoft.com/office/drawing/2014/main" id="{73A4F289-C65B-78C7-4EB6-87AFE9279BBD}"/>
              </a:ext>
            </a:extLst>
          </p:cNvPr>
          <p:cNvSpPr>
            <a:spLocks noChangeArrowheads="1"/>
          </p:cNvSpPr>
          <p:nvPr/>
        </p:nvSpPr>
        <p:spPr bwMode="auto">
          <a:xfrm>
            <a:off x="5300663" y="3003949"/>
            <a:ext cx="1234679" cy="8096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lstStyle/>
          <a:p>
            <a:pPr eaLnBrk="1" hangingPunct="1">
              <a:spcBef>
                <a:spcPct val="20000"/>
              </a:spcBef>
              <a:buFont typeface="Arial" charset="0"/>
              <a:buNone/>
              <a:defRPr/>
            </a:pPr>
            <a:r>
              <a:rPr lang="de-DE" sz="1500">
                <a:solidFill>
                  <a:schemeClr val="tx1">
                    <a:lumMod val="50000"/>
                    <a:lumOff val="50000"/>
                  </a:schemeClr>
                </a:solidFill>
                <a:latin typeface="+mj-lt"/>
                <a:cs typeface="+mn-cs"/>
              </a:rPr>
              <a:t>G</a:t>
            </a:r>
          </a:p>
        </p:txBody>
      </p:sp>
      <p:sp>
        <p:nvSpPr>
          <p:cNvPr id="6161" name="Rectangle 17" descr="30%">
            <a:extLst>
              <a:ext uri="{FF2B5EF4-FFF2-40B4-BE49-F238E27FC236}">
                <a16:creationId xmlns:a16="http://schemas.microsoft.com/office/drawing/2014/main" id="{6B60F6A8-48FD-820F-E23D-800BCC6D2500}"/>
              </a:ext>
            </a:extLst>
          </p:cNvPr>
          <p:cNvSpPr>
            <a:spLocks noChangeArrowheads="1"/>
          </p:cNvSpPr>
          <p:nvPr/>
        </p:nvSpPr>
        <p:spPr bwMode="auto">
          <a:xfrm>
            <a:off x="4067176" y="3003949"/>
            <a:ext cx="1233488" cy="8096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lstStyle/>
          <a:p>
            <a:pPr eaLnBrk="1" hangingPunct="1">
              <a:spcBef>
                <a:spcPct val="20000"/>
              </a:spcBef>
              <a:buFont typeface="Arial" charset="0"/>
              <a:buNone/>
              <a:defRPr/>
            </a:pPr>
            <a:r>
              <a:rPr lang="de-DE" sz="1500">
                <a:solidFill>
                  <a:schemeClr val="tx1">
                    <a:lumMod val="50000"/>
                    <a:lumOff val="50000"/>
                  </a:schemeClr>
                </a:solidFill>
                <a:latin typeface="+mj-lt"/>
                <a:cs typeface="+mn-cs"/>
              </a:rPr>
              <a:t>F</a:t>
            </a:r>
          </a:p>
        </p:txBody>
      </p:sp>
      <p:sp>
        <p:nvSpPr>
          <p:cNvPr id="6160" name="Rectangle 16" descr="30%">
            <a:extLst>
              <a:ext uri="{FF2B5EF4-FFF2-40B4-BE49-F238E27FC236}">
                <a16:creationId xmlns:a16="http://schemas.microsoft.com/office/drawing/2014/main" id="{AE70827F-F611-6E7E-0A53-00C24DC446D8}"/>
              </a:ext>
            </a:extLst>
          </p:cNvPr>
          <p:cNvSpPr>
            <a:spLocks noChangeArrowheads="1"/>
          </p:cNvSpPr>
          <p:nvPr/>
        </p:nvSpPr>
        <p:spPr bwMode="auto">
          <a:xfrm>
            <a:off x="2832498" y="3003949"/>
            <a:ext cx="1234678" cy="8096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lstStyle/>
          <a:p>
            <a:pPr eaLnBrk="1" hangingPunct="1">
              <a:spcBef>
                <a:spcPct val="20000"/>
              </a:spcBef>
              <a:buFont typeface="Arial" charset="0"/>
              <a:buNone/>
              <a:defRPr/>
            </a:pPr>
            <a:r>
              <a:rPr lang="de-DE" sz="1500">
                <a:solidFill>
                  <a:schemeClr val="tx1">
                    <a:lumMod val="50000"/>
                    <a:lumOff val="50000"/>
                  </a:schemeClr>
                </a:solidFill>
                <a:latin typeface="+mj-lt"/>
                <a:cs typeface="+mn-cs"/>
              </a:rPr>
              <a:t>E</a:t>
            </a:r>
          </a:p>
        </p:txBody>
      </p:sp>
      <p:sp>
        <p:nvSpPr>
          <p:cNvPr id="6159" name="Rectangle 15">
            <a:extLst>
              <a:ext uri="{FF2B5EF4-FFF2-40B4-BE49-F238E27FC236}">
                <a16:creationId xmlns:a16="http://schemas.microsoft.com/office/drawing/2014/main" id="{74792A21-0D10-497D-BA49-0F37A1C9BD40}"/>
              </a:ext>
            </a:extLst>
          </p:cNvPr>
          <p:cNvSpPr>
            <a:spLocks noChangeArrowheads="1"/>
          </p:cNvSpPr>
          <p:nvPr/>
        </p:nvSpPr>
        <p:spPr bwMode="auto">
          <a:xfrm>
            <a:off x="1601393" y="3003949"/>
            <a:ext cx="1234678" cy="809625"/>
          </a:xfrm>
          <a:prstGeom prst="rect">
            <a:avLst/>
          </a:prstGeom>
          <a:noFill/>
          <a:ln w="9525">
            <a:solidFill>
              <a:schemeClr val="tx1"/>
            </a:solidFill>
            <a:miter lim="800000"/>
            <a:headEnd/>
            <a:tailEnd/>
          </a:ln>
          <a:effectLst/>
        </p:spPr>
        <p:txBody>
          <a:bodyPr lIns="67500" tIns="35100" rIns="67500" bIns="35100" anchor="ctr"/>
          <a:lstStyle/>
          <a:p>
            <a:pPr eaLnBrk="1" hangingPunct="1">
              <a:spcBef>
                <a:spcPct val="20000"/>
              </a:spcBef>
              <a:buFont typeface="Arial" charset="0"/>
              <a:buNone/>
              <a:defRPr/>
            </a:pPr>
            <a:r>
              <a:rPr lang="de-DE" sz="1125" b="1" dirty="0">
                <a:solidFill>
                  <a:schemeClr val="tx1">
                    <a:lumMod val="50000"/>
                    <a:lumOff val="50000"/>
                  </a:schemeClr>
                </a:solidFill>
                <a:latin typeface="+mj-lt"/>
                <a:cs typeface="+mn-cs"/>
              </a:rPr>
              <a:t>Informelles</a:t>
            </a:r>
          </a:p>
          <a:p>
            <a:pPr eaLnBrk="1" hangingPunct="1">
              <a:spcBef>
                <a:spcPct val="20000"/>
              </a:spcBef>
              <a:buFont typeface="Arial" charset="0"/>
              <a:buNone/>
              <a:defRPr/>
            </a:pPr>
            <a:r>
              <a:rPr lang="de-DE" sz="1125" b="1" dirty="0">
                <a:solidFill>
                  <a:schemeClr val="tx1">
                    <a:lumMod val="50000"/>
                    <a:lumOff val="50000"/>
                  </a:schemeClr>
                </a:solidFill>
                <a:latin typeface="+mj-lt"/>
                <a:cs typeface="+mn-cs"/>
              </a:rPr>
              <a:t>Lernen</a:t>
            </a:r>
          </a:p>
        </p:txBody>
      </p:sp>
      <p:sp>
        <p:nvSpPr>
          <p:cNvPr id="6158" name="Rectangle 14" descr="30%">
            <a:extLst>
              <a:ext uri="{FF2B5EF4-FFF2-40B4-BE49-F238E27FC236}">
                <a16:creationId xmlns:a16="http://schemas.microsoft.com/office/drawing/2014/main" id="{F35615B2-07C5-3271-7C6E-DEEDECB79853}"/>
              </a:ext>
            </a:extLst>
          </p:cNvPr>
          <p:cNvSpPr>
            <a:spLocks noChangeArrowheads="1"/>
          </p:cNvSpPr>
          <p:nvPr/>
        </p:nvSpPr>
        <p:spPr bwMode="auto">
          <a:xfrm>
            <a:off x="6535343" y="2194324"/>
            <a:ext cx="1234678" cy="8096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lstStyle/>
          <a:p>
            <a:pPr eaLnBrk="1" hangingPunct="1">
              <a:spcBef>
                <a:spcPct val="20000"/>
              </a:spcBef>
              <a:buFont typeface="Arial" charset="0"/>
              <a:buNone/>
              <a:defRPr/>
            </a:pPr>
            <a:r>
              <a:rPr lang="de-DE" sz="1500">
                <a:solidFill>
                  <a:schemeClr val="tx1">
                    <a:lumMod val="50000"/>
                    <a:lumOff val="50000"/>
                  </a:schemeClr>
                </a:solidFill>
                <a:latin typeface="+mj-lt"/>
                <a:cs typeface="+mn-cs"/>
              </a:rPr>
              <a:t>D</a:t>
            </a:r>
          </a:p>
        </p:txBody>
      </p:sp>
      <p:sp>
        <p:nvSpPr>
          <p:cNvPr id="6157" name="Rectangle 13" descr="25%">
            <a:extLst>
              <a:ext uri="{FF2B5EF4-FFF2-40B4-BE49-F238E27FC236}">
                <a16:creationId xmlns:a16="http://schemas.microsoft.com/office/drawing/2014/main" id="{988A8990-276F-6B9C-C76F-9D60AB4AE8AE}"/>
              </a:ext>
            </a:extLst>
          </p:cNvPr>
          <p:cNvSpPr>
            <a:spLocks noChangeArrowheads="1"/>
          </p:cNvSpPr>
          <p:nvPr/>
        </p:nvSpPr>
        <p:spPr bwMode="auto">
          <a:xfrm>
            <a:off x="5300663" y="2174083"/>
            <a:ext cx="1234679" cy="80962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lstStyle/>
          <a:p>
            <a:pPr eaLnBrk="1" hangingPunct="1">
              <a:spcBef>
                <a:spcPct val="20000"/>
              </a:spcBef>
              <a:buFont typeface="Arial" charset="0"/>
              <a:buNone/>
              <a:defRPr/>
            </a:pPr>
            <a:r>
              <a:rPr lang="de-DE" sz="1500">
                <a:solidFill>
                  <a:schemeClr val="tx1">
                    <a:lumMod val="50000"/>
                    <a:lumOff val="50000"/>
                  </a:schemeClr>
                </a:solidFill>
                <a:latin typeface="+mj-lt"/>
                <a:cs typeface="+mn-cs"/>
              </a:rPr>
              <a:t>C</a:t>
            </a:r>
          </a:p>
        </p:txBody>
      </p:sp>
      <p:sp>
        <p:nvSpPr>
          <p:cNvPr id="6156" name="Rectangle 12" descr="25%">
            <a:extLst>
              <a:ext uri="{FF2B5EF4-FFF2-40B4-BE49-F238E27FC236}">
                <a16:creationId xmlns:a16="http://schemas.microsoft.com/office/drawing/2014/main" id="{4FC2F150-C2E8-F5B2-764C-97ECC0948DC6}"/>
              </a:ext>
            </a:extLst>
          </p:cNvPr>
          <p:cNvSpPr>
            <a:spLocks noChangeArrowheads="1"/>
          </p:cNvSpPr>
          <p:nvPr/>
        </p:nvSpPr>
        <p:spPr bwMode="auto">
          <a:xfrm>
            <a:off x="4067176" y="2174083"/>
            <a:ext cx="1233488" cy="80962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lstStyle/>
          <a:p>
            <a:pPr eaLnBrk="1" hangingPunct="1">
              <a:spcBef>
                <a:spcPct val="20000"/>
              </a:spcBef>
              <a:buFont typeface="Arial" charset="0"/>
              <a:buNone/>
              <a:defRPr/>
            </a:pPr>
            <a:r>
              <a:rPr lang="de-DE" sz="1500">
                <a:solidFill>
                  <a:schemeClr val="tx1">
                    <a:lumMod val="50000"/>
                    <a:lumOff val="50000"/>
                  </a:schemeClr>
                </a:solidFill>
                <a:latin typeface="+mj-lt"/>
                <a:cs typeface="+mn-cs"/>
              </a:rPr>
              <a:t>B</a:t>
            </a:r>
          </a:p>
        </p:txBody>
      </p:sp>
      <p:sp>
        <p:nvSpPr>
          <p:cNvPr id="6155" name="Rectangle 11" descr="90%">
            <a:extLst>
              <a:ext uri="{FF2B5EF4-FFF2-40B4-BE49-F238E27FC236}">
                <a16:creationId xmlns:a16="http://schemas.microsoft.com/office/drawing/2014/main" id="{7AEBF32F-EE42-F4F9-461F-468A35E9F806}"/>
              </a:ext>
            </a:extLst>
          </p:cNvPr>
          <p:cNvSpPr>
            <a:spLocks noChangeArrowheads="1"/>
          </p:cNvSpPr>
          <p:nvPr/>
        </p:nvSpPr>
        <p:spPr bwMode="auto">
          <a:xfrm>
            <a:off x="2832498" y="2174083"/>
            <a:ext cx="1234678" cy="809625"/>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lstStyle/>
          <a:p>
            <a:pPr eaLnBrk="1" hangingPunct="1">
              <a:spcBef>
                <a:spcPct val="20000"/>
              </a:spcBef>
              <a:buFont typeface="Arial" charset="0"/>
              <a:buNone/>
              <a:defRPr/>
            </a:pPr>
            <a:r>
              <a:rPr lang="de-DE" sz="1500">
                <a:solidFill>
                  <a:schemeClr val="tx1">
                    <a:lumMod val="50000"/>
                    <a:lumOff val="50000"/>
                  </a:schemeClr>
                </a:solidFill>
                <a:latin typeface="+mj-lt"/>
                <a:cs typeface="+mn-cs"/>
              </a:rPr>
              <a:t>A</a:t>
            </a:r>
          </a:p>
        </p:txBody>
      </p:sp>
      <p:sp>
        <p:nvSpPr>
          <p:cNvPr id="6154" name="Rectangle 10">
            <a:extLst>
              <a:ext uri="{FF2B5EF4-FFF2-40B4-BE49-F238E27FC236}">
                <a16:creationId xmlns:a16="http://schemas.microsoft.com/office/drawing/2014/main" id="{EAA8A6F5-72B6-4858-8945-18D8B9FE324A}"/>
              </a:ext>
            </a:extLst>
          </p:cNvPr>
          <p:cNvSpPr>
            <a:spLocks noChangeArrowheads="1"/>
          </p:cNvSpPr>
          <p:nvPr/>
        </p:nvSpPr>
        <p:spPr bwMode="auto">
          <a:xfrm>
            <a:off x="1597820" y="2210992"/>
            <a:ext cx="1234679" cy="735806"/>
          </a:xfrm>
          <a:prstGeom prst="rect">
            <a:avLst/>
          </a:prstGeom>
          <a:noFill/>
          <a:ln w="9525">
            <a:solidFill>
              <a:schemeClr val="tx1"/>
            </a:solidFill>
            <a:miter lim="800000"/>
            <a:headEnd/>
            <a:tailEnd/>
          </a:ln>
          <a:effectLst/>
        </p:spPr>
        <p:txBody>
          <a:bodyPr lIns="67500" tIns="35100" rIns="67500" bIns="35100" anchor="ctr"/>
          <a:lstStyle/>
          <a:p>
            <a:pPr eaLnBrk="1" hangingPunct="1">
              <a:spcBef>
                <a:spcPct val="20000"/>
              </a:spcBef>
              <a:buFont typeface="Arial" charset="0"/>
              <a:buNone/>
              <a:defRPr/>
            </a:pPr>
            <a:r>
              <a:rPr lang="de-DE" sz="1125" b="1" dirty="0">
                <a:solidFill>
                  <a:schemeClr val="tx1">
                    <a:lumMod val="50000"/>
                    <a:lumOff val="50000"/>
                  </a:schemeClr>
                </a:solidFill>
                <a:latin typeface="+mj-lt"/>
                <a:cs typeface="+mn-cs"/>
              </a:rPr>
              <a:t>Formelles</a:t>
            </a:r>
          </a:p>
          <a:p>
            <a:pPr eaLnBrk="1" hangingPunct="1">
              <a:spcBef>
                <a:spcPct val="20000"/>
              </a:spcBef>
              <a:buFont typeface="Arial" charset="0"/>
              <a:buNone/>
              <a:defRPr/>
            </a:pPr>
            <a:r>
              <a:rPr lang="de-DE" sz="1125" b="1" dirty="0">
                <a:solidFill>
                  <a:schemeClr val="tx1">
                    <a:lumMod val="50000"/>
                    <a:lumOff val="50000"/>
                  </a:schemeClr>
                </a:solidFill>
                <a:latin typeface="+mj-lt"/>
                <a:cs typeface="+mn-cs"/>
              </a:rPr>
              <a:t>Lernen</a:t>
            </a:r>
          </a:p>
        </p:txBody>
      </p:sp>
      <p:sp>
        <p:nvSpPr>
          <p:cNvPr id="6153" name="Rectangle 9">
            <a:extLst>
              <a:ext uri="{FF2B5EF4-FFF2-40B4-BE49-F238E27FC236}">
                <a16:creationId xmlns:a16="http://schemas.microsoft.com/office/drawing/2014/main" id="{D752F42B-AE0B-41B7-82EB-EF718FDF1FBE}"/>
              </a:ext>
            </a:extLst>
          </p:cNvPr>
          <p:cNvSpPr>
            <a:spLocks noChangeArrowheads="1"/>
          </p:cNvSpPr>
          <p:nvPr/>
        </p:nvSpPr>
        <p:spPr bwMode="auto">
          <a:xfrm>
            <a:off x="6535343" y="1472805"/>
            <a:ext cx="1234678" cy="701278"/>
          </a:xfrm>
          <a:prstGeom prst="rect">
            <a:avLst/>
          </a:prstGeom>
          <a:noFill/>
          <a:ln w="9525">
            <a:solidFill>
              <a:schemeClr val="tx1"/>
            </a:solidFill>
            <a:miter lim="800000"/>
            <a:headEnd/>
            <a:tailEnd/>
          </a:ln>
        </p:spPr>
        <p:txBody>
          <a:bodyPr/>
          <a:lstStyle/>
          <a:p>
            <a:pPr eaLnBrk="1" hangingPunct="1">
              <a:spcBef>
                <a:spcPct val="20000"/>
              </a:spcBef>
              <a:buFont typeface="Arial" charset="0"/>
              <a:buNone/>
              <a:defRPr/>
            </a:pPr>
            <a:r>
              <a:rPr lang="de-DE" sz="1500" b="1">
                <a:solidFill>
                  <a:schemeClr val="tx2"/>
                </a:solidFill>
                <a:latin typeface="+mj-lt"/>
                <a:cs typeface="+mn-cs"/>
              </a:rPr>
              <a:t>Emotionale</a:t>
            </a:r>
          </a:p>
          <a:p>
            <a:pPr eaLnBrk="1" hangingPunct="1">
              <a:spcBef>
                <a:spcPct val="20000"/>
              </a:spcBef>
              <a:buFont typeface="Arial" charset="0"/>
              <a:buNone/>
              <a:defRPr/>
            </a:pPr>
            <a:r>
              <a:rPr lang="de-DE" sz="1500" b="1">
                <a:solidFill>
                  <a:schemeClr val="tx2"/>
                </a:solidFill>
                <a:latin typeface="+mj-lt"/>
                <a:cs typeface="+mn-cs"/>
              </a:rPr>
              <a:t>Kompetenz</a:t>
            </a:r>
          </a:p>
        </p:txBody>
      </p:sp>
      <p:sp>
        <p:nvSpPr>
          <p:cNvPr id="6152" name="Rectangle 8">
            <a:extLst>
              <a:ext uri="{FF2B5EF4-FFF2-40B4-BE49-F238E27FC236}">
                <a16:creationId xmlns:a16="http://schemas.microsoft.com/office/drawing/2014/main" id="{A67BCD34-0770-4E69-A640-9A3BE0FE0253}"/>
              </a:ext>
            </a:extLst>
          </p:cNvPr>
          <p:cNvSpPr>
            <a:spLocks noChangeArrowheads="1"/>
          </p:cNvSpPr>
          <p:nvPr/>
        </p:nvSpPr>
        <p:spPr bwMode="auto">
          <a:xfrm>
            <a:off x="5300663" y="1472805"/>
            <a:ext cx="1234679" cy="701278"/>
          </a:xfrm>
          <a:prstGeom prst="rect">
            <a:avLst/>
          </a:prstGeom>
          <a:noFill/>
          <a:ln w="9525">
            <a:solidFill>
              <a:schemeClr val="tx1"/>
            </a:solidFill>
            <a:miter lim="800000"/>
            <a:headEnd/>
            <a:tailEnd/>
          </a:ln>
        </p:spPr>
        <p:txBody>
          <a:bodyPr/>
          <a:lstStyle/>
          <a:p>
            <a:pPr eaLnBrk="1" hangingPunct="1">
              <a:spcBef>
                <a:spcPct val="20000"/>
              </a:spcBef>
              <a:buFont typeface="Arial" charset="0"/>
              <a:buNone/>
              <a:defRPr/>
            </a:pPr>
            <a:r>
              <a:rPr lang="de-DE" sz="1500" b="1" dirty="0">
                <a:solidFill>
                  <a:schemeClr val="tx2"/>
                </a:solidFill>
                <a:latin typeface="+mj-lt"/>
                <a:cs typeface="+mn-cs"/>
              </a:rPr>
              <a:t>Sozial-</a:t>
            </a:r>
          </a:p>
          <a:p>
            <a:pPr eaLnBrk="1" hangingPunct="1">
              <a:spcBef>
                <a:spcPct val="20000"/>
              </a:spcBef>
              <a:buFont typeface="Arial" charset="0"/>
              <a:buNone/>
              <a:defRPr/>
            </a:pPr>
            <a:r>
              <a:rPr lang="de-DE" sz="1500" b="1" dirty="0" err="1">
                <a:solidFill>
                  <a:schemeClr val="tx2"/>
                </a:solidFill>
                <a:latin typeface="+mj-lt"/>
                <a:cs typeface="+mn-cs"/>
              </a:rPr>
              <a:t>kompetenz</a:t>
            </a:r>
            <a:endParaRPr lang="de-DE" sz="1500" b="1" dirty="0">
              <a:solidFill>
                <a:schemeClr val="tx2"/>
              </a:solidFill>
              <a:latin typeface="+mj-lt"/>
              <a:cs typeface="+mn-cs"/>
            </a:endParaRPr>
          </a:p>
        </p:txBody>
      </p:sp>
      <p:sp>
        <p:nvSpPr>
          <p:cNvPr id="6151" name="Rectangle 7">
            <a:extLst>
              <a:ext uri="{FF2B5EF4-FFF2-40B4-BE49-F238E27FC236}">
                <a16:creationId xmlns:a16="http://schemas.microsoft.com/office/drawing/2014/main" id="{8E13AF78-2282-4282-A3BD-A9F8E080248E}"/>
              </a:ext>
            </a:extLst>
          </p:cNvPr>
          <p:cNvSpPr>
            <a:spLocks noChangeArrowheads="1"/>
          </p:cNvSpPr>
          <p:nvPr/>
        </p:nvSpPr>
        <p:spPr bwMode="auto">
          <a:xfrm>
            <a:off x="4067176" y="1472805"/>
            <a:ext cx="1233488" cy="701278"/>
          </a:xfrm>
          <a:prstGeom prst="rect">
            <a:avLst/>
          </a:prstGeom>
          <a:noFill/>
          <a:ln w="9525">
            <a:solidFill>
              <a:schemeClr val="tx1"/>
            </a:solidFill>
            <a:miter lim="800000"/>
            <a:headEnd/>
            <a:tailEnd/>
          </a:ln>
        </p:spPr>
        <p:txBody>
          <a:bodyPr/>
          <a:lstStyle/>
          <a:p>
            <a:pPr eaLnBrk="1" hangingPunct="1">
              <a:spcBef>
                <a:spcPct val="20000"/>
              </a:spcBef>
              <a:buFont typeface="Arial" charset="0"/>
              <a:buNone/>
              <a:defRPr/>
            </a:pPr>
            <a:r>
              <a:rPr lang="de-DE" sz="1500" b="1">
                <a:solidFill>
                  <a:schemeClr val="tx2"/>
                </a:solidFill>
                <a:latin typeface="+mj-lt"/>
                <a:cs typeface="+mn-cs"/>
              </a:rPr>
              <a:t>Methoden-</a:t>
            </a:r>
          </a:p>
          <a:p>
            <a:pPr eaLnBrk="1" hangingPunct="1">
              <a:spcBef>
                <a:spcPct val="20000"/>
              </a:spcBef>
              <a:buFont typeface="Arial" charset="0"/>
              <a:buNone/>
              <a:defRPr/>
            </a:pPr>
            <a:r>
              <a:rPr lang="de-DE" sz="1500" b="1">
                <a:solidFill>
                  <a:schemeClr val="tx2"/>
                </a:solidFill>
                <a:latin typeface="+mj-lt"/>
                <a:cs typeface="+mn-cs"/>
              </a:rPr>
              <a:t>kompetenz</a:t>
            </a:r>
          </a:p>
        </p:txBody>
      </p:sp>
      <p:sp>
        <p:nvSpPr>
          <p:cNvPr id="6150" name="Rectangle 6">
            <a:extLst>
              <a:ext uri="{FF2B5EF4-FFF2-40B4-BE49-F238E27FC236}">
                <a16:creationId xmlns:a16="http://schemas.microsoft.com/office/drawing/2014/main" id="{99DF196F-EF56-493D-A86E-06B4A7A5B2D3}"/>
              </a:ext>
            </a:extLst>
          </p:cNvPr>
          <p:cNvSpPr>
            <a:spLocks noChangeArrowheads="1"/>
          </p:cNvSpPr>
          <p:nvPr/>
        </p:nvSpPr>
        <p:spPr bwMode="auto">
          <a:xfrm>
            <a:off x="2832498" y="1472805"/>
            <a:ext cx="1234678" cy="701278"/>
          </a:xfrm>
          <a:prstGeom prst="rect">
            <a:avLst/>
          </a:prstGeom>
          <a:noFill/>
          <a:ln w="9525">
            <a:solidFill>
              <a:schemeClr val="tx1"/>
            </a:solidFill>
            <a:miter lim="800000"/>
            <a:headEnd/>
            <a:tailEnd/>
          </a:ln>
        </p:spPr>
        <p:txBody>
          <a:bodyPr/>
          <a:lstStyle/>
          <a:p>
            <a:pPr eaLnBrk="1" hangingPunct="1">
              <a:spcBef>
                <a:spcPct val="20000"/>
              </a:spcBef>
              <a:buFont typeface="Arial" charset="0"/>
              <a:buNone/>
              <a:defRPr/>
            </a:pPr>
            <a:r>
              <a:rPr lang="de-DE" sz="1500" b="1" dirty="0">
                <a:solidFill>
                  <a:schemeClr val="tx2"/>
                </a:solidFill>
                <a:latin typeface="+mj-lt"/>
                <a:cs typeface="+mn-cs"/>
              </a:rPr>
              <a:t>Fach-</a:t>
            </a:r>
            <a:r>
              <a:rPr lang="de-DE" sz="1500" b="1" dirty="0" err="1">
                <a:solidFill>
                  <a:schemeClr val="tx2"/>
                </a:solidFill>
                <a:latin typeface="+mj-lt"/>
                <a:cs typeface="+mn-cs"/>
              </a:rPr>
              <a:t>kompetenz</a:t>
            </a:r>
            <a:endParaRPr lang="de-DE" sz="1500" b="1" dirty="0">
              <a:solidFill>
                <a:schemeClr val="tx2"/>
              </a:solidFill>
              <a:latin typeface="+mj-lt"/>
              <a:cs typeface="+mn-cs"/>
            </a:endParaRPr>
          </a:p>
        </p:txBody>
      </p:sp>
      <p:sp>
        <p:nvSpPr>
          <p:cNvPr id="6149" name="Rectangle 5">
            <a:extLst>
              <a:ext uri="{FF2B5EF4-FFF2-40B4-BE49-F238E27FC236}">
                <a16:creationId xmlns:a16="http://schemas.microsoft.com/office/drawing/2014/main" id="{35B3AEE0-07EC-3391-DB2A-20175B8F649C}"/>
              </a:ext>
            </a:extLst>
          </p:cNvPr>
          <p:cNvSpPr>
            <a:spLocks noChangeArrowheads="1"/>
          </p:cNvSpPr>
          <p:nvPr/>
        </p:nvSpPr>
        <p:spPr bwMode="auto">
          <a:xfrm>
            <a:off x="1597820" y="1472805"/>
            <a:ext cx="1234679" cy="7012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buClrTx/>
              <a:buSzTx/>
              <a:buFont typeface="Arial" panose="020B0604020202020204" pitchFamily="34" charset="0"/>
              <a:buNone/>
            </a:pPr>
            <a:endParaRPr lang="de-DE" altLang="de-DE" sz="1500">
              <a:latin typeface="Calibri" panose="020F0502020204030204" pitchFamily="34" charset="0"/>
            </a:endParaRPr>
          </a:p>
        </p:txBody>
      </p:sp>
      <p:sp>
        <p:nvSpPr>
          <p:cNvPr id="6165" name="Line 21">
            <a:extLst>
              <a:ext uri="{FF2B5EF4-FFF2-40B4-BE49-F238E27FC236}">
                <a16:creationId xmlns:a16="http://schemas.microsoft.com/office/drawing/2014/main" id="{D23D2331-233A-4B78-92E4-349AB34559F9}"/>
              </a:ext>
            </a:extLst>
          </p:cNvPr>
          <p:cNvSpPr>
            <a:spLocks noChangeShapeType="1"/>
          </p:cNvSpPr>
          <p:nvPr/>
        </p:nvSpPr>
        <p:spPr bwMode="auto">
          <a:xfrm>
            <a:off x="1597819" y="1715691"/>
            <a:ext cx="6172200" cy="0"/>
          </a:xfrm>
          <a:prstGeom prst="line">
            <a:avLst/>
          </a:prstGeom>
          <a:noFill/>
          <a:ln w="12700">
            <a:noFill/>
            <a:round/>
            <a:headEnd/>
            <a:tailEnd/>
          </a:ln>
          <a:effectLst/>
        </p:spPr>
        <p:txBody>
          <a:bodyPr/>
          <a:lstStyle/>
          <a:p>
            <a:pPr eaLnBrk="1" hangingPunct="1">
              <a:defRPr/>
            </a:pPr>
            <a:endParaRPr lang="de-DE">
              <a:solidFill>
                <a:schemeClr val="tx1">
                  <a:lumMod val="50000"/>
                  <a:lumOff val="50000"/>
                </a:schemeClr>
              </a:solidFill>
              <a:latin typeface="+mj-lt"/>
              <a:cs typeface="+mn-cs"/>
            </a:endParaRPr>
          </a:p>
        </p:txBody>
      </p:sp>
      <p:sp>
        <p:nvSpPr>
          <p:cNvPr id="6166" name="Line 22" descr="25%">
            <a:extLst>
              <a:ext uri="{FF2B5EF4-FFF2-40B4-BE49-F238E27FC236}">
                <a16:creationId xmlns:a16="http://schemas.microsoft.com/office/drawing/2014/main" id="{09C591E0-2DAD-4F2A-B33C-38AF51EB3D27}"/>
              </a:ext>
            </a:extLst>
          </p:cNvPr>
          <p:cNvSpPr>
            <a:spLocks noChangeShapeType="1"/>
          </p:cNvSpPr>
          <p:nvPr/>
        </p:nvSpPr>
        <p:spPr bwMode="auto">
          <a:xfrm>
            <a:off x="1597819" y="2803922"/>
            <a:ext cx="6172200" cy="0"/>
          </a:xfrm>
          <a:prstGeom prst="line">
            <a:avLst/>
          </a:prstGeom>
          <a:noFill/>
          <a:ln w="12700">
            <a:noFill/>
            <a:round/>
            <a:headEnd/>
            <a:tailEnd/>
          </a:ln>
          <a:effectLst/>
        </p:spPr>
        <p:txBody>
          <a:bodyPr/>
          <a:lstStyle/>
          <a:p>
            <a:pPr eaLnBrk="1" hangingPunct="1">
              <a:defRPr/>
            </a:pPr>
            <a:endParaRPr lang="de-DE">
              <a:solidFill>
                <a:schemeClr val="tx1">
                  <a:lumMod val="50000"/>
                  <a:lumOff val="50000"/>
                </a:schemeClr>
              </a:solidFill>
              <a:latin typeface="+mj-lt"/>
              <a:cs typeface="+mn-cs"/>
            </a:endParaRPr>
          </a:p>
        </p:txBody>
      </p:sp>
      <p:sp>
        <p:nvSpPr>
          <p:cNvPr id="6167" name="Line 23">
            <a:extLst>
              <a:ext uri="{FF2B5EF4-FFF2-40B4-BE49-F238E27FC236}">
                <a16:creationId xmlns:a16="http://schemas.microsoft.com/office/drawing/2014/main" id="{4C8AB6AE-5F42-4FEE-BD8B-B85A1881D64A}"/>
              </a:ext>
            </a:extLst>
          </p:cNvPr>
          <p:cNvSpPr>
            <a:spLocks noChangeShapeType="1"/>
          </p:cNvSpPr>
          <p:nvPr/>
        </p:nvSpPr>
        <p:spPr bwMode="auto">
          <a:xfrm>
            <a:off x="1597819" y="3875485"/>
            <a:ext cx="6172200" cy="0"/>
          </a:xfrm>
          <a:prstGeom prst="line">
            <a:avLst/>
          </a:prstGeom>
          <a:noFill/>
          <a:ln w="28575" cap="sq">
            <a:noFill/>
            <a:round/>
            <a:headEnd/>
            <a:tailEnd/>
          </a:ln>
          <a:effectLst/>
        </p:spPr>
        <p:txBody>
          <a:bodyPr/>
          <a:lstStyle/>
          <a:p>
            <a:pPr eaLnBrk="1" hangingPunct="1">
              <a:defRPr/>
            </a:pPr>
            <a:endParaRPr lang="de-DE">
              <a:solidFill>
                <a:schemeClr val="tx1">
                  <a:lumMod val="50000"/>
                  <a:lumOff val="50000"/>
                </a:schemeClr>
              </a:solidFill>
              <a:latin typeface="+mj-lt"/>
              <a:cs typeface="+mn-cs"/>
            </a:endParaRPr>
          </a:p>
        </p:txBody>
      </p:sp>
      <p:sp>
        <p:nvSpPr>
          <p:cNvPr id="20500" name="Line 24">
            <a:extLst>
              <a:ext uri="{FF2B5EF4-FFF2-40B4-BE49-F238E27FC236}">
                <a16:creationId xmlns:a16="http://schemas.microsoft.com/office/drawing/2014/main" id="{58A16EA5-B9FC-FE46-63A5-C58B9A0C457C}"/>
              </a:ext>
            </a:extLst>
          </p:cNvPr>
          <p:cNvSpPr>
            <a:spLocks noChangeShapeType="1"/>
          </p:cNvSpPr>
          <p:nvPr/>
        </p:nvSpPr>
        <p:spPr bwMode="auto">
          <a:xfrm>
            <a:off x="1547813" y="789385"/>
            <a:ext cx="0" cy="28610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de-DE"/>
          </a:p>
        </p:txBody>
      </p:sp>
      <p:sp>
        <p:nvSpPr>
          <p:cNvPr id="20501" name="Line 25">
            <a:extLst>
              <a:ext uri="{FF2B5EF4-FFF2-40B4-BE49-F238E27FC236}">
                <a16:creationId xmlns:a16="http://schemas.microsoft.com/office/drawing/2014/main" id="{0BD40C17-8D61-2E4E-01CF-C5E30140F278}"/>
              </a:ext>
            </a:extLst>
          </p:cNvPr>
          <p:cNvSpPr>
            <a:spLocks noChangeShapeType="1"/>
          </p:cNvSpPr>
          <p:nvPr/>
        </p:nvSpPr>
        <p:spPr bwMode="auto">
          <a:xfrm>
            <a:off x="2782491" y="789385"/>
            <a:ext cx="0" cy="28610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de-DE"/>
          </a:p>
        </p:txBody>
      </p:sp>
      <p:sp>
        <p:nvSpPr>
          <p:cNvPr id="20502" name="Line 26">
            <a:extLst>
              <a:ext uri="{FF2B5EF4-FFF2-40B4-BE49-F238E27FC236}">
                <a16:creationId xmlns:a16="http://schemas.microsoft.com/office/drawing/2014/main" id="{27B9FCF0-5C34-5D8B-9FE4-BC12206CCDF3}"/>
              </a:ext>
            </a:extLst>
          </p:cNvPr>
          <p:cNvSpPr>
            <a:spLocks noChangeShapeType="1"/>
          </p:cNvSpPr>
          <p:nvPr/>
        </p:nvSpPr>
        <p:spPr bwMode="auto">
          <a:xfrm>
            <a:off x="4017169" y="789385"/>
            <a:ext cx="0" cy="28610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de-DE"/>
          </a:p>
        </p:txBody>
      </p:sp>
      <p:sp>
        <p:nvSpPr>
          <p:cNvPr id="20503" name="Line 27">
            <a:extLst>
              <a:ext uri="{FF2B5EF4-FFF2-40B4-BE49-F238E27FC236}">
                <a16:creationId xmlns:a16="http://schemas.microsoft.com/office/drawing/2014/main" id="{D8C4D76E-ADFE-D1DB-AF78-DC5651B7D39B}"/>
              </a:ext>
            </a:extLst>
          </p:cNvPr>
          <p:cNvSpPr>
            <a:spLocks noChangeShapeType="1"/>
          </p:cNvSpPr>
          <p:nvPr/>
        </p:nvSpPr>
        <p:spPr bwMode="auto">
          <a:xfrm>
            <a:off x="5250656" y="789385"/>
            <a:ext cx="0" cy="28610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de-DE"/>
          </a:p>
        </p:txBody>
      </p:sp>
      <p:sp>
        <p:nvSpPr>
          <p:cNvPr id="20504" name="Line 28">
            <a:extLst>
              <a:ext uri="{FF2B5EF4-FFF2-40B4-BE49-F238E27FC236}">
                <a16:creationId xmlns:a16="http://schemas.microsoft.com/office/drawing/2014/main" id="{27C353FC-9CB4-7640-9367-BA422C94663E}"/>
              </a:ext>
            </a:extLst>
          </p:cNvPr>
          <p:cNvSpPr>
            <a:spLocks noChangeShapeType="1"/>
          </p:cNvSpPr>
          <p:nvPr/>
        </p:nvSpPr>
        <p:spPr bwMode="auto">
          <a:xfrm>
            <a:off x="6485335" y="789385"/>
            <a:ext cx="0" cy="28610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de-DE"/>
          </a:p>
        </p:txBody>
      </p:sp>
      <p:sp>
        <p:nvSpPr>
          <p:cNvPr id="20505" name="Line 29">
            <a:extLst>
              <a:ext uri="{FF2B5EF4-FFF2-40B4-BE49-F238E27FC236}">
                <a16:creationId xmlns:a16="http://schemas.microsoft.com/office/drawing/2014/main" id="{1B4805F8-7284-2A9D-0100-AB77DE35BA76}"/>
              </a:ext>
            </a:extLst>
          </p:cNvPr>
          <p:cNvSpPr>
            <a:spLocks noChangeShapeType="1"/>
          </p:cNvSpPr>
          <p:nvPr/>
        </p:nvSpPr>
        <p:spPr bwMode="auto">
          <a:xfrm>
            <a:off x="7720013" y="789385"/>
            <a:ext cx="0" cy="28610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de-DE"/>
          </a:p>
        </p:txBody>
      </p:sp>
      <p:graphicFrame>
        <p:nvGraphicFramePr>
          <p:cNvPr id="6274" name="Group 130">
            <a:extLst>
              <a:ext uri="{FF2B5EF4-FFF2-40B4-BE49-F238E27FC236}">
                <a16:creationId xmlns:a16="http://schemas.microsoft.com/office/drawing/2014/main" id="{E6DB5D01-667C-44CE-B67C-E7EF81F5BB79}"/>
              </a:ext>
            </a:extLst>
          </p:cNvPr>
          <p:cNvGraphicFramePr>
            <a:graphicFrameLocks noGrp="1"/>
          </p:cNvGraphicFramePr>
          <p:nvPr/>
        </p:nvGraphicFramePr>
        <p:xfrm>
          <a:off x="1601393" y="4013599"/>
          <a:ext cx="1782366" cy="754857"/>
        </p:xfrm>
        <a:graphic>
          <a:graphicData uri="http://schemas.openxmlformats.org/drawingml/2006/table">
            <a:tbl>
              <a:tblPr/>
              <a:tblGrid>
                <a:gridCol w="270272">
                  <a:extLst>
                    <a:ext uri="{9D8B030D-6E8A-4147-A177-3AD203B41FA5}">
                      <a16:colId xmlns:a16="http://schemas.microsoft.com/office/drawing/2014/main" val="20000"/>
                    </a:ext>
                  </a:extLst>
                </a:gridCol>
                <a:gridCol w="1512094">
                  <a:extLst>
                    <a:ext uri="{9D8B030D-6E8A-4147-A177-3AD203B41FA5}">
                      <a16:colId xmlns:a16="http://schemas.microsoft.com/office/drawing/2014/main" val="20001"/>
                    </a:ext>
                  </a:extLst>
                </a:gridCol>
              </a:tblGrid>
              <a:tr h="251619">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de-DE" altLang="de-DE" sz="1100" b="0" i="0" u="none" strike="noStrike" cap="none" normalizeH="0" baseline="0">
                        <a:ln>
                          <a:noFill/>
                        </a:ln>
                        <a:solidFill>
                          <a:schemeClr val="tx1"/>
                        </a:solidFill>
                        <a:effectLst/>
                        <a:latin typeface="Tahoma" panose="020B0604030504040204" pitchFamily="34" charset="0"/>
                        <a:cs typeface="Arial" panose="020B0604020202020204" pitchFamily="34" charset="0"/>
                      </a:endParaRPr>
                    </a:p>
                  </a:txBody>
                  <a:tcPr marL="68580" marR="68580" marT="34312" marB="34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bg1"/>
                      </a:fgClr>
                      <a:bgClr>
                        <a:schemeClr val="bg2"/>
                      </a:bgClr>
                    </a:patt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de-DE" altLang="de-DE" sz="1200" b="0" i="0" u="none" strike="noStrike" cap="none" normalizeH="0" baseline="0">
                          <a:ln>
                            <a:noFill/>
                          </a:ln>
                          <a:solidFill>
                            <a:srgbClr val="7F7F7F"/>
                          </a:solidFill>
                          <a:effectLst/>
                          <a:latin typeface="Tahoma" panose="020B0604030504040204" pitchFamily="34" charset="0"/>
                          <a:cs typeface="Arial" panose="020B0604020202020204" pitchFamily="34" charset="0"/>
                        </a:rPr>
                        <a:t>Traditionelle Form</a:t>
                      </a:r>
                    </a:p>
                  </a:txBody>
                  <a:tcPr marL="68580" marR="68580" marT="34312" marB="34312"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0"/>
                  </a:ext>
                </a:extLst>
              </a:tr>
              <a:tr h="251619">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de-DE" altLang="de-DE" sz="1100" b="0" i="0" u="none" strike="noStrike" cap="none" normalizeH="0" baseline="0">
                        <a:ln>
                          <a:noFill/>
                        </a:ln>
                        <a:solidFill>
                          <a:schemeClr val="tx1"/>
                        </a:solidFill>
                        <a:effectLst/>
                        <a:latin typeface="Tahoma" panose="020B0604030504040204" pitchFamily="34" charset="0"/>
                        <a:cs typeface="Arial" panose="020B0604020202020204" pitchFamily="34" charset="0"/>
                      </a:endParaRPr>
                    </a:p>
                  </a:txBody>
                  <a:tcPr marL="68580" marR="68580" marT="34312" marB="34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30">
                      <a:fgClr>
                        <a:schemeClr val="bg1"/>
                      </a:fgClr>
                      <a:bgClr>
                        <a:schemeClr val="bg2"/>
                      </a:bgClr>
                    </a:patt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de-DE" altLang="de-DE" sz="1200" b="0" i="0" u="none" strike="noStrike" cap="none" normalizeH="0" baseline="0">
                          <a:ln>
                            <a:noFill/>
                          </a:ln>
                          <a:solidFill>
                            <a:srgbClr val="7F7F7F"/>
                          </a:solidFill>
                          <a:effectLst/>
                          <a:latin typeface="Tahoma" panose="020B0604030504040204" pitchFamily="34" charset="0"/>
                          <a:cs typeface="Arial" panose="020B0604020202020204" pitchFamily="34" charset="0"/>
                        </a:rPr>
                        <a:t>Erweiterung 1987 ff</a:t>
                      </a:r>
                    </a:p>
                  </a:txBody>
                  <a:tcPr marL="68580" marR="68580" marT="34312" marB="34312"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1"/>
                  </a:ext>
                </a:extLst>
              </a:tr>
              <a:tr h="251619">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de-DE" altLang="de-DE" sz="1100" b="0" i="0" u="none" strike="noStrike" cap="none" normalizeH="0" baseline="0">
                        <a:ln>
                          <a:noFill/>
                        </a:ln>
                        <a:solidFill>
                          <a:schemeClr val="tx1"/>
                        </a:solidFill>
                        <a:effectLst/>
                        <a:latin typeface="Tahoma" panose="020B0604030504040204" pitchFamily="34" charset="0"/>
                        <a:cs typeface="Arial" panose="020B0604020202020204" pitchFamily="34" charset="0"/>
                      </a:endParaRPr>
                    </a:p>
                  </a:txBody>
                  <a:tcPr marL="68580" marR="68580" marT="34312" marB="34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bg1"/>
                      </a:fgClr>
                      <a:bgClr>
                        <a:srgbClr val="969696"/>
                      </a:bgClr>
                    </a:patt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de-DE" altLang="de-DE" sz="1200" b="0" i="0" u="none" strike="noStrike" cap="none" normalizeH="0" baseline="0">
                          <a:ln>
                            <a:noFill/>
                          </a:ln>
                          <a:solidFill>
                            <a:srgbClr val="7F7F7F"/>
                          </a:solidFill>
                          <a:effectLst/>
                          <a:latin typeface="Tahoma" panose="020B0604030504040204" pitchFamily="34" charset="0"/>
                          <a:cs typeface="Arial" panose="020B0604020202020204" pitchFamily="34" charset="0"/>
                        </a:rPr>
                        <a:t>Erweiterung 1995 ff</a:t>
                      </a:r>
                    </a:p>
                  </a:txBody>
                  <a:tcPr marL="68580" marR="68580" marT="34312" marB="34312"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241" name="Text Box 97">
            <a:extLst>
              <a:ext uri="{FF2B5EF4-FFF2-40B4-BE49-F238E27FC236}">
                <a16:creationId xmlns:a16="http://schemas.microsoft.com/office/drawing/2014/main" id="{B9837A9A-0DF7-4E55-84B0-55B1C97B1C19}"/>
              </a:ext>
            </a:extLst>
          </p:cNvPr>
          <p:cNvSpPr txBox="1">
            <a:spLocks noChangeArrowheads="1"/>
          </p:cNvSpPr>
          <p:nvPr/>
        </p:nvSpPr>
        <p:spPr bwMode="auto">
          <a:xfrm>
            <a:off x="2249092" y="863203"/>
            <a:ext cx="4752975" cy="461665"/>
          </a:xfrm>
          <a:prstGeom prst="rect">
            <a:avLst/>
          </a:prstGeom>
          <a:noFill/>
          <a:ln w="9525">
            <a:noFill/>
            <a:miter lim="800000"/>
            <a:headEnd/>
            <a:tailEnd/>
          </a:ln>
          <a:effectLst/>
        </p:spPr>
        <p:txBody>
          <a:bodyPr>
            <a:spAutoFit/>
          </a:bodyPr>
          <a:lstStyle/>
          <a:p>
            <a:pPr algn="ctr" eaLnBrk="1" hangingPunct="1">
              <a:spcBef>
                <a:spcPct val="50000"/>
              </a:spcBef>
              <a:defRPr/>
            </a:pPr>
            <a:r>
              <a:rPr lang="de-DE" sz="2400" b="1" dirty="0" err="1">
                <a:solidFill>
                  <a:srgbClr val="0070C0"/>
                </a:solidFill>
                <a:cs typeface="+mn-cs"/>
              </a:rPr>
              <a:t>Entgrenzung</a:t>
            </a:r>
            <a:r>
              <a:rPr lang="de-DE" sz="2400" b="1" dirty="0">
                <a:solidFill>
                  <a:srgbClr val="0070C0"/>
                </a:solidFill>
                <a:cs typeface="+mn-cs"/>
              </a:rPr>
              <a:t> der Kompetenzen</a:t>
            </a:r>
          </a:p>
        </p:txBody>
      </p:sp>
      <p:sp>
        <p:nvSpPr>
          <p:cNvPr id="6244" name="Line 100">
            <a:extLst>
              <a:ext uri="{FF2B5EF4-FFF2-40B4-BE49-F238E27FC236}">
                <a16:creationId xmlns:a16="http://schemas.microsoft.com/office/drawing/2014/main" id="{B1B412FD-5534-F1F8-B3A8-AD109E612B93}"/>
              </a:ext>
            </a:extLst>
          </p:cNvPr>
          <p:cNvSpPr>
            <a:spLocks noChangeShapeType="1"/>
          </p:cNvSpPr>
          <p:nvPr/>
        </p:nvSpPr>
        <p:spPr bwMode="auto">
          <a:xfrm>
            <a:off x="1597821" y="1491855"/>
            <a:ext cx="1241822" cy="7012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245" name="Text Box 101">
            <a:extLst>
              <a:ext uri="{FF2B5EF4-FFF2-40B4-BE49-F238E27FC236}">
                <a16:creationId xmlns:a16="http://schemas.microsoft.com/office/drawing/2014/main" id="{13B5FC7B-A9E6-4AEA-9B91-1F2366D04865}"/>
              </a:ext>
            </a:extLst>
          </p:cNvPr>
          <p:cNvSpPr txBox="1">
            <a:spLocks noChangeArrowheads="1"/>
          </p:cNvSpPr>
          <p:nvPr/>
        </p:nvSpPr>
        <p:spPr bwMode="auto">
          <a:xfrm>
            <a:off x="1975248" y="1472805"/>
            <a:ext cx="864394" cy="377428"/>
          </a:xfrm>
          <a:prstGeom prst="rect">
            <a:avLst/>
          </a:prstGeom>
          <a:noFill/>
          <a:ln w="9525">
            <a:noFill/>
            <a:miter lim="800000"/>
            <a:headEnd/>
            <a:tailEnd/>
          </a:ln>
        </p:spPr>
        <p:txBody>
          <a:bodyPr anchor="ctr" anchorCtr="1"/>
          <a:lstStyle/>
          <a:p>
            <a:pPr algn="ctr" eaLnBrk="1" hangingPunct="1">
              <a:spcBef>
                <a:spcPct val="50000"/>
              </a:spcBef>
              <a:defRPr/>
            </a:pPr>
            <a:r>
              <a:rPr lang="de-DE" sz="975" b="1" dirty="0">
                <a:solidFill>
                  <a:schemeClr val="tx2"/>
                </a:solidFill>
                <a:latin typeface="+mj-lt"/>
                <a:cs typeface="+mn-cs"/>
              </a:rPr>
              <a:t>Kompetenz-arten</a:t>
            </a:r>
          </a:p>
        </p:txBody>
      </p:sp>
      <p:sp>
        <p:nvSpPr>
          <p:cNvPr id="6246" name="Text Box 102">
            <a:extLst>
              <a:ext uri="{FF2B5EF4-FFF2-40B4-BE49-F238E27FC236}">
                <a16:creationId xmlns:a16="http://schemas.microsoft.com/office/drawing/2014/main" id="{BB5F7843-9DB7-4100-ACF1-2B75ACCDA351}"/>
              </a:ext>
            </a:extLst>
          </p:cNvPr>
          <p:cNvSpPr txBox="1">
            <a:spLocks noChangeArrowheads="1"/>
          </p:cNvSpPr>
          <p:nvPr/>
        </p:nvSpPr>
        <p:spPr bwMode="auto">
          <a:xfrm>
            <a:off x="1651399" y="1851423"/>
            <a:ext cx="702469" cy="323850"/>
          </a:xfrm>
          <a:prstGeom prst="rect">
            <a:avLst/>
          </a:prstGeom>
          <a:noFill/>
          <a:ln w="9525">
            <a:noFill/>
            <a:miter lim="800000"/>
            <a:headEnd/>
            <a:tailEnd/>
          </a:ln>
          <a:effectLst/>
        </p:spPr>
        <p:txBody>
          <a:bodyPr anchor="b" anchorCtr="1"/>
          <a:lstStyle/>
          <a:p>
            <a:pPr eaLnBrk="1" hangingPunct="1">
              <a:spcBef>
                <a:spcPct val="50000"/>
              </a:spcBef>
              <a:defRPr/>
            </a:pPr>
            <a:r>
              <a:rPr lang="de-DE" sz="975" b="1" dirty="0">
                <a:solidFill>
                  <a:schemeClr val="tx1">
                    <a:lumMod val="50000"/>
                    <a:lumOff val="50000"/>
                  </a:schemeClr>
                </a:solidFill>
                <a:latin typeface="+mj-lt"/>
                <a:cs typeface="+mn-cs"/>
              </a:rPr>
              <a:t>Lern-formen</a:t>
            </a:r>
          </a:p>
        </p:txBody>
      </p:sp>
      <p:pic>
        <p:nvPicPr>
          <p:cNvPr id="20523" name="Picture 5">
            <a:extLst>
              <a:ext uri="{FF2B5EF4-FFF2-40B4-BE49-F238E27FC236}">
                <a16:creationId xmlns:a16="http://schemas.microsoft.com/office/drawing/2014/main" id="{8A021EF6-6A3F-8023-11EB-85270475BE49}"/>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605"/>
            <a:ext cx="9143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4" name="Picture 4">
            <a:extLst>
              <a:ext uri="{FF2B5EF4-FFF2-40B4-BE49-F238E27FC236}">
                <a16:creationId xmlns:a16="http://schemas.microsoft.com/office/drawing/2014/main" id="{59494A4B-3DA3-D501-37C4-3EEC06B9B1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50481"/>
            <a:ext cx="9143997"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5" name="Rectangle 7">
            <a:extLst>
              <a:ext uri="{FF2B5EF4-FFF2-40B4-BE49-F238E27FC236}">
                <a16:creationId xmlns:a16="http://schemas.microsoft.com/office/drawing/2014/main" id="{AD8EC53E-0BB2-4648-2F93-8B15F1C798FA}"/>
              </a:ext>
            </a:extLst>
          </p:cNvPr>
          <p:cNvSpPr>
            <a:spLocks noChangeArrowheads="1"/>
          </p:cNvSpPr>
          <p:nvPr/>
        </p:nvSpPr>
        <p:spPr bwMode="auto">
          <a:xfrm>
            <a:off x="1143002" y="2140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350">
              <a:latin typeface="Calibri" panose="020F0502020204030204" pitchFamily="34" charset="0"/>
            </a:endParaRPr>
          </a:p>
        </p:txBody>
      </p:sp>
      <p:sp>
        <p:nvSpPr>
          <p:cNvPr id="20526" name="Rectangle 8">
            <a:extLst>
              <a:ext uri="{FF2B5EF4-FFF2-40B4-BE49-F238E27FC236}">
                <a16:creationId xmlns:a16="http://schemas.microsoft.com/office/drawing/2014/main" id="{18689D21-8D52-CC60-7B1B-504835BC7579}"/>
              </a:ext>
            </a:extLst>
          </p:cNvPr>
          <p:cNvSpPr>
            <a:spLocks noChangeArrowheads="1"/>
          </p:cNvSpPr>
          <p:nvPr/>
        </p:nvSpPr>
        <p:spPr bwMode="auto">
          <a:xfrm>
            <a:off x="1143002" y="84294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tabLst>
                <a:tab pos="180975" algn="l"/>
              </a:tabLst>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tabLst>
                <a:tab pos="180975"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tabLst>
                <a:tab pos="180975"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tabLst>
                <a:tab pos="180975" algn="l"/>
              </a:tabLst>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350">
              <a:latin typeface="Arial" panose="020B0604020202020204" pitchFamily="34" charset="0"/>
            </a:endParaRPr>
          </a:p>
        </p:txBody>
      </p:sp>
      <p:sp>
        <p:nvSpPr>
          <p:cNvPr id="20527" name="Rectangle 9">
            <a:extLst>
              <a:ext uri="{FF2B5EF4-FFF2-40B4-BE49-F238E27FC236}">
                <a16:creationId xmlns:a16="http://schemas.microsoft.com/office/drawing/2014/main" id="{1B534B60-39A7-2EA9-B06E-81F3FE4C55B0}"/>
              </a:ext>
            </a:extLst>
          </p:cNvPr>
          <p:cNvSpPr>
            <a:spLocks noChangeArrowheads="1"/>
          </p:cNvSpPr>
          <p:nvPr/>
        </p:nvSpPr>
        <p:spPr bwMode="auto">
          <a:xfrm>
            <a:off x="1143002" y="9358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350">
              <a:latin typeface="Arial" panose="020B0604020202020204" pitchFamily="34" charset="0"/>
            </a:endParaRPr>
          </a:p>
        </p:txBody>
      </p:sp>
      <p:pic>
        <p:nvPicPr>
          <p:cNvPr id="20528" name="Picture 5">
            <a:extLst>
              <a:ext uri="{FF2B5EF4-FFF2-40B4-BE49-F238E27FC236}">
                <a16:creationId xmlns:a16="http://schemas.microsoft.com/office/drawing/2014/main" id="{60CAD9D4-F0ED-CABC-45FA-47B9E3325BA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57276"/>
            <a:ext cx="9143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9" name="Picture 6" descr="Logo Kopie">
            <a:extLst>
              <a:ext uri="{FF2B5EF4-FFF2-40B4-BE49-F238E27FC236}">
                <a16:creationId xmlns:a16="http://schemas.microsoft.com/office/drawing/2014/main" id="{5097615E-8F96-9246-EE5D-8758252992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890" y="156632"/>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241"/>
                                        </p:tgtEl>
                                        <p:attrNameLst>
                                          <p:attrName>style.visibility</p:attrName>
                                        </p:attrNameLst>
                                      </p:cBhvr>
                                      <p:to>
                                        <p:strVal val="visible"/>
                                      </p:to>
                                    </p:set>
                                    <p:animEffect transition="in" filter="checkerboard(across)">
                                      <p:cBhvr>
                                        <p:cTn id="7" dur="500"/>
                                        <p:tgtEl>
                                          <p:spTgt spid="6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6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149"/>
                                        </p:tgtEl>
                                        <p:attrNameLst>
                                          <p:attrName>style.visibility</p:attrName>
                                        </p:attrNameLst>
                                      </p:cBhvr>
                                      <p:to>
                                        <p:strVal val="visible"/>
                                      </p:to>
                                    </p:set>
                                  </p:childTnLst>
                                </p:cTn>
                              </p:par>
                              <p:par>
                                <p:cTn id="14" presetID="5" presetClass="entr" presetSubtype="10" fill="hold" nodeType="withEffect">
                                  <p:stCondLst>
                                    <p:cond delay="0"/>
                                  </p:stCondLst>
                                  <p:childTnLst>
                                    <p:set>
                                      <p:cBhvr>
                                        <p:cTn id="15" dur="1" fill="hold">
                                          <p:stCondLst>
                                            <p:cond delay="0"/>
                                          </p:stCondLst>
                                        </p:cTn>
                                        <p:tgtEl>
                                          <p:spTgt spid="6244"/>
                                        </p:tgtEl>
                                        <p:attrNameLst>
                                          <p:attrName>style.visibility</p:attrName>
                                        </p:attrNameLst>
                                      </p:cBhvr>
                                      <p:to>
                                        <p:strVal val="visible"/>
                                      </p:to>
                                    </p:set>
                                    <p:animEffect transition="in" filter="checkerboard(across)">
                                      <p:cBhvr>
                                        <p:cTn id="16" dur="1000"/>
                                        <p:tgtEl>
                                          <p:spTgt spid="6244"/>
                                        </p:tgtEl>
                                      </p:cBhvr>
                                    </p:animEffect>
                                  </p:childTnLst>
                                </p:cTn>
                              </p:par>
                              <p:par>
                                <p:cTn id="17" presetID="5" presetClass="entr" presetSubtype="10" fill="hold" nodeType="withEffect">
                                  <p:stCondLst>
                                    <p:cond delay="0"/>
                                  </p:stCondLst>
                                  <p:childTnLst>
                                    <p:set>
                                      <p:cBhvr>
                                        <p:cTn id="18" dur="1" fill="hold">
                                          <p:stCondLst>
                                            <p:cond delay="0"/>
                                          </p:stCondLst>
                                        </p:cTn>
                                        <p:tgtEl>
                                          <p:spTgt spid="6245">
                                            <p:txEl>
                                              <p:pRg st="0" end="0"/>
                                            </p:txEl>
                                          </p:spTgt>
                                        </p:tgtEl>
                                        <p:attrNameLst>
                                          <p:attrName>style.visibility</p:attrName>
                                        </p:attrNameLst>
                                      </p:cBhvr>
                                      <p:to>
                                        <p:strVal val="visible"/>
                                      </p:to>
                                    </p:set>
                                    <p:animEffect transition="in" filter="checkerboard(across)">
                                      <p:cBhvr>
                                        <p:cTn id="19" dur="500"/>
                                        <p:tgtEl>
                                          <p:spTgt spid="6245">
                                            <p:txEl>
                                              <p:pRg st="0" end="0"/>
                                            </p:txEl>
                                          </p:spTgt>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checkerboard(across)">
                                      <p:cBhvr>
                                        <p:cTn id="23" dur="1000"/>
                                        <p:tgtEl>
                                          <p:spTgt spid="6150"/>
                                        </p:tgtEl>
                                      </p:cBhvr>
                                    </p:animEffect>
                                  </p:childTnLst>
                                </p:cTn>
                              </p:par>
                            </p:childTnLst>
                          </p:cTn>
                        </p:par>
                        <p:par>
                          <p:cTn id="24" fill="hold" nodeType="afterGroup">
                            <p:stCondLst>
                              <p:cond delay="2000"/>
                            </p:stCondLst>
                            <p:childTnLst>
                              <p:par>
                                <p:cTn id="25" presetID="5" presetClass="entr" presetSubtype="10" fill="hold" grpId="0" nodeType="after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checkerboard(across)">
                                      <p:cBhvr>
                                        <p:cTn id="27" dur="1000"/>
                                        <p:tgtEl>
                                          <p:spTgt spid="6151"/>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6152"/>
                                        </p:tgtEl>
                                        <p:attrNameLst>
                                          <p:attrName>style.visibility</p:attrName>
                                        </p:attrNameLst>
                                      </p:cBhvr>
                                      <p:to>
                                        <p:strVal val="visible"/>
                                      </p:to>
                                    </p:set>
                                    <p:animEffect transition="in" filter="checkerboard(across)">
                                      <p:cBhvr>
                                        <p:cTn id="31" dur="1000"/>
                                        <p:tgtEl>
                                          <p:spTgt spid="6152"/>
                                        </p:tgtEl>
                                      </p:cBhvr>
                                    </p:animEffect>
                                  </p:childTnLst>
                                </p:cTn>
                              </p:par>
                            </p:childTnLst>
                          </p:cTn>
                        </p:par>
                        <p:par>
                          <p:cTn id="32" fill="hold" nodeType="afterGroup">
                            <p:stCondLst>
                              <p:cond delay="4000"/>
                            </p:stCondLst>
                            <p:childTnLst>
                              <p:par>
                                <p:cTn id="33" presetID="5" presetClass="entr" presetSubtype="10" fill="hold" grpId="0" nodeType="afterEffect">
                                  <p:stCondLst>
                                    <p:cond delay="0"/>
                                  </p:stCondLst>
                                  <p:childTnLst>
                                    <p:set>
                                      <p:cBhvr>
                                        <p:cTn id="34" dur="1" fill="hold">
                                          <p:stCondLst>
                                            <p:cond delay="0"/>
                                          </p:stCondLst>
                                        </p:cTn>
                                        <p:tgtEl>
                                          <p:spTgt spid="6153"/>
                                        </p:tgtEl>
                                        <p:attrNameLst>
                                          <p:attrName>style.visibility</p:attrName>
                                        </p:attrNameLst>
                                      </p:cBhvr>
                                      <p:to>
                                        <p:strVal val="visible"/>
                                      </p:to>
                                    </p:set>
                                    <p:animEffect transition="in" filter="checkerboard(across)">
                                      <p:cBhvr>
                                        <p:cTn id="35" dur="1000"/>
                                        <p:tgtEl>
                                          <p:spTgt spid="615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6246">
                                            <p:txEl>
                                              <p:pRg st="0" end="0"/>
                                            </p:txEl>
                                          </p:spTgt>
                                        </p:tgtEl>
                                        <p:attrNameLst>
                                          <p:attrName>style.visibility</p:attrName>
                                        </p:attrNameLst>
                                      </p:cBhvr>
                                      <p:to>
                                        <p:strVal val="visible"/>
                                      </p:to>
                                    </p:set>
                                    <p:animEffect transition="in" filter="checkerboard(across)">
                                      <p:cBhvr>
                                        <p:cTn id="40" dur="500"/>
                                        <p:tgtEl>
                                          <p:spTgt spid="6246">
                                            <p:txEl>
                                              <p:pRg st="0" end="0"/>
                                            </p:txEl>
                                          </p:spTgt>
                                        </p:tgtEl>
                                      </p:cBhvr>
                                    </p:animEffect>
                                  </p:childTnLst>
                                </p:cTn>
                              </p:par>
                            </p:childTnLst>
                          </p:cTn>
                        </p:par>
                        <p:par>
                          <p:cTn id="41" fill="hold" nodeType="afterGroup">
                            <p:stCondLst>
                              <p:cond delay="500"/>
                            </p:stCondLst>
                            <p:childTnLst>
                              <p:par>
                                <p:cTn id="42" presetID="5" presetClass="entr" presetSubtype="10" fill="hold" grpId="0" nodeType="afterEffect">
                                  <p:stCondLst>
                                    <p:cond delay="0"/>
                                  </p:stCondLst>
                                  <p:childTnLst>
                                    <p:set>
                                      <p:cBhvr>
                                        <p:cTn id="43" dur="1" fill="hold">
                                          <p:stCondLst>
                                            <p:cond delay="0"/>
                                          </p:stCondLst>
                                        </p:cTn>
                                        <p:tgtEl>
                                          <p:spTgt spid="6154"/>
                                        </p:tgtEl>
                                        <p:attrNameLst>
                                          <p:attrName>style.visibility</p:attrName>
                                        </p:attrNameLst>
                                      </p:cBhvr>
                                      <p:to>
                                        <p:strVal val="visible"/>
                                      </p:to>
                                    </p:set>
                                    <p:animEffect transition="in" filter="checkerboard(across)">
                                      <p:cBhvr>
                                        <p:cTn id="44" dur="500"/>
                                        <p:tgtEl>
                                          <p:spTgt spid="6154"/>
                                        </p:tgtEl>
                                      </p:cBhvr>
                                    </p:animEffect>
                                  </p:childTnLst>
                                </p:cTn>
                              </p:par>
                            </p:childTnLst>
                          </p:cTn>
                        </p:par>
                        <p:par>
                          <p:cTn id="45" fill="hold" nodeType="afterGroup">
                            <p:stCondLst>
                              <p:cond delay="1000"/>
                            </p:stCondLst>
                            <p:childTnLst>
                              <p:par>
                                <p:cTn id="46" presetID="5" presetClass="entr" presetSubtype="10" fill="hold" grpId="0" nodeType="afterEffect">
                                  <p:stCondLst>
                                    <p:cond delay="0"/>
                                  </p:stCondLst>
                                  <p:childTnLst>
                                    <p:set>
                                      <p:cBhvr>
                                        <p:cTn id="47" dur="1" fill="hold">
                                          <p:stCondLst>
                                            <p:cond delay="0"/>
                                          </p:stCondLst>
                                        </p:cTn>
                                        <p:tgtEl>
                                          <p:spTgt spid="6159"/>
                                        </p:tgtEl>
                                        <p:attrNameLst>
                                          <p:attrName>style.visibility</p:attrName>
                                        </p:attrNameLst>
                                      </p:cBhvr>
                                      <p:to>
                                        <p:strVal val="visible"/>
                                      </p:to>
                                    </p:set>
                                    <p:animEffect transition="in" filter="checkerboard(across)">
                                      <p:cBhvr>
                                        <p:cTn id="48" dur="500"/>
                                        <p:tgtEl>
                                          <p:spTgt spid="615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5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156"/>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6157"/>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160"/>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6161"/>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6162"/>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163"/>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6158"/>
                                        </p:tgtEl>
                                        <p:attrNameLst>
                                          <p:attrName>style.visibility</p:attrName>
                                        </p:attrNameLst>
                                      </p:cBhvr>
                                      <p:to>
                                        <p:strVal val="visible"/>
                                      </p:to>
                                    </p:set>
                                  </p:childTnLst>
                                </p:cTn>
                              </p:par>
                            </p:childTnLst>
                          </p:cTn>
                        </p:par>
                        <p:par>
                          <p:cTn id="77" fill="hold" nodeType="afterGroup">
                            <p:stCondLst>
                              <p:cond delay="0"/>
                            </p:stCondLst>
                            <p:childTnLst>
                              <p:par>
                                <p:cTn id="78" presetID="3" presetClass="entr" presetSubtype="10" fill="hold" nodeType="afterEffect">
                                  <p:stCondLst>
                                    <p:cond delay="0"/>
                                  </p:stCondLst>
                                  <p:childTnLst>
                                    <p:set>
                                      <p:cBhvr>
                                        <p:cTn id="79" dur="1" fill="hold">
                                          <p:stCondLst>
                                            <p:cond delay="0"/>
                                          </p:stCondLst>
                                        </p:cTn>
                                        <p:tgtEl>
                                          <p:spTgt spid="6274"/>
                                        </p:tgtEl>
                                        <p:attrNameLst>
                                          <p:attrName>style.visibility</p:attrName>
                                        </p:attrNameLst>
                                      </p:cBhvr>
                                      <p:to>
                                        <p:strVal val="visible"/>
                                      </p:to>
                                    </p:set>
                                    <p:animEffect transition="in" filter="blinds(horizontal)">
                                      <p:cBhvr>
                                        <p:cTn id="80" dur="500"/>
                                        <p:tgtEl>
                                          <p:spTgt spid="6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animBg="1"/>
      <p:bldP spid="6162" grpId="0" animBg="1"/>
      <p:bldP spid="6161" grpId="0" animBg="1"/>
      <p:bldP spid="6160" grpId="0" animBg="1"/>
      <p:bldP spid="6159" grpId="0" animBg="1"/>
      <p:bldP spid="6158" grpId="0" animBg="1"/>
      <p:bldP spid="6157" grpId="0" animBg="1"/>
      <p:bldP spid="6156" grpId="0" animBg="1"/>
      <p:bldP spid="6155" grpId="0" animBg="1"/>
      <p:bldP spid="6154" grpId="0" animBg="1"/>
      <p:bldP spid="6153" grpId="0" animBg="1"/>
      <p:bldP spid="6152" grpId="0" animBg="1"/>
      <p:bldP spid="6151" grpId="0" animBg="1"/>
      <p:bldP spid="6150" grpId="0" animBg="1"/>
      <p:bldP spid="6149" grpId="0" animBg="1"/>
      <p:bldP spid="62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a:extLst>
              <a:ext uri="{FF2B5EF4-FFF2-40B4-BE49-F238E27FC236}">
                <a16:creationId xmlns:a16="http://schemas.microsoft.com/office/drawing/2014/main" id="{8DE1CA84-92DB-0057-D943-63207F6F7276}"/>
              </a:ext>
            </a:extLst>
          </p:cNvPr>
          <p:cNvGrpSpPr>
            <a:grpSpLocks/>
          </p:cNvGrpSpPr>
          <p:nvPr/>
        </p:nvGrpSpPr>
        <p:grpSpPr bwMode="auto">
          <a:xfrm>
            <a:off x="1656162" y="1869282"/>
            <a:ext cx="6207919" cy="323850"/>
            <a:chOff x="450" y="1395"/>
            <a:chExt cx="5214" cy="272"/>
          </a:xfrm>
        </p:grpSpPr>
        <p:sp>
          <p:nvSpPr>
            <p:cNvPr id="22541" name="Rectangle 7">
              <a:extLst>
                <a:ext uri="{FF2B5EF4-FFF2-40B4-BE49-F238E27FC236}">
                  <a16:creationId xmlns:a16="http://schemas.microsoft.com/office/drawing/2014/main" id="{624B09DC-E141-6FE4-33F1-1C869FCBD31E}"/>
                </a:ext>
              </a:extLst>
            </p:cNvPr>
            <p:cNvSpPr>
              <a:spLocks noChangeArrowheads="1"/>
            </p:cNvSpPr>
            <p:nvPr/>
          </p:nvSpPr>
          <p:spPr bwMode="auto">
            <a:xfrm>
              <a:off x="450" y="1395"/>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1.</a:t>
              </a:r>
            </a:p>
          </p:txBody>
        </p:sp>
        <p:sp>
          <p:nvSpPr>
            <p:cNvPr id="22542" name="Rectangle 8">
              <a:extLst>
                <a:ext uri="{FF2B5EF4-FFF2-40B4-BE49-F238E27FC236}">
                  <a16:creationId xmlns:a16="http://schemas.microsoft.com/office/drawing/2014/main" id="{E3844A4F-A21B-65A5-D9BA-5EC05685E47B}"/>
                </a:ext>
              </a:extLst>
            </p:cNvPr>
            <p:cNvSpPr>
              <a:spLocks noChangeArrowheads="1"/>
            </p:cNvSpPr>
            <p:nvPr/>
          </p:nvSpPr>
          <p:spPr bwMode="auto">
            <a:xfrm>
              <a:off x="810" y="1395"/>
              <a:ext cx="485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Wo stehen wir mit unseren bildungstheoretischen und </a:t>
              </a:r>
            </a:p>
            <a:p>
              <a:pPr eaLnBrk="1" hangingPunct="1">
                <a:spcBef>
                  <a:spcPct val="0"/>
                </a:spcBef>
                <a:buClrTx/>
                <a:buSzTx/>
                <a:buFontTx/>
                <a:buNone/>
              </a:pPr>
              <a:r>
                <a:rPr lang="de-DE" altLang="de-DE" sz="1800" b="1">
                  <a:solidFill>
                    <a:srgbClr val="7F7F7F"/>
                  </a:solidFill>
                  <a:latin typeface="Calibri" panose="020F0502020204030204" pitchFamily="34" charset="0"/>
                </a:rPr>
                <a:t>didaktischen Vorstellungen und Möglichkeiten?</a:t>
              </a:r>
            </a:p>
          </p:txBody>
        </p:sp>
      </p:grpSp>
      <p:grpSp>
        <p:nvGrpSpPr>
          <p:cNvPr id="22531" name="Group 9">
            <a:extLst>
              <a:ext uri="{FF2B5EF4-FFF2-40B4-BE49-F238E27FC236}">
                <a16:creationId xmlns:a16="http://schemas.microsoft.com/office/drawing/2014/main" id="{2CB4ABA3-1789-0F3C-311E-E08D631D2B6C}"/>
              </a:ext>
            </a:extLst>
          </p:cNvPr>
          <p:cNvGrpSpPr>
            <a:grpSpLocks/>
          </p:cNvGrpSpPr>
          <p:nvPr/>
        </p:nvGrpSpPr>
        <p:grpSpPr bwMode="auto">
          <a:xfrm>
            <a:off x="1656161" y="2680099"/>
            <a:ext cx="5648325" cy="432197"/>
            <a:chOff x="431" y="1661"/>
            <a:chExt cx="5171" cy="272"/>
          </a:xfrm>
        </p:grpSpPr>
        <p:sp>
          <p:nvSpPr>
            <p:cNvPr id="22539" name="Rectangle 10">
              <a:extLst>
                <a:ext uri="{FF2B5EF4-FFF2-40B4-BE49-F238E27FC236}">
                  <a16:creationId xmlns:a16="http://schemas.microsoft.com/office/drawing/2014/main" id="{839D69D5-4073-35D3-AF0B-6A8C2374C75B}"/>
                </a:ext>
              </a:extLst>
            </p:cNvPr>
            <p:cNvSpPr>
              <a:spLocks noChangeArrowheads="1"/>
            </p:cNvSpPr>
            <p:nvPr/>
          </p:nvSpPr>
          <p:spPr bwMode="auto">
            <a:xfrm>
              <a:off x="431" y="1706"/>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2.</a:t>
              </a:r>
            </a:p>
          </p:txBody>
        </p:sp>
        <p:sp>
          <p:nvSpPr>
            <p:cNvPr id="22540" name="Rectangle 11">
              <a:extLst>
                <a:ext uri="{FF2B5EF4-FFF2-40B4-BE49-F238E27FC236}">
                  <a16:creationId xmlns:a16="http://schemas.microsoft.com/office/drawing/2014/main" id="{D4613793-2F6D-F33B-97E0-F90A493415DD}"/>
                </a:ext>
              </a:extLst>
            </p:cNvPr>
            <p:cNvSpPr>
              <a:spLocks noChangeArrowheads="1"/>
            </p:cNvSpPr>
            <p:nvPr/>
          </p:nvSpPr>
          <p:spPr bwMode="auto">
            <a:xfrm>
              <a:off x="844" y="1661"/>
              <a:ext cx="475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Was wissen wir über die Herausbildung und Förderung </a:t>
              </a:r>
            </a:p>
            <a:p>
              <a:pPr eaLnBrk="1" hangingPunct="1">
                <a:spcBef>
                  <a:spcPct val="0"/>
                </a:spcBef>
                <a:buClrTx/>
                <a:buSzTx/>
                <a:buFontTx/>
                <a:buNone/>
              </a:pPr>
              <a:r>
                <a:rPr lang="de-DE" altLang="de-DE" sz="1800" b="1">
                  <a:solidFill>
                    <a:srgbClr val="7F7F7F"/>
                  </a:solidFill>
                  <a:latin typeface="Calibri" panose="020F0502020204030204" pitchFamily="34" charset="0"/>
                </a:rPr>
                <a:t>nachhaltiger Potenzialentfaltung?</a:t>
              </a:r>
            </a:p>
          </p:txBody>
        </p:sp>
      </p:grpSp>
      <p:grpSp>
        <p:nvGrpSpPr>
          <p:cNvPr id="22532" name="Group 12">
            <a:extLst>
              <a:ext uri="{FF2B5EF4-FFF2-40B4-BE49-F238E27FC236}">
                <a16:creationId xmlns:a16="http://schemas.microsoft.com/office/drawing/2014/main" id="{796FB4E2-4751-BDC7-2A47-2C8307D3539F}"/>
              </a:ext>
            </a:extLst>
          </p:cNvPr>
          <p:cNvGrpSpPr>
            <a:grpSpLocks/>
          </p:cNvGrpSpPr>
          <p:nvPr/>
        </p:nvGrpSpPr>
        <p:grpSpPr bwMode="auto">
          <a:xfrm>
            <a:off x="1656160" y="3489722"/>
            <a:ext cx="6156722" cy="323850"/>
            <a:chOff x="431" y="2069"/>
            <a:chExt cx="5171" cy="272"/>
          </a:xfrm>
        </p:grpSpPr>
        <p:sp>
          <p:nvSpPr>
            <p:cNvPr id="22537" name="Rectangle 13">
              <a:extLst>
                <a:ext uri="{FF2B5EF4-FFF2-40B4-BE49-F238E27FC236}">
                  <a16:creationId xmlns:a16="http://schemas.microsoft.com/office/drawing/2014/main" id="{CD97A9D1-9D36-4A71-88D8-E94459792AE3}"/>
                </a:ext>
              </a:extLst>
            </p:cNvPr>
            <p:cNvSpPr>
              <a:spLocks noChangeArrowheads="1"/>
            </p:cNvSpPr>
            <p:nvPr/>
          </p:nvSpPr>
          <p:spPr bwMode="auto">
            <a:xfrm>
              <a:off x="431" y="2114"/>
              <a:ext cx="27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de-DE" altLang="de-DE" sz="2100" b="1">
                  <a:solidFill>
                    <a:srgbClr val="000099"/>
                  </a:solidFill>
                  <a:latin typeface="Arial" panose="020B0604020202020204" pitchFamily="34" charset="0"/>
                </a:rPr>
                <a:t>3.</a:t>
              </a:r>
            </a:p>
          </p:txBody>
        </p:sp>
        <p:sp>
          <p:nvSpPr>
            <p:cNvPr id="22538" name="Rectangle 14">
              <a:extLst>
                <a:ext uri="{FF2B5EF4-FFF2-40B4-BE49-F238E27FC236}">
                  <a16:creationId xmlns:a16="http://schemas.microsoft.com/office/drawing/2014/main" id="{D9F85E5B-8F7E-5589-947E-D151C14EB41B}"/>
                </a:ext>
              </a:extLst>
            </p:cNvPr>
            <p:cNvSpPr>
              <a:spLocks noChangeArrowheads="1"/>
            </p:cNvSpPr>
            <p:nvPr/>
          </p:nvSpPr>
          <p:spPr bwMode="auto">
            <a:xfrm>
              <a:off x="810" y="2069"/>
              <a:ext cx="479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800" b="1">
                  <a:solidFill>
                    <a:srgbClr val="7F7F7F"/>
                  </a:solidFill>
                  <a:latin typeface="Calibri" panose="020F0502020204030204" pitchFamily="34" charset="0"/>
                </a:rPr>
                <a:t>Systemische Pädagogik: Die Gestaltung und Begleitung </a:t>
              </a:r>
            </a:p>
            <a:p>
              <a:pPr eaLnBrk="1" hangingPunct="1">
                <a:spcBef>
                  <a:spcPct val="0"/>
                </a:spcBef>
                <a:buClrTx/>
                <a:buSzTx/>
                <a:buFontTx/>
                <a:buNone/>
              </a:pPr>
              <a:r>
                <a:rPr lang="de-DE" altLang="de-DE" sz="1800" b="1">
                  <a:solidFill>
                    <a:srgbClr val="7F7F7F"/>
                  </a:solidFill>
                  <a:latin typeface="Calibri" panose="020F0502020204030204" pitchFamily="34" charset="0"/>
                </a:rPr>
                <a:t>von Ichentwicklung</a:t>
              </a:r>
            </a:p>
            <a:p>
              <a:pPr eaLnBrk="1" hangingPunct="1">
                <a:spcBef>
                  <a:spcPct val="0"/>
                </a:spcBef>
                <a:buClrTx/>
                <a:buSzTx/>
                <a:buFontTx/>
                <a:buNone/>
              </a:pPr>
              <a:endParaRPr lang="de-DE" altLang="de-DE" sz="1800" b="1">
                <a:solidFill>
                  <a:srgbClr val="000099"/>
                </a:solidFill>
                <a:latin typeface="Arial" panose="020B0604020202020204" pitchFamily="34" charset="0"/>
              </a:endParaRPr>
            </a:p>
          </p:txBody>
        </p:sp>
      </p:grpSp>
      <p:pic>
        <p:nvPicPr>
          <p:cNvPr id="22533" name="Picture 5">
            <a:extLst>
              <a:ext uri="{FF2B5EF4-FFF2-40B4-BE49-F238E27FC236}">
                <a16:creationId xmlns:a16="http://schemas.microsoft.com/office/drawing/2014/main" id="{89A4672D-20F0-D14E-ADAE-CF2EB63D3FBB}"/>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605"/>
            <a:ext cx="9144000" cy="5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a:extLst>
              <a:ext uri="{FF2B5EF4-FFF2-40B4-BE49-F238E27FC236}">
                <a16:creationId xmlns:a16="http://schemas.microsoft.com/office/drawing/2014/main" id="{5D9FCE98-7D0F-4F8D-CBBB-7FFEE87EB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481"/>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a:extLst>
              <a:ext uri="{FF2B5EF4-FFF2-40B4-BE49-F238E27FC236}">
                <a16:creationId xmlns:a16="http://schemas.microsoft.com/office/drawing/2014/main" id="{29694543-C259-7824-2652-B6BDC42F7CE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0289"/>
            <a:ext cx="9144000" cy="5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6" descr="Logo Kopie">
            <a:extLst>
              <a:ext uri="{FF2B5EF4-FFF2-40B4-BE49-F238E27FC236}">
                <a16:creationId xmlns:a16="http://schemas.microsoft.com/office/drawing/2014/main" id="{908C8D07-25CC-E5EF-7CF7-ADBDD469E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84" y="63240"/>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feld 1">
            <a:extLst>
              <a:ext uri="{FF2B5EF4-FFF2-40B4-BE49-F238E27FC236}">
                <a16:creationId xmlns:a16="http://schemas.microsoft.com/office/drawing/2014/main" id="{EA8E29A5-03DE-D384-33EB-4F556A3F06EC}"/>
              </a:ext>
            </a:extLst>
          </p:cNvPr>
          <p:cNvSpPr txBox="1">
            <a:spLocks noChangeArrowheads="1"/>
          </p:cNvSpPr>
          <p:nvPr/>
        </p:nvSpPr>
        <p:spPr bwMode="auto">
          <a:xfrm flipH="1">
            <a:off x="1494236" y="1762126"/>
            <a:ext cx="6155531"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altLang="de-DE" sz="1350" i="1"/>
              <a:t>„Interessanter und nachhaltig wirksam sind all jene Lernprozesse, bei denen es nicht nur zur Entstehung eines noch für gewisse Zeit fortbestehenden und in diesem Zeitraum auch besonders leicht erneut aktivierbaren synaptischen Erregungszustandes kommt. Das ist immer dann der Fall, wenn ein derartiges neues Erregungsmuster auch strukturell in Form eines neuartigen synaptischen Verknüpfungsmusters verankert werden kann. </a:t>
            </a:r>
          </a:p>
          <a:p>
            <a:pPr>
              <a:spcBef>
                <a:spcPct val="0"/>
              </a:spcBef>
              <a:buClrTx/>
              <a:buSzTx/>
              <a:buFontTx/>
              <a:buNone/>
            </a:pPr>
            <a:endParaRPr lang="de-DE" altLang="de-DE" sz="1350" i="1"/>
          </a:p>
          <a:p>
            <a:pPr>
              <a:spcBef>
                <a:spcPct val="0"/>
              </a:spcBef>
              <a:buClrTx/>
              <a:buSzTx/>
              <a:buFontTx/>
              <a:buNone/>
            </a:pPr>
            <a:r>
              <a:rPr lang="de-DE" altLang="de-DE" sz="1350" i="1"/>
              <a:t>(…)</a:t>
            </a:r>
          </a:p>
          <a:p>
            <a:pPr>
              <a:spcBef>
                <a:spcPct val="0"/>
              </a:spcBef>
              <a:buClrTx/>
              <a:buSzTx/>
              <a:buFontTx/>
              <a:buNone/>
            </a:pPr>
            <a:r>
              <a:rPr lang="de-DE" altLang="de-DE" sz="1350" i="1"/>
              <a:t> Um solche strukturellen neuroplastischen Umbauprozesse in Gang zu bringen (…) muss die betreffende Wahrnehmung mit einer gleichzeitigen Aktivierung der für emotionale Erregungen zuständigen Bereiche in den tiefer liegenden Strukturen des Gehirns einhergehen. Die Wahrnehmung, das Erlebte, der Lerninhalt muss für diese Person wirklich wichtig, also subjektiv bedeutsam sein“ (Hüther 2016, S.38).</a:t>
            </a:r>
            <a:endParaRPr lang="de-DE" altLang="de-DE" sz="1350"/>
          </a:p>
        </p:txBody>
      </p:sp>
      <p:sp>
        <p:nvSpPr>
          <p:cNvPr id="23555" name="Textfeld 2">
            <a:extLst>
              <a:ext uri="{FF2B5EF4-FFF2-40B4-BE49-F238E27FC236}">
                <a16:creationId xmlns:a16="http://schemas.microsoft.com/office/drawing/2014/main" id="{830C3246-6021-B81B-AE6A-EF186077FD67}"/>
              </a:ext>
            </a:extLst>
          </p:cNvPr>
          <p:cNvSpPr txBox="1">
            <a:spLocks noChangeArrowheads="1"/>
          </p:cNvSpPr>
          <p:nvPr/>
        </p:nvSpPr>
        <p:spPr bwMode="auto">
          <a:xfrm>
            <a:off x="1925241" y="735808"/>
            <a:ext cx="5562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altLang="de-DE" sz="1350" b="1"/>
              <a:t>Gerald Hüther: </a:t>
            </a:r>
          </a:p>
          <a:p>
            <a:pPr>
              <a:spcBef>
                <a:spcPct val="0"/>
              </a:spcBef>
              <a:buClrTx/>
              <a:buSzTx/>
              <a:buFontTx/>
              <a:buNone/>
            </a:pPr>
            <a:r>
              <a:rPr lang="de-DE" altLang="de-DE" sz="1350" b="1"/>
              <a:t>Mit Freude Lernen – ein Leben lang. Göttingen 2016</a:t>
            </a:r>
          </a:p>
        </p:txBody>
      </p:sp>
      <p:pic>
        <p:nvPicPr>
          <p:cNvPr id="23556" name="Picture 6" descr="Logo Kopie">
            <a:extLst>
              <a:ext uri="{FF2B5EF4-FFF2-40B4-BE49-F238E27FC236}">
                <a16:creationId xmlns:a16="http://schemas.microsoft.com/office/drawing/2014/main" id="{3DA4E0D3-3868-9C2D-A52D-F8C831B23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22" y="101795"/>
            <a:ext cx="1750219"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enutzerdefiniertes Design">
  <a:themeElements>
    <a:clrScheme name="movetia">
      <a:dk1>
        <a:sysClr val="windowText" lastClr="000000"/>
      </a:dk1>
      <a:lt1>
        <a:sysClr val="window" lastClr="FFFFFF"/>
      </a:lt1>
      <a:dk2>
        <a:srgbClr val="595959"/>
      </a:dk2>
      <a:lt2>
        <a:srgbClr val="D8D8D8"/>
      </a:lt2>
      <a:accent1>
        <a:srgbClr val="FF675D"/>
      </a:accent1>
      <a:accent2>
        <a:srgbClr val="30D2A9"/>
      </a:accent2>
      <a:accent3>
        <a:srgbClr val="FFC600"/>
      </a:accent3>
      <a:accent4>
        <a:srgbClr val="8C66C3"/>
      </a:accent4>
      <a:accent5>
        <a:srgbClr val="FFB5AF"/>
      </a:accent5>
      <a:accent6>
        <a:srgbClr val="94E8D2"/>
      </a:accent6>
      <a:hlink>
        <a:srgbClr val="30D2A9"/>
      </a:hlink>
      <a:folHlink>
        <a:srgbClr val="30D2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ower Point DE [Schreibgeschützt]" id="{E93990F4-FAA3-4202-B493-89A7B949FFC2}" vid="{FE260761-3EF8-48F4-B0F8-BB9F71C67BB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2004:Vorlagen:Präsentationen:Designs:Wolken</Template>
  <TotalTime>0</TotalTime>
  <Words>1486</Words>
  <Application>Microsoft Macintosh PowerPoint</Application>
  <PresentationFormat>Bildschirmpräsentation (16:9)</PresentationFormat>
  <Paragraphs>259</Paragraphs>
  <Slides>18</Slides>
  <Notes>7</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18</vt:i4>
      </vt:variant>
    </vt:vector>
  </HeadingPairs>
  <TitlesOfParts>
    <vt:vector size="25" baseType="lpstr">
      <vt:lpstr>Arial</vt:lpstr>
      <vt:lpstr>Calibri</vt:lpstr>
      <vt:lpstr>Calibri Light</vt:lpstr>
      <vt:lpstr>Tahoma</vt:lpstr>
      <vt:lpstr>Wingdings</vt:lpstr>
      <vt:lpstr>Benutzerdefiniertes Design</vt:lpstr>
      <vt:lpstr>Office-Design</vt:lpstr>
      <vt:lpstr>PowerPoint-Präsentation</vt:lpstr>
      <vt:lpstr>PowerPoint-Präsentation</vt:lpstr>
      <vt:lpstr>          </vt:lpstr>
      <vt:lpstr>PowerPoint-Präsentation</vt:lpstr>
      <vt:lpstr>PowerPoint-Präsentation</vt:lpstr>
      <vt:lpstr>            Unsere Arbeitswelt verändert sich...</vt:lpstr>
      <vt:lpstr>PowerPoint-Präsentation</vt:lpstr>
      <vt:lpstr>PowerPoint-Präsentation</vt:lpstr>
      <vt:lpstr>PowerPoint-Präsentation</vt:lpstr>
      <vt:lpstr>PowerPoint-Präsentation</vt:lpstr>
      <vt:lpstr>„Aberglaube Disziplin“</vt:lpstr>
      <vt:lpstr>Die vier „B“ einer nachhaltig wirksamen Erziehung</vt:lpstr>
      <vt:lpstr>  Möglichkeiten und Grenzen von Gegenstrategien: konkrete Handlungsansätze (1)</vt:lpstr>
      <vt:lpstr>Möglichkeiten und Grenzen von Gegenstrategien: konkrete Handlungsansätze (2)</vt:lpstr>
      <vt:lpstr>PowerPoint-Präsentation</vt:lpstr>
      <vt:lpstr>EntLehrt Euch! Ein Manifest</vt:lpstr>
      <vt:lpstr>PowerPoint-Präsentation</vt:lpstr>
      <vt:lpstr>PowerPoint-Präsentation</vt:lpstr>
    </vt:vector>
  </TitlesOfParts>
  <Company>Dagmar Rösler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Fraktionsversammlung PS</dc:title>
  <dc:creator>Dagmar Rösler</dc:creator>
  <cp:lastModifiedBy>Cristina Mattiello</cp:lastModifiedBy>
  <cp:revision>322</cp:revision>
  <cp:lastPrinted>2022-09-14T07:56:47Z</cp:lastPrinted>
  <dcterms:created xsi:type="dcterms:W3CDTF">2010-09-11T17:48:45Z</dcterms:created>
  <dcterms:modified xsi:type="dcterms:W3CDTF">2022-09-29T13:21:18Z</dcterms:modified>
</cp:coreProperties>
</file>