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6" r:id="rId2"/>
    <p:sldId id="279" r:id="rId3"/>
    <p:sldId id="280" r:id="rId4"/>
    <p:sldId id="287" r:id="rId5"/>
    <p:sldId id="265" r:id="rId6"/>
    <p:sldId id="288" r:id="rId7"/>
    <p:sldId id="289" r:id="rId8"/>
    <p:sldId id="290" r:id="rId9"/>
    <p:sldId id="291" r:id="rId10"/>
    <p:sldId id="272" r:id="rId11"/>
    <p:sldId id="273" r:id="rId12"/>
    <p:sldId id="266" r:id="rId13"/>
    <p:sldId id="292" r:id="rId14"/>
    <p:sldId id="286" r:id="rId15"/>
    <p:sldId id="274" r:id="rId16"/>
    <p:sldId id="276" r:id="rId17"/>
    <p:sldId id="277" r:id="rId18"/>
    <p:sldId id="278" r:id="rId19"/>
    <p:sldId id="293" r:id="rId20"/>
    <p:sldId id="282" r:id="rId21"/>
    <p:sldId id="283" r:id="rId22"/>
    <p:sldId id="257" r:id="rId23"/>
    <p:sldId id="264" r:id="rId24"/>
    <p:sldId id="285" r:id="rId25"/>
  </p:sldIdLst>
  <p:sldSz cx="9144000" cy="6858000" type="screen4x3"/>
  <p:notesSz cx="6811963" cy="9942513"/>
  <p:defaultTextStyle>
    <a:defPPr>
      <a:defRPr lang="de-DE"/>
    </a:defPPr>
    <a:lvl1pPr algn="l" rtl="0" fontAlgn="base">
      <a:spcBef>
        <a:spcPct val="0"/>
      </a:spcBef>
      <a:spcAft>
        <a:spcPct val="0"/>
      </a:spcAft>
      <a:defRPr kern="1200">
        <a:solidFill>
          <a:schemeClr val="tx1"/>
        </a:solidFill>
        <a:latin typeface="Frutiger LT Com 55 Roman" pitchFamily="34" charset="0"/>
        <a:ea typeface="+mn-ea"/>
        <a:cs typeface="Arial" charset="0"/>
      </a:defRPr>
    </a:lvl1pPr>
    <a:lvl2pPr marL="457200" algn="l" rtl="0" fontAlgn="base">
      <a:spcBef>
        <a:spcPct val="0"/>
      </a:spcBef>
      <a:spcAft>
        <a:spcPct val="0"/>
      </a:spcAft>
      <a:defRPr kern="1200">
        <a:solidFill>
          <a:schemeClr val="tx1"/>
        </a:solidFill>
        <a:latin typeface="Frutiger LT Com 55 Roman" pitchFamily="34" charset="0"/>
        <a:ea typeface="+mn-ea"/>
        <a:cs typeface="Arial" charset="0"/>
      </a:defRPr>
    </a:lvl2pPr>
    <a:lvl3pPr marL="914400" algn="l" rtl="0" fontAlgn="base">
      <a:spcBef>
        <a:spcPct val="0"/>
      </a:spcBef>
      <a:spcAft>
        <a:spcPct val="0"/>
      </a:spcAft>
      <a:defRPr kern="1200">
        <a:solidFill>
          <a:schemeClr val="tx1"/>
        </a:solidFill>
        <a:latin typeface="Frutiger LT Com 55 Roman" pitchFamily="34" charset="0"/>
        <a:ea typeface="+mn-ea"/>
        <a:cs typeface="Arial" charset="0"/>
      </a:defRPr>
    </a:lvl3pPr>
    <a:lvl4pPr marL="1371600" algn="l" rtl="0" fontAlgn="base">
      <a:spcBef>
        <a:spcPct val="0"/>
      </a:spcBef>
      <a:spcAft>
        <a:spcPct val="0"/>
      </a:spcAft>
      <a:defRPr kern="1200">
        <a:solidFill>
          <a:schemeClr val="tx1"/>
        </a:solidFill>
        <a:latin typeface="Frutiger LT Com 55 Roman" pitchFamily="34" charset="0"/>
        <a:ea typeface="+mn-ea"/>
        <a:cs typeface="Arial" charset="0"/>
      </a:defRPr>
    </a:lvl4pPr>
    <a:lvl5pPr marL="1828800" algn="l" rtl="0" fontAlgn="base">
      <a:spcBef>
        <a:spcPct val="0"/>
      </a:spcBef>
      <a:spcAft>
        <a:spcPct val="0"/>
      </a:spcAft>
      <a:defRPr kern="1200">
        <a:solidFill>
          <a:schemeClr val="tx1"/>
        </a:solidFill>
        <a:latin typeface="Frutiger LT Com 55 Roman" pitchFamily="34" charset="0"/>
        <a:ea typeface="+mn-ea"/>
        <a:cs typeface="Arial" charset="0"/>
      </a:defRPr>
    </a:lvl5pPr>
    <a:lvl6pPr marL="2286000" algn="l" defTabSz="914400" rtl="0" eaLnBrk="1" latinLnBrk="0" hangingPunct="1">
      <a:defRPr kern="1200">
        <a:solidFill>
          <a:schemeClr val="tx1"/>
        </a:solidFill>
        <a:latin typeface="Frutiger LT Com 55 Roman" pitchFamily="34" charset="0"/>
        <a:ea typeface="+mn-ea"/>
        <a:cs typeface="Arial" charset="0"/>
      </a:defRPr>
    </a:lvl6pPr>
    <a:lvl7pPr marL="2743200" algn="l" defTabSz="914400" rtl="0" eaLnBrk="1" latinLnBrk="0" hangingPunct="1">
      <a:defRPr kern="1200">
        <a:solidFill>
          <a:schemeClr val="tx1"/>
        </a:solidFill>
        <a:latin typeface="Frutiger LT Com 55 Roman" pitchFamily="34" charset="0"/>
        <a:ea typeface="+mn-ea"/>
        <a:cs typeface="Arial" charset="0"/>
      </a:defRPr>
    </a:lvl7pPr>
    <a:lvl8pPr marL="3200400" algn="l" defTabSz="914400" rtl="0" eaLnBrk="1" latinLnBrk="0" hangingPunct="1">
      <a:defRPr kern="1200">
        <a:solidFill>
          <a:schemeClr val="tx1"/>
        </a:solidFill>
        <a:latin typeface="Frutiger LT Com 55 Roman" pitchFamily="34" charset="0"/>
        <a:ea typeface="+mn-ea"/>
        <a:cs typeface="Arial" charset="0"/>
      </a:defRPr>
    </a:lvl8pPr>
    <a:lvl9pPr marL="3657600" algn="l" defTabSz="914400" rtl="0" eaLnBrk="1" latinLnBrk="0" hangingPunct="1">
      <a:defRPr kern="1200">
        <a:solidFill>
          <a:schemeClr val="tx1"/>
        </a:solidFill>
        <a:latin typeface="Frutiger LT Com 55 Roman"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rel Noemie" initials="BN" lastIdx="0" clrIdx="0">
    <p:extLst>
      <p:ext uri="{19B8F6BF-5375-455C-9EA6-DF929625EA0E}">
        <p15:presenceInfo xmlns:p15="http://schemas.microsoft.com/office/powerpoint/2012/main" userId="Borel Noemi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74" autoAdjust="0"/>
    <p:restoredTop sz="73537" autoAdjust="0"/>
  </p:normalViewPr>
  <p:slideViewPr>
    <p:cSldViewPr>
      <p:cViewPr varScale="1">
        <p:scale>
          <a:sx n="92" d="100"/>
          <a:sy n="92" d="100"/>
        </p:scale>
        <p:origin x="2600" y="1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51851" cy="498852"/>
          </a:xfrm>
          <a:prstGeom prst="rect">
            <a:avLst/>
          </a:prstGeom>
        </p:spPr>
        <p:txBody>
          <a:bodyPr vert="horz" lIns="91440" tIns="45720" rIns="91440" bIns="45720" rtlCol="0"/>
          <a:lstStyle>
            <a:lvl1pPr algn="l">
              <a:defRPr sz="1200"/>
            </a:lvl1pPr>
          </a:lstStyle>
          <a:p>
            <a:endParaRPr lang="de-CH"/>
          </a:p>
        </p:txBody>
      </p:sp>
      <p:sp>
        <p:nvSpPr>
          <p:cNvPr id="3" name="Datumsplatzhalter 2"/>
          <p:cNvSpPr>
            <a:spLocks noGrp="1"/>
          </p:cNvSpPr>
          <p:nvPr>
            <p:ph type="dt" sz="quarter" idx="1"/>
          </p:nvPr>
        </p:nvSpPr>
        <p:spPr>
          <a:xfrm>
            <a:off x="3858536" y="0"/>
            <a:ext cx="2951851" cy="498852"/>
          </a:xfrm>
          <a:prstGeom prst="rect">
            <a:avLst/>
          </a:prstGeom>
        </p:spPr>
        <p:txBody>
          <a:bodyPr vert="horz" lIns="91440" tIns="45720" rIns="91440" bIns="45720" rtlCol="0"/>
          <a:lstStyle>
            <a:lvl1pPr algn="r">
              <a:defRPr sz="1200"/>
            </a:lvl1pPr>
          </a:lstStyle>
          <a:p>
            <a:fld id="{13761F43-4E40-456C-9154-5551706F3E39}" type="datetimeFigureOut">
              <a:rPr lang="de-CH" smtClean="0"/>
              <a:t>23.09.24</a:t>
            </a:fld>
            <a:endParaRPr lang="de-CH"/>
          </a:p>
        </p:txBody>
      </p:sp>
      <p:sp>
        <p:nvSpPr>
          <p:cNvPr id="4" name="Fußzeilenplatzhalter 3"/>
          <p:cNvSpPr>
            <a:spLocks noGrp="1"/>
          </p:cNvSpPr>
          <p:nvPr>
            <p:ph type="ftr" sz="quarter" idx="2"/>
          </p:nvPr>
        </p:nvSpPr>
        <p:spPr>
          <a:xfrm>
            <a:off x="0" y="9443662"/>
            <a:ext cx="2951851" cy="498851"/>
          </a:xfrm>
          <a:prstGeom prst="rect">
            <a:avLst/>
          </a:prstGeom>
        </p:spPr>
        <p:txBody>
          <a:bodyPr vert="horz" lIns="91440" tIns="45720" rIns="91440" bIns="45720" rtlCol="0" anchor="b"/>
          <a:lstStyle>
            <a:lvl1pPr algn="l">
              <a:defRPr sz="1200"/>
            </a:lvl1pPr>
          </a:lstStyle>
          <a:p>
            <a:endParaRPr lang="de-CH"/>
          </a:p>
        </p:txBody>
      </p:sp>
      <p:sp>
        <p:nvSpPr>
          <p:cNvPr id="5" name="Foliennummernplatzhalter 4"/>
          <p:cNvSpPr>
            <a:spLocks noGrp="1"/>
          </p:cNvSpPr>
          <p:nvPr>
            <p:ph type="sldNum" sz="quarter" idx="3"/>
          </p:nvPr>
        </p:nvSpPr>
        <p:spPr>
          <a:xfrm>
            <a:off x="3858536" y="9443662"/>
            <a:ext cx="2951851" cy="498851"/>
          </a:xfrm>
          <a:prstGeom prst="rect">
            <a:avLst/>
          </a:prstGeom>
        </p:spPr>
        <p:txBody>
          <a:bodyPr vert="horz" lIns="91440" tIns="45720" rIns="91440" bIns="45720" rtlCol="0" anchor="b"/>
          <a:lstStyle>
            <a:lvl1pPr algn="r">
              <a:defRPr sz="1200"/>
            </a:lvl1pPr>
          </a:lstStyle>
          <a:p>
            <a:fld id="{376CCC86-4DB2-4D1B-B4BB-C49568BAF3FB}" type="slidenum">
              <a:rPr lang="de-CH" smtClean="0"/>
              <a:t>‹Nr.›</a:t>
            </a:fld>
            <a:endParaRPr lang="de-CH"/>
          </a:p>
        </p:txBody>
      </p:sp>
    </p:spTree>
    <p:extLst>
      <p:ext uri="{BB962C8B-B14F-4D97-AF65-F5344CB8AC3E}">
        <p14:creationId xmlns:p14="http://schemas.microsoft.com/office/powerpoint/2010/main" val="94989130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51851" cy="497126"/>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CH"/>
          </a:p>
        </p:txBody>
      </p:sp>
      <p:sp>
        <p:nvSpPr>
          <p:cNvPr id="3" name="Datumsplatzhalter 2"/>
          <p:cNvSpPr>
            <a:spLocks noGrp="1"/>
          </p:cNvSpPr>
          <p:nvPr>
            <p:ph type="dt" idx="1"/>
          </p:nvPr>
        </p:nvSpPr>
        <p:spPr>
          <a:xfrm>
            <a:off x="3858536" y="0"/>
            <a:ext cx="2951851" cy="497126"/>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68BDD510-6435-46B0-8516-FC877F0B37FC}" type="datetimeFigureOut">
              <a:rPr lang="de-CH"/>
              <a:pPr>
                <a:defRPr/>
              </a:pPr>
              <a:t>23.09.24</a:t>
            </a:fld>
            <a:endParaRPr lang="de-CH"/>
          </a:p>
        </p:txBody>
      </p:sp>
      <p:sp>
        <p:nvSpPr>
          <p:cNvPr id="4" name="Folienbildplatzhalter 3"/>
          <p:cNvSpPr>
            <a:spLocks noGrp="1" noRot="1" noChangeAspect="1"/>
          </p:cNvSpPr>
          <p:nvPr>
            <p:ph type="sldImg" idx="2"/>
          </p:nvPr>
        </p:nvSpPr>
        <p:spPr>
          <a:xfrm>
            <a:off x="922338" y="746125"/>
            <a:ext cx="4967287" cy="3727450"/>
          </a:xfrm>
          <a:prstGeom prst="rect">
            <a:avLst/>
          </a:prstGeom>
          <a:noFill/>
          <a:ln w="12700">
            <a:solidFill>
              <a:prstClr val="black"/>
            </a:solidFill>
          </a:ln>
        </p:spPr>
        <p:txBody>
          <a:bodyPr vert="horz" lIns="91440" tIns="45720" rIns="91440" bIns="45720" rtlCol="0" anchor="ctr"/>
          <a:lstStyle/>
          <a:p>
            <a:pPr lvl="0"/>
            <a:endParaRPr lang="de-CH" noProof="0"/>
          </a:p>
        </p:txBody>
      </p:sp>
      <p:sp>
        <p:nvSpPr>
          <p:cNvPr id="5" name="Notizenplatzhalter 4"/>
          <p:cNvSpPr>
            <a:spLocks noGrp="1"/>
          </p:cNvSpPr>
          <p:nvPr>
            <p:ph type="body" sz="quarter" idx="3"/>
          </p:nvPr>
        </p:nvSpPr>
        <p:spPr>
          <a:xfrm>
            <a:off x="681197" y="4722694"/>
            <a:ext cx="5449570" cy="4474131"/>
          </a:xfrm>
          <a:prstGeom prst="rect">
            <a:avLst/>
          </a:prstGeom>
        </p:spPr>
        <p:txBody>
          <a:bodyPr vert="horz" lIns="91440" tIns="45720" rIns="91440" bIns="45720" rtlCol="0"/>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de-CH" noProof="0"/>
          </a:p>
        </p:txBody>
      </p:sp>
      <p:sp>
        <p:nvSpPr>
          <p:cNvPr id="6" name="Fußzeilenplatzhalter 5"/>
          <p:cNvSpPr>
            <a:spLocks noGrp="1"/>
          </p:cNvSpPr>
          <p:nvPr>
            <p:ph type="ftr" sz="quarter" idx="4"/>
          </p:nvPr>
        </p:nvSpPr>
        <p:spPr>
          <a:xfrm>
            <a:off x="0" y="9443662"/>
            <a:ext cx="2951851" cy="497126"/>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CH"/>
          </a:p>
        </p:txBody>
      </p:sp>
      <p:sp>
        <p:nvSpPr>
          <p:cNvPr id="7" name="Foliennummernplatzhalter 6"/>
          <p:cNvSpPr>
            <a:spLocks noGrp="1"/>
          </p:cNvSpPr>
          <p:nvPr>
            <p:ph type="sldNum" sz="quarter" idx="5"/>
          </p:nvPr>
        </p:nvSpPr>
        <p:spPr>
          <a:xfrm>
            <a:off x="3858536" y="9443662"/>
            <a:ext cx="2951851" cy="497126"/>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CC65A877-A2E8-482D-9B3D-66C9755E73DE}" type="slidenum">
              <a:rPr lang="de-CH"/>
              <a:pPr>
                <a:defRPr/>
              </a:pPr>
              <a:t>‹Nr.›</a:t>
            </a:fld>
            <a:endParaRPr lang="de-CH"/>
          </a:p>
        </p:txBody>
      </p:sp>
    </p:spTree>
    <p:extLst>
      <p:ext uri="{BB962C8B-B14F-4D97-AF65-F5344CB8AC3E}">
        <p14:creationId xmlns:p14="http://schemas.microsoft.com/office/powerpoint/2010/main" val="2169449871"/>
      </p:ext>
    </p:extLst>
  </p:cSld>
  <p:clrMap bg1="lt1" tx1="dk1" bg2="lt2" tx2="dk2" accent1="accent1" accent2="accent2" accent3="accent3" accent4="accent4" accent5="accent5" accent6="accent6" hlink="hlink" folHlink="folHlink"/>
  <p:hf hd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dirty="0"/>
              <a:t>Begrüssung,</a:t>
            </a:r>
            <a:r>
              <a:rPr lang="de-CH" baseline="0" dirty="0"/>
              <a:t> Vorstellung</a:t>
            </a:r>
          </a:p>
          <a:p>
            <a:r>
              <a:rPr lang="de-CH" baseline="0" dirty="0"/>
              <a:t>Dank</a:t>
            </a:r>
          </a:p>
          <a:p>
            <a:r>
              <a:rPr lang="de-CH" baseline="0" dirty="0"/>
              <a:t>Thema liegt mir sehr am Herzen und bin auf der Suche nach Verbündeten</a:t>
            </a:r>
          </a:p>
          <a:p>
            <a:r>
              <a:rPr lang="de-CH" baseline="0" dirty="0"/>
              <a:t>Aus meiner Sicht macht es den Unterschied und ich nutze gern die Zeit, um aufzuzeigen warum</a:t>
            </a:r>
            <a:endParaRPr lang="de-CH" dirty="0"/>
          </a:p>
        </p:txBody>
      </p:sp>
      <p:sp>
        <p:nvSpPr>
          <p:cNvPr id="4" name="Fußzeilenplatzhalter 3"/>
          <p:cNvSpPr>
            <a:spLocks noGrp="1"/>
          </p:cNvSpPr>
          <p:nvPr>
            <p:ph type="ftr" sz="quarter" idx="10"/>
          </p:nvPr>
        </p:nvSpPr>
        <p:spPr/>
        <p:txBody>
          <a:bodyPr/>
          <a:lstStyle/>
          <a:p>
            <a:pPr>
              <a:defRPr/>
            </a:pPr>
            <a:endParaRPr lang="de-CH"/>
          </a:p>
        </p:txBody>
      </p:sp>
      <p:sp>
        <p:nvSpPr>
          <p:cNvPr id="5" name="Foliennummernplatzhalter 4"/>
          <p:cNvSpPr>
            <a:spLocks noGrp="1"/>
          </p:cNvSpPr>
          <p:nvPr>
            <p:ph type="sldNum" sz="quarter" idx="11"/>
          </p:nvPr>
        </p:nvSpPr>
        <p:spPr/>
        <p:txBody>
          <a:bodyPr/>
          <a:lstStyle/>
          <a:p>
            <a:pPr>
              <a:defRPr/>
            </a:pPr>
            <a:fld id="{CC65A877-A2E8-482D-9B3D-66C9755E73DE}" type="slidenum">
              <a:rPr lang="de-CH" smtClean="0"/>
              <a:pPr>
                <a:defRPr/>
              </a:pPr>
              <a:t>1</a:t>
            </a:fld>
            <a:endParaRPr lang="de-CH"/>
          </a:p>
        </p:txBody>
      </p:sp>
    </p:spTree>
    <p:extLst>
      <p:ext uri="{BB962C8B-B14F-4D97-AF65-F5344CB8AC3E}">
        <p14:creationId xmlns:p14="http://schemas.microsoft.com/office/powerpoint/2010/main" val="37481449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lang="de-CH" dirty="0"/>
          </a:p>
          <a:p>
            <a:r>
              <a:rPr lang="de-CH" dirty="0"/>
              <a:t>B Sicher gebunden</a:t>
            </a:r>
          </a:p>
          <a:p>
            <a:endParaRPr lang="de-CH" dirty="0"/>
          </a:p>
          <a:p>
            <a:r>
              <a:rPr lang="de-CH" dirty="0"/>
              <a:t>Unsicher gebunden</a:t>
            </a:r>
          </a:p>
          <a:p>
            <a:pPr marL="0" marR="0" lvl="0" indent="0" algn="l" defTabSz="914400" rtl="0" eaLnBrk="1" fontAlgn="base" latinLnBrk="0" hangingPunct="1">
              <a:lnSpc>
                <a:spcPct val="100000"/>
              </a:lnSpc>
              <a:spcBef>
                <a:spcPct val="30000"/>
              </a:spcBef>
              <a:spcAft>
                <a:spcPct val="0"/>
              </a:spcAft>
              <a:buClrTx/>
              <a:buSzTx/>
              <a:buFontTx/>
              <a:buNone/>
              <a:tabLst/>
              <a:defRPr/>
            </a:pPr>
            <a:r>
              <a:rPr lang="de-CH" dirty="0"/>
              <a:t>Vermeidend (Risikofaktor)</a:t>
            </a:r>
          </a:p>
          <a:p>
            <a:r>
              <a:rPr lang="de-CH" dirty="0"/>
              <a:t>Ambivalent (Risikofaktor)</a:t>
            </a:r>
          </a:p>
          <a:p>
            <a:r>
              <a:rPr lang="de-CH" dirty="0"/>
              <a:t>Desorganisiert (Störung)</a:t>
            </a:r>
          </a:p>
          <a:p>
            <a:endParaRPr lang="de-CH" dirty="0"/>
          </a:p>
          <a:p>
            <a:r>
              <a:rPr lang="de-CH" dirty="0"/>
              <a:t>Es sind natürlich Mischungen möglich</a:t>
            </a:r>
            <a:r>
              <a:rPr lang="de-CH" baseline="0" dirty="0"/>
              <a:t>, respektive normal. Hier geht es immer darum, das oder die am meisten ausgeprägten Muster herauszufinden.</a:t>
            </a:r>
            <a:endParaRPr lang="de-CH" dirty="0"/>
          </a:p>
          <a:p>
            <a:r>
              <a:rPr lang="de-CH" dirty="0">
                <a:sym typeface="Wingdings" panose="05000000000000000000" pitchFamily="2" charset="2"/>
              </a:rPr>
              <a:t> Mischungen möglich</a:t>
            </a:r>
            <a:endParaRPr lang="de-CH" dirty="0"/>
          </a:p>
          <a:p>
            <a:endParaRPr lang="de-CH" sz="1100" baseline="0" dirty="0"/>
          </a:p>
          <a:p>
            <a:pPr marL="0" marR="0" lvl="0" indent="0" algn="l" defTabSz="914400" rtl="0" eaLnBrk="1" fontAlgn="base" latinLnBrk="0" hangingPunct="1">
              <a:lnSpc>
                <a:spcPct val="100000"/>
              </a:lnSpc>
              <a:spcBef>
                <a:spcPct val="30000"/>
              </a:spcBef>
              <a:spcAft>
                <a:spcPct val="0"/>
              </a:spcAft>
              <a:buClrTx/>
              <a:buSzTx/>
              <a:buFontTx/>
              <a:buNone/>
              <a:tabLst/>
              <a:defRPr/>
            </a:pPr>
            <a:endParaRPr lang="de-CH" sz="1100" baseline="0" dirty="0"/>
          </a:p>
        </p:txBody>
      </p:sp>
      <p:sp>
        <p:nvSpPr>
          <p:cNvPr id="4" name="Foliennummernplatzhalter 3"/>
          <p:cNvSpPr>
            <a:spLocks noGrp="1"/>
          </p:cNvSpPr>
          <p:nvPr>
            <p:ph type="sldNum" sz="quarter" idx="10"/>
          </p:nvPr>
        </p:nvSpPr>
        <p:spPr/>
        <p:txBody>
          <a:bodyPr/>
          <a:lstStyle/>
          <a:p>
            <a:pPr>
              <a:defRPr/>
            </a:pPr>
            <a:fld id="{CC65A877-A2E8-482D-9B3D-66C9755E73DE}" type="slidenum">
              <a:rPr lang="de-CH" smtClean="0"/>
              <a:pPr>
                <a:defRPr/>
              </a:pPr>
              <a:t>10</a:t>
            </a:fld>
            <a:endParaRPr lang="de-CH"/>
          </a:p>
        </p:txBody>
      </p:sp>
    </p:spTree>
    <p:extLst>
      <p:ext uri="{BB962C8B-B14F-4D97-AF65-F5344CB8AC3E}">
        <p14:creationId xmlns:p14="http://schemas.microsoft.com/office/powerpoint/2010/main" val="6520969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a:p>
            <a:r>
              <a:rPr lang="de-CH" dirty="0"/>
              <a:t>Wir haben nun die Bindungsmuster kennengelernt</a:t>
            </a:r>
            <a:r>
              <a:rPr lang="de-CH" baseline="0" dirty="0"/>
              <a:t> und können daraus folgendes ableiten: Der Satz «das Kind ist gestört» funktioniert auf diesem Hintergrund eigentlich nicht, das heisst man müsste es eher so ausdrücken: </a:t>
            </a:r>
          </a:p>
          <a:p>
            <a:r>
              <a:rPr lang="de-CH" dirty="0"/>
              <a:t>Das Kind</a:t>
            </a:r>
            <a:r>
              <a:rPr lang="de-CH" baseline="0" dirty="0"/>
              <a:t> ist optimal an seine Umwelt angepasst</a:t>
            </a:r>
          </a:p>
          <a:p>
            <a:endParaRPr lang="de-CH" baseline="0" dirty="0"/>
          </a:p>
          <a:p>
            <a:r>
              <a:rPr lang="de-CH" baseline="0" dirty="0"/>
              <a:t>Das zu verstehen ist der erste Schritt um aus der Komplementarität auszubrechen, die die Muster der Kinder zementiert.</a:t>
            </a:r>
            <a:r>
              <a:rPr lang="de-CH" sz="1100" baseline="0" dirty="0"/>
              <a:t> </a:t>
            </a:r>
            <a:br>
              <a:rPr lang="de-CH" sz="1100" baseline="0" dirty="0"/>
            </a:br>
            <a:br>
              <a:rPr lang="de-CH" sz="1100" baseline="0" dirty="0"/>
            </a:br>
            <a:r>
              <a:rPr lang="de-CH" sz="1100" baseline="0" dirty="0"/>
              <a:t>Betonung, dass auch Eltern nicht schuldig/verantwortlich sind für Verhalten der Kinder, sondern dass auch sie an ihre Umwelt (ihre Eltern) angepasst sind.</a:t>
            </a:r>
            <a:endParaRPr lang="de-CH" sz="1100" dirty="0"/>
          </a:p>
        </p:txBody>
      </p:sp>
      <p:sp>
        <p:nvSpPr>
          <p:cNvPr id="4" name="Foliennummernplatzhalter 3"/>
          <p:cNvSpPr>
            <a:spLocks noGrp="1"/>
          </p:cNvSpPr>
          <p:nvPr>
            <p:ph type="sldNum" sz="quarter" idx="10"/>
          </p:nvPr>
        </p:nvSpPr>
        <p:spPr/>
        <p:txBody>
          <a:bodyPr/>
          <a:lstStyle/>
          <a:p>
            <a:pPr>
              <a:defRPr/>
            </a:pPr>
            <a:fld id="{CC65A877-A2E8-482D-9B3D-66C9755E73DE}" type="slidenum">
              <a:rPr lang="de-CH" smtClean="0"/>
              <a:pPr>
                <a:defRPr/>
              </a:pPr>
              <a:t>11</a:t>
            </a:fld>
            <a:endParaRPr lang="de-CH"/>
          </a:p>
        </p:txBody>
      </p:sp>
    </p:spTree>
    <p:extLst>
      <p:ext uri="{BB962C8B-B14F-4D97-AF65-F5344CB8AC3E}">
        <p14:creationId xmlns:p14="http://schemas.microsoft.com/office/powerpoint/2010/main" val="15902066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dirty="0"/>
              <a:t>Neben dem</a:t>
            </a:r>
            <a:r>
              <a:rPr lang="de-CH" baseline="0" dirty="0"/>
              <a:t> Umstand, dass die unsicheren Bindungsmuster</a:t>
            </a:r>
            <a:r>
              <a:rPr lang="de-CH" dirty="0"/>
              <a:t> per</a:t>
            </a:r>
            <a:r>
              <a:rPr lang="de-CH" baseline="0" dirty="0"/>
              <a:t> se das Verhaltensrepertoire einschränken und somit auch die Lernmöglichkeiten, ziehen diese auch andere Probleme mit sich. </a:t>
            </a:r>
          </a:p>
          <a:p>
            <a:r>
              <a:rPr lang="de-CH" dirty="0"/>
              <a:t>Unsicher gebundene</a:t>
            </a:r>
            <a:r>
              <a:rPr lang="de-CH" baseline="0" dirty="0"/>
              <a:t> Kinder verhalten sich anders und haben ein höheres Risiko für gesundheitliche aber auch bildungsbezogene Probleme.</a:t>
            </a:r>
            <a:endParaRPr lang="de-CH" dirty="0"/>
          </a:p>
        </p:txBody>
      </p:sp>
      <p:sp>
        <p:nvSpPr>
          <p:cNvPr id="4" name="Fußzeilenplatzhalter 3"/>
          <p:cNvSpPr>
            <a:spLocks noGrp="1"/>
          </p:cNvSpPr>
          <p:nvPr>
            <p:ph type="ftr" sz="quarter" idx="10"/>
          </p:nvPr>
        </p:nvSpPr>
        <p:spPr/>
        <p:txBody>
          <a:bodyPr/>
          <a:lstStyle/>
          <a:p>
            <a:pPr>
              <a:defRPr/>
            </a:pPr>
            <a:endParaRPr lang="de-CH"/>
          </a:p>
        </p:txBody>
      </p:sp>
      <p:sp>
        <p:nvSpPr>
          <p:cNvPr id="5" name="Foliennummernplatzhalter 4"/>
          <p:cNvSpPr>
            <a:spLocks noGrp="1"/>
          </p:cNvSpPr>
          <p:nvPr>
            <p:ph type="sldNum" sz="quarter" idx="11"/>
          </p:nvPr>
        </p:nvSpPr>
        <p:spPr/>
        <p:txBody>
          <a:bodyPr/>
          <a:lstStyle/>
          <a:p>
            <a:pPr>
              <a:defRPr/>
            </a:pPr>
            <a:fld id="{CC65A877-A2E8-482D-9B3D-66C9755E73DE}" type="slidenum">
              <a:rPr lang="de-CH" smtClean="0"/>
              <a:pPr>
                <a:defRPr/>
              </a:pPr>
              <a:t>12</a:t>
            </a:fld>
            <a:endParaRPr lang="de-CH"/>
          </a:p>
        </p:txBody>
      </p:sp>
    </p:spTree>
    <p:extLst>
      <p:ext uri="{BB962C8B-B14F-4D97-AF65-F5344CB8AC3E}">
        <p14:creationId xmlns:p14="http://schemas.microsoft.com/office/powerpoint/2010/main" val="34225737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dirty="0"/>
              <a:t>Reagieren wir mit</a:t>
            </a:r>
            <a:r>
              <a:rPr lang="de-CH" baseline="0" dirty="0"/>
              <a:t> dem Hintergrund einer sicheren Bindung auf ein unsicher gebundenes Kind, zementieren wir das bereits vorhandene unsichere Bindungsmuster. </a:t>
            </a:r>
            <a:r>
              <a:rPr lang="de-CH" baseline="0"/>
              <a:t>Bsp..</a:t>
            </a:r>
            <a:br>
              <a:rPr lang="de-CH"/>
            </a:br>
            <a:r>
              <a:rPr lang="de-CH" dirty="0"/>
              <a:t>Unischere gebundene Kinder haben also bereits am Start</a:t>
            </a:r>
            <a:r>
              <a:rPr lang="de-CH" baseline="0" dirty="0"/>
              <a:t> mit den Elterneinen Nachteil, </a:t>
            </a:r>
          </a:p>
          <a:p>
            <a:r>
              <a:rPr lang="de-CH" dirty="0"/>
              <a:t>aufgrund der mangelnden Regulation aber allenfalls auch in</a:t>
            </a:r>
            <a:r>
              <a:rPr lang="de-CH" baseline="0" dirty="0"/>
              <a:t> der Schule </a:t>
            </a:r>
            <a:r>
              <a:rPr lang="de-CH" dirty="0"/>
              <a:t>einen höheren</a:t>
            </a:r>
            <a:r>
              <a:rPr lang="de-CH" baseline="0" dirty="0"/>
              <a:t> Stresspegel.</a:t>
            </a:r>
          </a:p>
          <a:p>
            <a:r>
              <a:rPr lang="de-CH" baseline="0" dirty="0"/>
              <a:t>Der Effekt von Stress ist relativ bekannt, gern führe ich dazu noch etwas aus. </a:t>
            </a:r>
            <a:endParaRPr lang="de-CH" dirty="0"/>
          </a:p>
        </p:txBody>
      </p:sp>
      <p:sp>
        <p:nvSpPr>
          <p:cNvPr id="4" name="Fußzeilenplatzhalter 3"/>
          <p:cNvSpPr>
            <a:spLocks noGrp="1"/>
          </p:cNvSpPr>
          <p:nvPr>
            <p:ph type="ftr" sz="quarter" idx="10"/>
          </p:nvPr>
        </p:nvSpPr>
        <p:spPr/>
        <p:txBody>
          <a:bodyPr/>
          <a:lstStyle/>
          <a:p>
            <a:pPr>
              <a:defRPr/>
            </a:pPr>
            <a:endParaRPr lang="de-CH"/>
          </a:p>
        </p:txBody>
      </p:sp>
      <p:sp>
        <p:nvSpPr>
          <p:cNvPr id="5" name="Foliennummernplatzhalter 4"/>
          <p:cNvSpPr>
            <a:spLocks noGrp="1"/>
          </p:cNvSpPr>
          <p:nvPr>
            <p:ph type="sldNum" sz="quarter" idx="11"/>
          </p:nvPr>
        </p:nvSpPr>
        <p:spPr/>
        <p:txBody>
          <a:bodyPr/>
          <a:lstStyle/>
          <a:p>
            <a:pPr>
              <a:defRPr/>
            </a:pPr>
            <a:fld id="{CC65A877-A2E8-482D-9B3D-66C9755E73DE}" type="slidenum">
              <a:rPr lang="de-CH" smtClean="0"/>
              <a:pPr>
                <a:defRPr/>
              </a:pPr>
              <a:t>14</a:t>
            </a:fld>
            <a:endParaRPr lang="de-CH"/>
          </a:p>
        </p:txBody>
      </p:sp>
    </p:spTree>
    <p:extLst>
      <p:ext uri="{BB962C8B-B14F-4D97-AF65-F5344CB8AC3E}">
        <p14:creationId xmlns:p14="http://schemas.microsoft.com/office/powerpoint/2010/main" val="29877911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baseline="0" dirty="0"/>
              <a:t>Flight-Fight System zeigt Stress-Systeme. Sie sind sehr früh in der Evolution entstanden und sicherten lang das Überleben (eigentlich auch heute noch). </a:t>
            </a:r>
            <a:r>
              <a:rPr lang="de-CH" sz="1200" kern="1200" dirty="0">
                <a:solidFill>
                  <a:schemeClr val="tx1"/>
                </a:solidFill>
                <a:effectLst/>
                <a:latin typeface="+mn-lt"/>
                <a:ea typeface="+mn-ea"/>
                <a:cs typeface="+mn-cs"/>
              </a:rPr>
              <a:t>In stresshaften Situationen werden so unwillkürlich die notwendigen Ressourcen bereitgestellt, um gegen eine Bedrohung gewappnet zu sein </a:t>
            </a:r>
            <a:r>
              <a:rPr lang="de-CH" sz="1200" i="1" kern="1200" dirty="0">
                <a:solidFill>
                  <a:schemeClr val="tx1"/>
                </a:solidFill>
                <a:effectLst/>
                <a:latin typeface="+mn-lt"/>
                <a:ea typeface="+mn-ea"/>
                <a:cs typeface="+mn-cs"/>
              </a:rPr>
              <a:t>(</a:t>
            </a:r>
            <a:r>
              <a:rPr lang="de-CH" sz="1200" i="1" kern="1200" dirty="0" err="1">
                <a:solidFill>
                  <a:schemeClr val="tx1"/>
                </a:solidFill>
                <a:effectLst/>
                <a:latin typeface="+mn-lt"/>
                <a:ea typeface="+mn-ea"/>
                <a:cs typeface="+mn-cs"/>
              </a:rPr>
              <a:t>fight</a:t>
            </a:r>
            <a:r>
              <a:rPr lang="de-CH" sz="1200" i="1" kern="1200" dirty="0">
                <a:solidFill>
                  <a:schemeClr val="tx1"/>
                </a:solidFill>
                <a:effectLst/>
                <a:latin typeface="+mn-lt"/>
                <a:ea typeface="+mn-ea"/>
                <a:cs typeface="+mn-cs"/>
              </a:rPr>
              <a:t> </a:t>
            </a:r>
            <a:r>
              <a:rPr lang="de-CH" sz="1200" i="1" kern="1200" dirty="0" err="1">
                <a:solidFill>
                  <a:schemeClr val="tx1"/>
                </a:solidFill>
                <a:effectLst/>
                <a:latin typeface="+mn-lt"/>
                <a:ea typeface="+mn-ea"/>
                <a:cs typeface="+mn-cs"/>
              </a:rPr>
              <a:t>or</a:t>
            </a:r>
            <a:r>
              <a:rPr lang="de-CH" sz="1200" i="1" kern="1200" dirty="0">
                <a:solidFill>
                  <a:schemeClr val="tx1"/>
                </a:solidFill>
                <a:effectLst/>
                <a:latin typeface="+mn-lt"/>
                <a:ea typeface="+mn-ea"/>
                <a:cs typeface="+mn-cs"/>
              </a:rPr>
              <a:t> </a:t>
            </a:r>
            <a:r>
              <a:rPr lang="de-CH" sz="1200" i="1" kern="1200" dirty="0" err="1">
                <a:solidFill>
                  <a:schemeClr val="tx1"/>
                </a:solidFill>
                <a:effectLst/>
                <a:latin typeface="+mn-lt"/>
                <a:ea typeface="+mn-ea"/>
                <a:cs typeface="+mn-cs"/>
              </a:rPr>
              <a:t>flight</a:t>
            </a:r>
            <a:r>
              <a:rPr lang="de-CH" sz="1200" i="1" kern="1200" dirty="0">
                <a:solidFill>
                  <a:schemeClr val="tx1"/>
                </a:solidFill>
                <a:effectLst/>
                <a:latin typeface="+mn-lt"/>
                <a:ea typeface="+mn-ea"/>
                <a:cs typeface="+mn-cs"/>
              </a:rPr>
              <a:t>)</a:t>
            </a:r>
            <a:r>
              <a:rPr lang="de-CH" sz="1200" kern="1200" dirty="0">
                <a:solidFill>
                  <a:schemeClr val="tx1"/>
                </a:solidFill>
                <a:effectLst/>
                <a:latin typeface="+mn-lt"/>
                <a:ea typeface="+mn-ea"/>
                <a:cs typeface="+mn-cs"/>
              </a:rPr>
              <a:t>. Ob eine Situation als bedrohlich erlebt wird, kann entweder durch eine bewusste Bewertung im Frontalhirn (präfrontaler Cortex) geschehen, oder durch die automatische Aktivierung des emotionalen Bewertungssystems (limbisches System). </a:t>
            </a:r>
            <a:endParaRPr lang="de-CH" baseline="0" dirty="0"/>
          </a:p>
          <a:p>
            <a:r>
              <a:rPr lang="de-CH" baseline="0" dirty="0"/>
              <a:t>Es gibt ein schnelllebiges und ein langsames System. Sie sind grundsätzlich sehr gute Erfindungen. Bei Daueraktivierung schränkt der Körper aber andere Funktionen aber ein, um Energie zu sparen (Exekutive Funktionen, problemlösendes Denken, aber auch Immunabwehr. </a:t>
            </a:r>
            <a:br>
              <a:rPr lang="de-CH" baseline="0" dirty="0"/>
            </a:br>
            <a:r>
              <a:rPr lang="de-CH" baseline="0" dirty="0"/>
              <a:t>Die Kinder mit erhöhtem Dauerstress sind permanent daran, sich zu orientieren, zu scannen ob Gefahr im Verzug ist und können weniger auf die anderen Fertigkeiten zugreifen. </a:t>
            </a:r>
            <a:endParaRPr lang="de-CH" dirty="0"/>
          </a:p>
          <a:p>
            <a:endParaRPr lang="de-CH" sz="1200" kern="1200" dirty="0">
              <a:solidFill>
                <a:schemeClr val="tx1"/>
              </a:solidFill>
              <a:effectLst/>
              <a:latin typeface="+mn-lt"/>
              <a:ea typeface="+mn-ea"/>
              <a:cs typeface="+mn-cs"/>
            </a:endParaRPr>
          </a:p>
          <a:p>
            <a:r>
              <a:rPr lang="de-CH" sz="1200" kern="1200" dirty="0">
                <a:solidFill>
                  <a:schemeClr val="tx1"/>
                </a:solidFill>
                <a:effectLst/>
                <a:latin typeface="+mn-lt"/>
                <a:ea typeface="+mn-ea"/>
                <a:cs typeface="+mn-cs"/>
              </a:rPr>
              <a:t> </a:t>
            </a:r>
          </a:p>
          <a:p>
            <a:r>
              <a:rPr lang="de-CH" sz="1200" u="sng" kern="1200" dirty="0">
                <a:solidFill>
                  <a:schemeClr val="tx1"/>
                </a:solidFill>
                <a:effectLst/>
                <a:latin typeface="+mn-lt"/>
                <a:ea typeface="+mn-ea"/>
                <a:cs typeface="+mn-cs"/>
              </a:rPr>
              <a:t>Flight-Fight-System</a:t>
            </a:r>
            <a:endParaRPr lang="de-CH" sz="1200" kern="1200" dirty="0">
              <a:solidFill>
                <a:schemeClr val="tx1"/>
              </a:solidFill>
              <a:effectLst/>
              <a:latin typeface="+mn-lt"/>
              <a:ea typeface="+mn-ea"/>
              <a:cs typeface="+mn-cs"/>
            </a:endParaRPr>
          </a:p>
          <a:p>
            <a:r>
              <a:rPr lang="de-CH" sz="1200" kern="1200" dirty="0">
                <a:solidFill>
                  <a:schemeClr val="tx1"/>
                </a:solidFill>
                <a:effectLst/>
                <a:latin typeface="+mn-lt"/>
                <a:ea typeface="+mn-ea"/>
                <a:cs typeface="+mn-cs"/>
              </a:rPr>
              <a:t> </a:t>
            </a:r>
          </a:p>
          <a:p>
            <a:r>
              <a:rPr lang="de-CH" sz="1200" kern="1200" dirty="0">
                <a:solidFill>
                  <a:schemeClr val="tx1"/>
                </a:solidFill>
                <a:effectLst/>
                <a:latin typeface="+mn-lt"/>
                <a:ea typeface="+mn-ea"/>
                <a:cs typeface="+mn-cs"/>
              </a:rPr>
              <a:t>Beim</a:t>
            </a:r>
            <a:r>
              <a:rPr lang="de-CH" sz="1200" kern="1200" baseline="0" dirty="0">
                <a:solidFill>
                  <a:schemeClr val="tx1"/>
                </a:solidFill>
                <a:effectLst/>
                <a:latin typeface="+mn-lt"/>
                <a:ea typeface="+mn-ea"/>
                <a:cs typeface="+mn-cs"/>
              </a:rPr>
              <a:t> Flight-Fight-System kann </a:t>
            </a:r>
            <a:r>
              <a:rPr lang="de-CH" sz="1200" kern="1200" dirty="0">
                <a:solidFill>
                  <a:schemeClr val="tx1"/>
                </a:solidFill>
                <a:effectLst/>
                <a:latin typeface="+mn-lt"/>
                <a:ea typeface="+mn-ea"/>
                <a:cs typeface="+mn-cs"/>
              </a:rPr>
              <a:t>zwischen zwei unterschiedlichen Stress-Systemen unterschieden werden:</a:t>
            </a:r>
          </a:p>
          <a:p>
            <a:r>
              <a:rPr lang="de-CH" sz="1200" kern="1200" dirty="0">
                <a:solidFill>
                  <a:schemeClr val="tx1"/>
                </a:solidFill>
                <a:effectLst/>
                <a:latin typeface="+mn-lt"/>
                <a:ea typeface="+mn-ea"/>
                <a:cs typeface="+mn-cs"/>
              </a:rPr>
              <a:t> </a:t>
            </a:r>
          </a:p>
          <a:p>
            <a:pPr lvl="0"/>
            <a:r>
              <a:rPr lang="de-CH" sz="1200" b="1" kern="1200" dirty="0">
                <a:solidFill>
                  <a:schemeClr val="tx1"/>
                </a:solidFill>
                <a:effectLst/>
                <a:latin typeface="+mn-lt"/>
                <a:ea typeface="+mn-ea"/>
                <a:cs typeface="+mn-cs"/>
              </a:rPr>
              <a:t>Stressreaktion im sympathischen Nervensystem </a:t>
            </a:r>
            <a:r>
              <a:rPr lang="de-CH" sz="1200" b="0" kern="1200" dirty="0">
                <a:solidFill>
                  <a:schemeClr val="tx1"/>
                </a:solidFill>
                <a:effectLst/>
                <a:latin typeface="+mn-lt"/>
                <a:ea typeface="+mn-ea"/>
                <a:cs typeface="+mn-cs"/>
              </a:rPr>
              <a:t>und die </a:t>
            </a:r>
            <a:r>
              <a:rPr lang="de-CH" sz="1200" b="1" kern="1200" dirty="0">
                <a:solidFill>
                  <a:schemeClr val="tx1"/>
                </a:solidFill>
                <a:effectLst/>
                <a:latin typeface="+mn-lt"/>
                <a:ea typeface="+mn-ea"/>
                <a:cs typeface="+mn-cs"/>
              </a:rPr>
              <a:t>Hormonelle Stressachse</a:t>
            </a:r>
            <a:endParaRPr lang="de-CH" sz="1200" kern="1200" dirty="0">
              <a:solidFill>
                <a:schemeClr val="tx1"/>
              </a:solidFill>
              <a:effectLst/>
              <a:latin typeface="+mn-lt"/>
              <a:ea typeface="+mn-ea"/>
              <a:cs typeface="+mn-cs"/>
            </a:endParaRPr>
          </a:p>
          <a:p>
            <a:r>
              <a:rPr lang="de-CH" sz="1200" kern="1200" dirty="0">
                <a:solidFill>
                  <a:schemeClr val="tx1"/>
                </a:solidFill>
                <a:effectLst/>
                <a:latin typeface="+mn-lt"/>
                <a:ea typeface="+mn-ea"/>
                <a:cs typeface="+mn-cs"/>
              </a:rPr>
              <a:t> </a:t>
            </a:r>
          </a:p>
          <a:p>
            <a:r>
              <a:rPr lang="de-CH" sz="1200" kern="1200" dirty="0">
                <a:solidFill>
                  <a:schemeClr val="tx1"/>
                </a:solidFill>
                <a:effectLst/>
                <a:latin typeface="+mn-lt"/>
                <a:ea typeface="+mn-ea"/>
                <a:cs typeface="+mn-cs"/>
              </a:rPr>
              <a:t>Die</a:t>
            </a:r>
            <a:r>
              <a:rPr lang="de-CH" sz="1200" kern="1200" baseline="0" dirty="0">
                <a:solidFill>
                  <a:schemeClr val="tx1"/>
                </a:solidFill>
                <a:effectLst/>
                <a:latin typeface="+mn-lt"/>
                <a:ea typeface="+mn-ea"/>
                <a:cs typeface="+mn-cs"/>
              </a:rPr>
              <a:t> erste Stressreaktion wird innerhalb weniger Sekunden ausgelöst, s</a:t>
            </a:r>
            <a:r>
              <a:rPr lang="de-CH" sz="1200" kern="1200" dirty="0">
                <a:solidFill>
                  <a:schemeClr val="tx1"/>
                </a:solidFill>
                <a:effectLst/>
                <a:latin typeface="+mn-lt"/>
                <a:ea typeface="+mn-ea"/>
                <a:cs typeface="+mn-cs"/>
              </a:rPr>
              <a:t>obald wir eine Situation als bedrohlich erleben. Das</a:t>
            </a:r>
            <a:r>
              <a:rPr lang="de-CH" sz="1200" kern="1200" baseline="0" dirty="0">
                <a:solidFill>
                  <a:schemeClr val="tx1"/>
                </a:solidFill>
                <a:effectLst/>
                <a:latin typeface="+mn-lt"/>
                <a:ea typeface="+mn-ea"/>
                <a:cs typeface="+mn-cs"/>
              </a:rPr>
              <a:t> ausgeschüttete Noradrenalin fü</a:t>
            </a:r>
            <a:r>
              <a:rPr lang="de-CH" sz="1200" kern="1200" dirty="0">
                <a:solidFill>
                  <a:schemeClr val="tx1"/>
                </a:solidFill>
                <a:effectLst/>
                <a:latin typeface="+mn-lt"/>
                <a:ea typeface="+mn-ea"/>
                <a:cs typeface="+mn-cs"/>
              </a:rPr>
              <a:t>hrt auf psychischer Ebene zu einer erhöhten Wachsamkeit, Ängstlichkeit und Aggressionsbereitschaft. Auch physisch findet eine optimale Vorbereitung auf Flucht oder Angriff statt: Das Herz schlägt beispielsweise schneller, um die Skelettmuskulatur verstärkt mit Blut zu versorgen und damit die Muskeln zu stärken. Zusammengefasst dient der sympathische Teil der Stressreaktion einer schnellen Bereitstellung von Energie und einer Erhöhung der Aufmerksamkeit und Bereitschaft für Flucht und Angriff.</a:t>
            </a:r>
          </a:p>
          <a:p>
            <a:r>
              <a:rPr lang="de-CH" sz="1200" kern="1200" dirty="0">
                <a:solidFill>
                  <a:schemeClr val="tx1"/>
                </a:solidFill>
                <a:effectLst/>
                <a:latin typeface="+mn-lt"/>
                <a:ea typeface="+mn-ea"/>
                <a:cs typeface="+mn-cs"/>
              </a:rPr>
              <a:t> </a:t>
            </a:r>
          </a:p>
          <a:p>
            <a:r>
              <a:rPr lang="de-CH" sz="1200" kern="1200" dirty="0">
                <a:solidFill>
                  <a:schemeClr val="tx1"/>
                </a:solidFill>
                <a:effectLst/>
                <a:latin typeface="+mn-lt"/>
                <a:ea typeface="+mn-ea"/>
                <a:cs typeface="+mn-cs"/>
              </a:rPr>
              <a:t>Wenn ein Stressor längere Zeit anhält, setzt die zweite Stressreaktion ein. Das hier ausschlaggebende Hormon ist Cortisol, welches bei Stress in der Nebennierenrinde vermehrt ausgeschüttet wird und in Organen und im Gehirn Wirkung erzeugt. Cortisol wirkt einerseits als Energielieferant für die </a:t>
            </a:r>
            <a:r>
              <a:rPr lang="de-CH" sz="1200" i="1" kern="1200" dirty="0" err="1">
                <a:solidFill>
                  <a:schemeClr val="tx1"/>
                </a:solidFill>
                <a:effectLst/>
                <a:latin typeface="+mn-lt"/>
                <a:ea typeface="+mn-ea"/>
                <a:cs typeface="+mn-cs"/>
              </a:rPr>
              <a:t>fight</a:t>
            </a:r>
            <a:r>
              <a:rPr lang="de-CH" sz="1200" i="1" kern="1200" dirty="0">
                <a:solidFill>
                  <a:schemeClr val="tx1"/>
                </a:solidFill>
                <a:effectLst/>
                <a:latin typeface="+mn-lt"/>
                <a:ea typeface="+mn-ea"/>
                <a:cs typeface="+mn-cs"/>
              </a:rPr>
              <a:t> </a:t>
            </a:r>
            <a:r>
              <a:rPr lang="de-CH" sz="1200" i="1" kern="1200" dirty="0" err="1">
                <a:solidFill>
                  <a:schemeClr val="tx1"/>
                </a:solidFill>
                <a:effectLst/>
                <a:latin typeface="+mn-lt"/>
                <a:ea typeface="+mn-ea"/>
                <a:cs typeface="+mn-cs"/>
              </a:rPr>
              <a:t>or</a:t>
            </a:r>
            <a:r>
              <a:rPr lang="de-CH" sz="1200" i="1" kern="1200" dirty="0">
                <a:solidFill>
                  <a:schemeClr val="tx1"/>
                </a:solidFill>
                <a:effectLst/>
                <a:latin typeface="+mn-lt"/>
                <a:ea typeface="+mn-ea"/>
                <a:cs typeface="+mn-cs"/>
              </a:rPr>
              <a:t> </a:t>
            </a:r>
            <a:r>
              <a:rPr lang="de-CH" sz="1200" i="1" kern="1200" dirty="0" err="1">
                <a:solidFill>
                  <a:schemeClr val="tx1"/>
                </a:solidFill>
                <a:effectLst/>
                <a:latin typeface="+mn-lt"/>
                <a:ea typeface="+mn-ea"/>
                <a:cs typeface="+mn-cs"/>
              </a:rPr>
              <a:t>flight</a:t>
            </a:r>
            <a:r>
              <a:rPr lang="de-CH" sz="1200" kern="1200" dirty="0">
                <a:solidFill>
                  <a:schemeClr val="tx1"/>
                </a:solidFill>
                <a:effectLst/>
                <a:latin typeface="+mn-lt"/>
                <a:ea typeface="+mn-ea"/>
                <a:cs typeface="+mn-cs"/>
              </a:rPr>
              <a:t> Reaktion und andererseits erhöht es die Blutgerinnung, was vor Blutverlust schützt. Zudem inhibiert es das Immunsystem, um Energie zu sparen und steigert die Aufmerksamkeit.</a:t>
            </a:r>
          </a:p>
          <a:p>
            <a:endParaRPr lang="de-CH" sz="1200" kern="1200" dirty="0">
              <a:solidFill>
                <a:schemeClr val="tx1"/>
              </a:solidFill>
              <a:effectLst/>
              <a:latin typeface="+mn-lt"/>
              <a:ea typeface="+mn-ea"/>
              <a:cs typeface="+mn-cs"/>
            </a:endParaRPr>
          </a:p>
          <a:p>
            <a:endParaRPr lang="de-CH" sz="1200" kern="1200" dirty="0">
              <a:solidFill>
                <a:schemeClr val="tx1"/>
              </a:solidFill>
              <a:effectLst/>
              <a:latin typeface="+mn-lt"/>
              <a:ea typeface="+mn-ea"/>
              <a:cs typeface="+mn-cs"/>
            </a:endParaRPr>
          </a:p>
          <a:p>
            <a:r>
              <a:rPr lang="de-CH" baseline="0" dirty="0"/>
              <a:t>-&gt; diese Informationen sind wichtig für das Verständnis, dass gewisse Kinder «hyperalert» sind und Mühe haben, ihren Fokus auf dem Schulstoff zu halten, da z.B. konstant die Umgebung «scannen». Auch dass bei Stress die exekutiven Funktionen inhibiert werden, ist wichtig um zu verstehen, weshalb die Leistungsfähigkeit und das Problemlösen bei gewissen Kindern eingeschränkt ist. Alles kann helfen, dass die LPs auch im Bereich der Neurobiologie eine </a:t>
            </a:r>
            <a:r>
              <a:rPr lang="de-CH" baseline="0" dirty="0" err="1"/>
              <a:t>Theory</a:t>
            </a:r>
            <a:r>
              <a:rPr lang="de-CH" baseline="0" dirty="0"/>
              <a:t> </a:t>
            </a:r>
            <a:r>
              <a:rPr lang="de-CH" baseline="0" dirty="0" err="1"/>
              <a:t>of</a:t>
            </a:r>
            <a:r>
              <a:rPr lang="de-CH" baseline="0" dirty="0"/>
              <a:t> </a:t>
            </a:r>
            <a:r>
              <a:rPr lang="de-CH" baseline="0" dirty="0" err="1"/>
              <a:t>Mind</a:t>
            </a:r>
            <a:r>
              <a:rPr lang="de-CH" baseline="0" dirty="0"/>
              <a:t> bzw. Verständnis entwickeln können.</a:t>
            </a:r>
            <a:endParaRPr lang="de-CH" dirty="0"/>
          </a:p>
          <a:p>
            <a:endParaRPr lang="de-CH" sz="1200" kern="1200" dirty="0">
              <a:solidFill>
                <a:schemeClr val="tx1"/>
              </a:solidFill>
              <a:effectLst/>
              <a:latin typeface="+mn-lt"/>
              <a:ea typeface="+mn-ea"/>
              <a:cs typeface="+mn-cs"/>
            </a:endParaRPr>
          </a:p>
          <a:p>
            <a:endParaRPr lang="de-CH" sz="1200" kern="1200" dirty="0">
              <a:solidFill>
                <a:schemeClr val="tx1"/>
              </a:solidFill>
              <a:effectLst/>
              <a:latin typeface="+mn-lt"/>
              <a:ea typeface="+mn-ea"/>
              <a:cs typeface="+mn-cs"/>
            </a:endParaRPr>
          </a:p>
          <a:p>
            <a:endParaRPr lang="de-CH" sz="1200" kern="1200" dirty="0">
              <a:solidFill>
                <a:schemeClr val="tx1"/>
              </a:solidFill>
              <a:effectLst/>
              <a:latin typeface="+mn-lt"/>
              <a:ea typeface="+mn-ea"/>
              <a:cs typeface="+mn-cs"/>
            </a:endParaRPr>
          </a:p>
        </p:txBody>
      </p:sp>
      <p:sp>
        <p:nvSpPr>
          <p:cNvPr id="4" name="Foliennummernplatzhalter 3"/>
          <p:cNvSpPr>
            <a:spLocks noGrp="1"/>
          </p:cNvSpPr>
          <p:nvPr>
            <p:ph type="sldNum" sz="quarter" idx="10"/>
          </p:nvPr>
        </p:nvSpPr>
        <p:spPr/>
        <p:txBody>
          <a:bodyPr/>
          <a:lstStyle/>
          <a:p>
            <a:pPr>
              <a:defRPr/>
            </a:pPr>
            <a:fld id="{CC65A877-A2E8-482D-9B3D-66C9755E73DE}" type="slidenum">
              <a:rPr lang="de-CH" smtClean="0"/>
              <a:pPr>
                <a:defRPr/>
              </a:pPr>
              <a:t>15</a:t>
            </a:fld>
            <a:endParaRPr lang="de-CH"/>
          </a:p>
        </p:txBody>
      </p:sp>
    </p:spTree>
    <p:extLst>
      <p:ext uri="{BB962C8B-B14F-4D97-AF65-F5344CB8AC3E}">
        <p14:creationId xmlns:p14="http://schemas.microsoft.com/office/powerpoint/2010/main" val="38454905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sz="1200" kern="1200" dirty="0">
                <a:solidFill>
                  <a:schemeClr val="tx1"/>
                </a:solidFill>
                <a:effectLst/>
                <a:latin typeface="+mn-lt"/>
                <a:ea typeface="+mn-ea"/>
                <a:cs typeface="+mn-cs"/>
              </a:rPr>
              <a:t>Das</a:t>
            </a:r>
            <a:r>
              <a:rPr lang="de-CH" sz="1200" kern="1200" baseline="0" dirty="0">
                <a:solidFill>
                  <a:schemeClr val="tx1"/>
                </a:solidFill>
                <a:effectLst/>
                <a:latin typeface="+mn-lt"/>
                <a:ea typeface="+mn-ea"/>
                <a:cs typeface="+mn-cs"/>
              </a:rPr>
              <a:t> für Sie als Lehrperson doofe an der Sache ist folgender Punkt: Stress ist «ansteckend», es findet eine automatische Synchronisierung statt. Ein gestresstes Kind führt also meistens auch zu einer gestressten Lehrperson und dadurch einer weiteren Erhöhung des Stresses beim Kind (oder und Klasse). Häufig verstärken LPs unbewusst damit die Bindungsmuster der Kinder, weil sie sich im Stress komplementär verhalten. </a:t>
            </a:r>
          </a:p>
          <a:p>
            <a:r>
              <a:rPr lang="de-CH" sz="1200" kern="1200" baseline="0" dirty="0">
                <a:solidFill>
                  <a:schemeClr val="tx1"/>
                </a:solidFill>
                <a:effectLst/>
                <a:latin typeface="+mn-lt"/>
                <a:ea typeface="+mn-ea"/>
                <a:cs typeface="+mn-cs"/>
              </a:rPr>
              <a:t>Beim vermeidenden Kind ist es im besten Fall das Ignorieren (oder Vergessen), worauf das Kind ja abzielt. Bei ambivalenten Kindern führt es doch rasch zu einem Mangel an Geduld und zu eben diesem Beziehungsabbruch, dass das Kind unbedingt vermeiden möchte. </a:t>
            </a:r>
            <a:br>
              <a:rPr lang="de-CH" sz="1200" kern="1200" baseline="0" dirty="0">
                <a:solidFill>
                  <a:schemeClr val="tx1"/>
                </a:solidFill>
                <a:effectLst/>
                <a:latin typeface="+mn-lt"/>
                <a:ea typeface="+mn-ea"/>
                <a:cs typeface="+mn-cs"/>
              </a:rPr>
            </a:br>
            <a:r>
              <a:rPr lang="de-CH" sz="1200" kern="1200" baseline="0" dirty="0">
                <a:solidFill>
                  <a:schemeClr val="tx1"/>
                </a:solidFill>
                <a:effectLst/>
                <a:latin typeface="+mn-lt"/>
                <a:ea typeface="+mn-ea"/>
                <a:cs typeface="+mn-cs"/>
              </a:rPr>
              <a:t>Ziel muss es also sein, sich nicht mit dem Kind im Stress zu synchronisieren, sondern den Gegenspieler zum Flight-Fight System zu aktivieren, nämlich dem </a:t>
            </a:r>
            <a:r>
              <a:rPr lang="de-CH" sz="1200" kern="1200" baseline="0" dirty="0" err="1">
                <a:solidFill>
                  <a:schemeClr val="tx1"/>
                </a:solidFill>
                <a:effectLst/>
                <a:latin typeface="+mn-lt"/>
                <a:ea typeface="+mn-ea"/>
                <a:cs typeface="+mn-cs"/>
              </a:rPr>
              <a:t>Calm&amp;Connecting</a:t>
            </a:r>
            <a:r>
              <a:rPr lang="de-CH" sz="1200" kern="1200" baseline="0" dirty="0">
                <a:solidFill>
                  <a:schemeClr val="tx1"/>
                </a:solidFill>
                <a:effectLst/>
                <a:latin typeface="+mn-lt"/>
                <a:ea typeface="+mn-ea"/>
                <a:cs typeface="+mn-cs"/>
              </a:rPr>
              <a:t> System…</a:t>
            </a:r>
          </a:p>
          <a:p>
            <a:endParaRPr lang="de-CH" sz="1200" kern="1200" baseline="0" dirty="0">
              <a:solidFill>
                <a:schemeClr val="tx1"/>
              </a:solidFill>
              <a:effectLst/>
              <a:latin typeface="+mn-lt"/>
              <a:ea typeface="+mn-ea"/>
              <a:cs typeface="+mn-cs"/>
            </a:endParaRPr>
          </a:p>
          <a:p>
            <a:endParaRPr lang="de-CH" sz="1200" u="sng" kern="1200" dirty="0">
              <a:solidFill>
                <a:schemeClr val="tx1"/>
              </a:solidFill>
              <a:effectLst/>
              <a:latin typeface="+mn-lt"/>
              <a:ea typeface="+mn-ea"/>
              <a:cs typeface="+mn-cs"/>
            </a:endParaRPr>
          </a:p>
          <a:p>
            <a:endParaRPr lang="de-CH" sz="1200" u="sng" kern="1200" dirty="0">
              <a:solidFill>
                <a:schemeClr val="tx1"/>
              </a:solidFill>
              <a:effectLst/>
              <a:latin typeface="+mn-lt"/>
              <a:ea typeface="+mn-ea"/>
              <a:cs typeface="+mn-cs"/>
            </a:endParaRPr>
          </a:p>
        </p:txBody>
      </p:sp>
      <p:sp>
        <p:nvSpPr>
          <p:cNvPr id="4" name="Foliennummernplatzhalter 3"/>
          <p:cNvSpPr>
            <a:spLocks noGrp="1"/>
          </p:cNvSpPr>
          <p:nvPr>
            <p:ph type="sldNum" sz="quarter" idx="10"/>
          </p:nvPr>
        </p:nvSpPr>
        <p:spPr/>
        <p:txBody>
          <a:bodyPr/>
          <a:lstStyle/>
          <a:p>
            <a:pPr>
              <a:defRPr/>
            </a:pPr>
            <a:fld id="{CC65A877-A2E8-482D-9B3D-66C9755E73DE}" type="slidenum">
              <a:rPr lang="de-CH" smtClean="0"/>
              <a:pPr>
                <a:defRPr/>
              </a:pPr>
              <a:t>16</a:t>
            </a:fld>
            <a:endParaRPr lang="de-CH"/>
          </a:p>
        </p:txBody>
      </p:sp>
    </p:spTree>
    <p:extLst>
      <p:ext uri="{BB962C8B-B14F-4D97-AF65-F5344CB8AC3E}">
        <p14:creationId xmlns:p14="http://schemas.microsoft.com/office/powerpoint/2010/main" val="11945109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sz="1200" u="sng" kern="1200" dirty="0">
              <a:solidFill>
                <a:schemeClr val="tx1"/>
              </a:solidFill>
              <a:effectLst/>
              <a:latin typeface="+mn-lt"/>
              <a:ea typeface="+mn-ea"/>
              <a:cs typeface="+mn-cs"/>
            </a:endParaRPr>
          </a:p>
          <a:p>
            <a:r>
              <a:rPr lang="de-CH" sz="1200" u="sng" kern="1200" dirty="0" err="1">
                <a:solidFill>
                  <a:schemeClr val="tx1"/>
                </a:solidFill>
                <a:effectLst/>
                <a:latin typeface="+mn-lt"/>
                <a:ea typeface="+mn-ea"/>
                <a:cs typeface="+mn-cs"/>
              </a:rPr>
              <a:t>Calm&amp;Connecting</a:t>
            </a:r>
            <a:r>
              <a:rPr lang="de-CH" sz="1200" u="sng" kern="1200" dirty="0">
                <a:solidFill>
                  <a:schemeClr val="tx1"/>
                </a:solidFill>
                <a:effectLst/>
                <a:latin typeface="+mn-lt"/>
                <a:ea typeface="+mn-ea"/>
                <a:cs typeface="+mn-cs"/>
              </a:rPr>
              <a:t> System</a:t>
            </a:r>
            <a:endParaRPr lang="de-CH" sz="1200" kern="1200" dirty="0">
              <a:solidFill>
                <a:schemeClr val="tx1"/>
              </a:solidFill>
              <a:effectLst/>
              <a:latin typeface="+mn-lt"/>
              <a:ea typeface="+mn-ea"/>
              <a:cs typeface="+mn-cs"/>
            </a:endParaRPr>
          </a:p>
          <a:p>
            <a:r>
              <a:rPr lang="de-CH" sz="1200" kern="1200" dirty="0">
                <a:solidFill>
                  <a:schemeClr val="tx1"/>
                </a:solidFill>
                <a:effectLst/>
                <a:latin typeface="+mn-lt"/>
                <a:ea typeface="+mn-ea"/>
                <a:cs typeface="+mn-cs"/>
              </a:rPr>
              <a:t> </a:t>
            </a:r>
          </a:p>
          <a:p>
            <a:r>
              <a:rPr lang="de-CH" sz="1200" kern="1200" dirty="0">
                <a:solidFill>
                  <a:schemeClr val="tx1"/>
                </a:solidFill>
                <a:effectLst/>
                <a:latin typeface="+mn-lt"/>
                <a:ea typeface="+mn-ea"/>
                <a:cs typeface="+mn-cs"/>
              </a:rPr>
              <a:t>Damit wir von negativen Auswirkungen von Stress geschützt sind, gibt es einen Gegenspieler zur Flight-Fight Reaktion: das </a:t>
            </a:r>
            <a:r>
              <a:rPr lang="de-CH" sz="1200" kern="1200" dirty="0" err="1">
                <a:solidFill>
                  <a:schemeClr val="tx1"/>
                </a:solidFill>
                <a:effectLst/>
                <a:latin typeface="+mn-lt"/>
                <a:ea typeface="+mn-ea"/>
                <a:cs typeface="+mn-cs"/>
              </a:rPr>
              <a:t>Calm&amp;Connecting</a:t>
            </a:r>
            <a:r>
              <a:rPr lang="de-CH" sz="1200" kern="1200" dirty="0">
                <a:solidFill>
                  <a:schemeClr val="tx1"/>
                </a:solidFill>
                <a:effectLst/>
                <a:latin typeface="+mn-lt"/>
                <a:ea typeface="+mn-ea"/>
                <a:cs typeface="+mn-cs"/>
              </a:rPr>
              <a:t> System. Eine zentrale Rolle in der Regulation dieses Reaktionsmusters spielt das Neuropeptid Oxytocin, welches durch Zellen in der Haut, z.B. bei Berührung, ausgeschüttet wird. </a:t>
            </a:r>
          </a:p>
          <a:p>
            <a:r>
              <a:rPr lang="de-CH" sz="1200" kern="1200" dirty="0">
                <a:solidFill>
                  <a:schemeClr val="tx1"/>
                </a:solidFill>
                <a:effectLst/>
                <a:latin typeface="+mn-lt"/>
                <a:ea typeface="+mn-ea"/>
                <a:cs typeface="+mn-cs"/>
              </a:rPr>
              <a:t>Das «</a:t>
            </a:r>
            <a:r>
              <a:rPr lang="de-CH" sz="1200" kern="1200" dirty="0" err="1">
                <a:solidFill>
                  <a:schemeClr val="tx1"/>
                </a:solidFill>
                <a:effectLst/>
                <a:latin typeface="+mn-lt"/>
                <a:ea typeface="+mn-ea"/>
                <a:cs typeface="+mn-cs"/>
              </a:rPr>
              <a:t>Calm</a:t>
            </a:r>
            <a:r>
              <a:rPr lang="de-CH" sz="1200" kern="1200" dirty="0">
                <a:solidFill>
                  <a:schemeClr val="tx1"/>
                </a:solidFill>
                <a:effectLst/>
                <a:latin typeface="+mn-lt"/>
                <a:ea typeface="+mn-ea"/>
                <a:cs typeface="+mn-cs"/>
              </a:rPr>
              <a:t>» steht für eine Inhibition der Stressachsen und eine Aktivierung des Parasympathikus und damit für Effekte die Speicherung, Wachstum und Regeneration beinhalten. </a:t>
            </a:r>
          </a:p>
          <a:p>
            <a:r>
              <a:rPr lang="de-CH" sz="1200" kern="1200" dirty="0">
                <a:solidFill>
                  <a:schemeClr val="tx1"/>
                </a:solidFill>
                <a:effectLst/>
                <a:latin typeface="+mn-lt"/>
                <a:ea typeface="+mn-ea"/>
                <a:cs typeface="+mn-cs"/>
              </a:rPr>
              <a:t>Das «</a:t>
            </a:r>
            <a:r>
              <a:rPr lang="de-CH" sz="1200" kern="1200" dirty="0" err="1">
                <a:solidFill>
                  <a:schemeClr val="tx1"/>
                </a:solidFill>
                <a:effectLst/>
                <a:latin typeface="+mn-lt"/>
                <a:ea typeface="+mn-ea"/>
                <a:cs typeface="+mn-cs"/>
              </a:rPr>
              <a:t>Connecting</a:t>
            </a:r>
            <a:r>
              <a:rPr lang="de-CH" sz="1200" kern="1200" dirty="0">
                <a:solidFill>
                  <a:schemeClr val="tx1"/>
                </a:solidFill>
                <a:effectLst/>
                <a:latin typeface="+mn-lt"/>
                <a:ea typeface="+mn-ea"/>
                <a:cs typeface="+mn-cs"/>
              </a:rPr>
              <a:t>» steht für Beziehungsfördernde Effekte, da Oxytocin mit einer Erhöhung prosozialer Fähigkeiten, prosozialen Verhaltens sowie einer grösseren Offenheit gegenüber anderen gekennzeichnet ist.</a:t>
            </a:r>
          </a:p>
          <a:p>
            <a:endParaRPr lang="de-CH" sz="1200" kern="1200" baseline="0" dirty="0">
              <a:solidFill>
                <a:schemeClr val="tx1"/>
              </a:solidFill>
              <a:effectLst/>
              <a:latin typeface="+mn-lt"/>
              <a:ea typeface="+mn-ea"/>
              <a:cs typeface="+mn-cs"/>
            </a:endParaRPr>
          </a:p>
          <a:p>
            <a:endParaRPr lang="de-CH" sz="1200" u="sng" kern="1200" dirty="0">
              <a:solidFill>
                <a:schemeClr val="tx1"/>
              </a:solidFill>
              <a:effectLst/>
              <a:latin typeface="+mn-lt"/>
              <a:ea typeface="+mn-ea"/>
              <a:cs typeface="+mn-cs"/>
            </a:endParaRPr>
          </a:p>
          <a:p>
            <a:endParaRPr lang="de-CH" sz="1200" u="sng" kern="1200" dirty="0">
              <a:solidFill>
                <a:schemeClr val="tx1"/>
              </a:solidFill>
              <a:effectLst/>
              <a:latin typeface="+mn-lt"/>
              <a:ea typeface="+mn-ea"/>
              <a:cs typeface="+mn-cs"/>
            </a:endParaRPr>
          </a:p>
        </p:txBody>
      </p:sp>
      <p:sp>
        <p:nvSpPr>
          <p:cNvPr id="4" name="Foliennummernplatzhalter 3"/>
          <p:cNvSpPr>
            <a:spLocks noGrp="1"/>
          </p:cNvSpPr>
          <p:nvPr>
            <p:ph type="sldNum" sz="quarter" idx="10"/>
          </p:nvPr>
        </p:nvSpPr>
        <p:spPr/>
        <p:txBody>
          <a:bodyPr/>
          <a:lstStyle/>
          <a:p>
            <a:pPr>
              <a:defRPr/>
            </a:pPr>
            <a:fld id="{CC65A877-A2E8-482D-9B3D-66C9755E73DE}" type="slidenum">
              <a:rPr lang="de-CH" smtClean="0"/>
              <a:pPr>
                <a:defRPr/>
              </a:pPr>
              <a:t>17</a:t>
            </a:fld>
            <a:endParaRPr lang="de-CH"/>
          </a:p>
        </p:txBody>
      </p:sp>
    </p:spTree>
    <p:extLst>
      <p:ext uri="{BB962C8B-B14F-4D97-AF65-F5344CB8AC3E}">
        <p14:creationId xmlns:p14="http://schemas.microsoft.com/office/powerpoint/2010/main" val="1789307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r>
              <a:rPr lang="de-CH" dirty="0"/>
              <a:t>Jetzt kommt der Punkt, wo es entscheidend</a:t>
            </a:r>
            <a:r>
              <a:rPr lang="de-CH" baseline="0" dirty="0"/>
              <a:t> wird. Bisher konnte die eine oder der andere </a:t>
            </a:r>
            <a:r>
              <a:rPr lang="de-CH" baseline="0" dirty="0" err="1"/>
              <a:t>evtl</a:t>
            </a:r>
            <a:r>
              <a:rPr lang="de-CH" baseline="0" dirty="0"/>
              <a:t> noch nicht ganz nachvollziehen, warum wir hier über Bindung sprechen, wenn sich diese ja in der frühen Kindheit und zwischen Eltern und Kind abspielt. </a:t>
            </a:r>
          </a:p>
          <a:p>
            <a:pPr marL="0" indent="0">
              <a:buNone/>
            </a:pPr>
            <a:r>
              <a:rPr lang="de-CH" baseline="0" dirty="0"/>
              <a:t>Das Problem ist, man kann sich nicht «nicht-beziehungsmässig» verhalten. Auch ignorieren ist eine Beziehungsbotschaft. Das heisst, wenn Sie nichts tun, verstärken sie das Bindungsmuster, das dem Kind das Leben erschwert oder lösen damit klammerndes oder kontrollierendes Verhalten aus, weil die Kinder Angst vor Verlust oder Kontrollverlust haben. </a:t>
            </a:r>
            <a:endParaRPr lang="de-CH" dirty="0"/>
          </a:p>
          <a:p>
            <a:pPr marL="0" indent="0">
              <a:buNone/>
            </a:pPr>
            <a:endParaRPr lang="de-CH" dirty="0"/>
          </a:p>
          <a:p>
            <a:pPr marL="0" indent="0">
              <a:buNone/>
            </a:pPr>
            <a:endParaRPr lang="de-CH" dirty="0"/>
          </a:p>
          <a:p>
            <a:pPr marL="0" indent="0">
              <a:buNone/>
            </a:pPr>
            <a:r>
              <a:rPr lang="de-CH" baseline="0" dirty="0"/>
              <a:t>w</a:t>
            </a:r>
            <a:r>
              <a:rPr lang="de-CH" dirty="0"/>
              <a:t>enn ein Kind im Unterricht stört oder kontrolliert, ist die Beziehungsebene also bereits da, egal was man macht. Es lohnt sich hier,</a:t>
            </a:r>
            <a:r>
              <a:rPr lang="de-CH" baseline="0" dirty="0"/>
              <a:t> sich rasch zu überlegen, ob man die Ressourcen ins Fight/</a:t>
            </a:r>
            <a:r>
              <a:rPr lang="de-CH" baseline="0" dirty="0" err="1"/>
              <a:t>flight</a:t>
            </a:r>
            <a:r>
              <a:rPr lang="de-CH" baseline="0" dirty="0"/>
              <a:t> investiert (aufregen, schimpfen, Gegenkontrolle) oder ob es möglich wäre in Beruhigung des System zu investieren.  Wie: ruhig bleiben und im ruhigen Ton antworten. Selbstverständlich soll man deswegen nicht einfach jedes Verhalten in Kauf nehmen, Zeitpunkt und Art der Reaktion kann aber die Waage auf die eine oder andere Seite kippen lassen.  </a:t>
            </a:r>
            <a:endParaRPr lang="de-CH" dirty="0"/>
          </a:p>
          <a:p>
            <a:r>
              <a:rPr lang="de-CH" dirty="0"/>
              <a:t>Ziel</a:t>
            </a:r>
            <a:r>
              <a:rPr lang="de-CH" baseline="0" dirty="0"/>
              <a:t> ist es den </a:t>
            </a:r>
            <a:r>
              <a:rPr lang="de-CH" sz="1200" kern="1200" dirty="0">
                <a:solidFill>
                  <a:schemeClr val="tx1"/>
                </a:solidFill>
                <a:effectLst/>
                <a:latin typeface="+mn-lt"/>
                <a:ea typeface="+mn-ea"/>
                <a:cs typeface="+mn-cs"/>
              </a:rPr>
              <a:t>Zyklus der Synchronisation zu unterbrechen. </a:t>
            </a:r>
          </a:p>
          <a:p>
            <a:endParaRPr lang="de-CH" sz="1200" kern="1200" dirty="0">
              <a:solidFill>
                <a:schemeClr val="tx1"/>
              </a:solidFill>
              <a:effectLst/>
              <a:latin typeface="+mn-lt"/>
              <a:ea typeface="+mn-ea"/>
              <a:cs typeface="+mn-cs"/>
            </a:endParaRPr>
          </a:p>
          <a:p>
            <a:r>
              <a:rPr lang="de-CH" sz="1200" kern="1200" dirty="0">
                <a:solidFill>
                  <a:schemeClr val="tx1"/>
                </a:solidFill>
                <a:effectLst/>
                <a:latin typeface="+mn-lt"/>
                <a:ea typeface="+mn-ea"/>
                <a:cs typeface="+mn-cs"/>
              </a:rPr>
              <a:t>«ich habe keine Zeit für so etwas» -&gt; Reaktion</a:t>
            </a:r>
            <a:r>
              <a:rPr lang="de-CH" sz="1200" kern="1200" baseline="0" dirty="0">
                <a:solidFill>
                  <a:schemeClr val="tx1"/>
                </a:solidFill>
                <a:effectLst/>
                <a:latin typeface="+mn-lt"/>
                <a:ea typeface="+mn-ea"/>
                <a:cs typeface="+mn-cs"/>
              </a:rPr>
              <a:t> und Interaktion findet sowieso statt und LP muss für sich entscheiden in welcher Form, Kerosin oder Oxytocin </a:t>
            </a:r>
            <a:r>
              <a:rPr lang="de-CH" sz="1200" kern="1200" baseline="0" dirty="0">
                <a:solidFill>
                  <a:schemeClr val="tx1"/>
                </a:solidFill>
                <a:effectLst/>
                <a:latin typeface="+mn-lt"/>
                <a:ea typeface="+mn-ea"/>
                <a:cs typeface="+mn-cs"/>
                <a:sym typeface="Wingdings" panose="05000000000000000000" pitchFamily="2" charset="2"/>
              </a:rPr>
              <a:t></a:t>
            </a:r>
            <a:endParaRPr lang="de-CH" sz="1200" kern="1200" dirty="0">
              <a:solidFill>
                <a:schemeClr val="tx1"/>
              </a:solidFill>
              <a:effectLst/>
              <a:latin typeface="+mn-lt"/>
              <a:ea typeface="+mn-ea"/>
              <a:cs typeface="+mn-cs"/>
            </a:endParaRPr>
          </a:p>
          <a:p>
            <a:r>
              <a:rPr lang="de-CH" sz="1200" kern="1200" dirty="0">
                <a:solidFill>
                  <a:schemeClr val="tx1"/>
                </a:solidFill>
                <a:effectLst/>
                <a:latin typeface="+mn-lt"/>
                <a:ea typeface="+mn-ea"/>
                <a:cs typeface="+mn-cs"/>
              </a:rPr>
              <a:t>Hier spielt das eigene Stresssystem eine sehr grosse Rolle,</a:t>
            </a:r>
            <a:r>
              <a:rPr lang="de-CH" sz="1200" kern="1200" baseline="0" dirty="0">
                <a:solidFill>
                  <a:schemeClr val="tx1"/>
                </a:solidFill>
                <a:effectLst/>
                <a:latin typeface="+mn-lt"/>
                <a:ea typeface="+mn-ea"/>
                <a:cs typeface="+mn-cs"/>
              </a:rPr>
              <a:t> das Nervensystem ist x Mal schneller als unsere Denkmaschine. Die Stressbotschaft ist also auch viel schneller im Gegenüber als unsere Analyse der Situation. Daher erfordert es einiges an Übung um die eigene Stressreaktion beeinflussen zu können. Damit tun wir aber sowohl uns als auch den </a:t>
            </a:r>
            <a:r>
              <a:rPr lang="de-CH" sz="1200" kern="1200" baseline="0" dirty="0" err="1">
                <a:solidFill>
                  <a:schemeClr val="tx1"/>
                </a:solidFill>
                <a:effectLst/>
                <a:latin typeface="+mn-lt"/>
                <a:ea typeface="+mn-ea"/>
                <a:cs typeface="+mn-cs"/>
              </a:rPr>
              <a:t>SuS</a:t>
            </a:r>
            <a:r>
              <a:rPr lang="de-CH" sz="1200" kern="1200" baseline="0" dirty="0">
                <a:solidFill>
                  <a:schemeClr val="tx1"/>
                </a:solidFill>
                <a:effectLst/>
                <a:latin typeface="+mn-lt"/>
                <a:ea typeface="+mn-ea"/>
                <a:cs typeface="+mn-cs"/>
              </a:rPr>
              <a:t> einen Bärendienst. </a:t>
            </a:r>
            <a:br>
              <a:rPr lang="de-CH" sz="1200" kern="1200" baseline="0" dirty="0">
                <a:solidFill>
                  <a:schemeClr val="tx1"/>
                </a:solidFill>
                <a:effectLst/>
                <a:latin typeface="+mn-lt"/>
                <a:ea typeface="+mn-ea"/>
                <a:cs typeface="+mn-cs"/>
              </a:rPr>
            </a:br>
            <a:r>
              <a:rPr lang="de-CH" sz="1200" kern="1200" baseline="0" dirty="0">
                <a:solidFill>
                  <a:schemeClr val="tx1"/>
                </a:solidFill>
                <a:effectLst/>
                <a:latin typeface="+mn-lt"/>
                <a:ea typeface="+mn-ea"/>
                <a:cs typeface="+mn-cs"/>
              </a:rPr>
              <a:t>Das eigene Runterregulieren ermöglicht auch dem Kind die Regulation und damit erfahrende Fürsorge und die Möglichkeit weiterer Exploration</a:t>
            </a:r>
            <a:endParaRPr lang="de-CH" sz="1200" kern="1200" dirty="0">
              <a:solidFill>
                <a:schemeClr val="tx1"/>
              </a:solidFill>
              <a:effectLst/>
              <a:latin typeface="+mn-lt"/>
              <a:ea typeface="+mn-ea"/>
              <a:cs typeface="+mn-cs"/>
            </a:endParaRPr>
          </a:p>
          <a:p>
            <a:endParaRPr lang="de-CH" sz="1200" kern="1200" dirty="0">
              <a:solidFill>
                <a:schemeClr val="tx1"/>
              </a:solidFill>
              <a:effectLst/>
              <a:latin typeface="+mn-lt"/>
              <a:ea typeface="+mn-ea"/>
              <a:cs typeface="+mn-cs"/>
            </a:endParaRPr>
          </a:p>
          <a:p>
            <a:endParaRPr lang="de-CH" dirty="0"/>
          </a:p>
        </p:txBody>
      </p:sp>
      <p:sp>
        <p:nvSpPr>
          <p:cNvPr id="4" name="Foliennummernplatzhalter 3"/>
          <p:cNvSpPr>
            <a:spLocks noGrp="1"/>
          </p:cNvSpPr>
          <p:nvPr>
            <p:ph type="sldNum" sz="quarter" idx="10"/>
          </p:nvPr>
        </p:nvSpPr>
        <p:spPr/>
        <p:txBody>
          <a:bodyPr/>
          <a:lstStyle/>
          <a:p>
            <a:pPr>
              <a:defRPr/>
            </a:pPr>
            <a:fld id="{CC65A877-A2E8-482D-9B3D-66C9755E73DE}" type="slidenum">
              <a:rPr lang="de-CH" smtClean="0"/>
              <a:pPr>
                <a:defRPr/>
              </a:pPr>
              <a:t>18</a:t>
            </a:fld>
            <a:endParaRPr lang="de-CH"/>
          </a:p>
        </p:txBody>
      </p:sp>
    </p:spTree>
    <p:extLst>
      <p:ext uri="{BB962C8B-B14F-4D97-AF65-F5344CB8AC3E}">
        <p14:creationId xmlns:p14="http://schemas.microsoft.com/office/powerpoint/2010/main" val="42135060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de-CH" sz="1200" kern="1200" baseline="0" dirty="0">
                <a:solidFill>
                  <a:schemeClr val="tx1"/>
                </a:solidFill>
                <a:effectLst/>
                <a:latin typeface="+mn-lt"/>
                <a:ea typeface="+mn-ea"/>
                <a:cs typeface="+mn-cs"/>
              </a:rPr>
              <a:t>Bei der Aktivierung des </a:t>
            </a:r>
            <a:r>
              <a:rPr lang="de-CH" sz="1200" kern="1200" baseline="0" dirty="0" err="1">
                <a:solidFill>
                  <a:schemeClr val="tx1"/>
                </a:solidFill>
                <a:effectLst/>
                <a:latin typeface="+mn-lt"/>
                <a:ea typeface="+mn-ea"/>
                <a:cs typeface="+mn-cs"/>
              </a:rPr>
              <a:t>Calm&amp;Connecting</a:t>
            </a:r>
            <a:r>
              <a:rPr lang="de-CH" sz="1200" kern="1200" baseline="0" dirty="0">
                <a:solidFill>
                  <a:schemeClr val="tx1"/>
                </a:solidFill>
                <a:effectLst/>
                <a:latin typeface="+mn-lt"/>
                <a:ea typeface="+mn-ea"/>
                <a:cs typeface="+mn-cs"/>
              </a:rPr>
              <a:t> Systems übernimmt anders als beim Flight-Fight System die LP den Lead und nicht das Kind. In der </a:t>
            </a:r>
            <a:r>
              <a:rPr lang="de-CH" sz="1200" kern="1200" baseline="0" dirty="0" err="1">
                <a:solidFill>
                  <a:schemeClr val="tx1"/>
                </a:solidFill>
                <a:effectLst/>
                <a:latin typeface="+mn-lt"/>
                <a:ea typeface="+mn-ea"/>
                <a:cs typeface="+mn-cs"/>
              </a:rPr>
              <a:t>Lerhpersonen</a:t>
            </a:r>
            <a:r>
              <a:rPr lang="de-CH" sz="1200" kern="1200" baseline="0" dirty="0">
                <a:solidFill>
                  <a:schemeClr val="tx1"/>
                </a:solidFill>
                <a:effectLst/>
                <a:latin typeface="+mn-lt"/>
                <a:ea typeface="+mn-ea"/>
                <a:cs typeface="+mn-cs"/>
              </a:rPr>
              <a:t> Beratung haben wir daher zum Ziel, dass die LP Methoden kennenlernt, um sich in stressigen Situationen runterregulieren zu können und Oxytocin auszuschütten. Dies wirkt das auf neurobiologischer Ebene stressreduzierend auf das Kind. Die eigene Stressregulation ist so wichtig, da Studie gezeigt haben, dass wenn Personen optimal runterreguliert sind, der neurobiologische Effekt stärker ist als der Inhalte der Worte. </a:t>
            </a:r>
            <a:br>
              <a:rPr lang="de-CH" sz="1200" kern="1200" dirty="0">
                <a:solidFill>
                  <a:schemeClr val="tx1"/>
                </a:solidFill>
                <a:effectLst/>
                <a:latin typeface="+mn-lt"/>
                <a:ea typeface="+mn-ea"/>
                <a:cs typeface="+mn-cs"/>
              </a:rPr>
            </a:br>
            <a:endParaRPr lang="de-CH" sz="1200" kern="1200" dirty="0">
              <a:solidFill>
                <a:schemeClr val="tx1"/>
              </a:solidFill>
              <a:effectLst/>
              <a:latin typeface="+mn-lt"/>
              <a:ea typeface="+mn-ea"/>
              <a:cs typeface="+mn-cs"/>
            </a:endParaRPr>
          </a:p>
          <a:p>
            <a:endParaRPr lang="de-CH" dirty="0"/>
          </a:p>
          <a:p>
            <a:r>
              <a:rPr lang="de-CH" dirty="0"/>
              <a:t>Ein Ansatz, den wir mit den LPs anschauen,</a:t>
            </a:r>
            <a:r>
              <a:rPr lang="de-CH" baseline="0" dirty="0"/>
              <a:t> ist die Strategie des inneren Bildes.</a:t>
            </a:r>
            <a:endParaRPr lang="de-CH" dirty="0"/>
          </a:p>
          <a:p>
            <a:r>
              <a:rPr lang="de-CH" dirty="0"/>
              <a:t>Dort geht es darum, dass </a:t>
            </a:r>
            <a:r>
              <a:rPr lang="de-CH" baseline="0" dirty="0"/>
              <a:t>eine starke Situation selbsterlebter sicherer Fürsorge imaginiert wird. </a:t>
            </a:r>
            <a:endParaRPr lang="de-CH" dirty="0"/>
          </a:p>
          <a:p>
            <a:r>
              <a:rPr lang="de-CH" dirty="0"/>
              <a:t>Wenn keine selbsterlebte Fürsorge erinnert wird, dann wäre auch Naturbild möglich oder Bild selbstgegebene</a:t>
            </a:r>
            <a:r>
              <a:rPr lang="de-CH" baseline="0" dirty="0"/>
              <a:t> Fürsorge.</a:t>
            </a:r>
          </a:p>
          <a:p>
            <a:r>
              <a:rPr lang="de-CH" baseline="0" dirty="0"/>
              <a:t>Man kann das Bild testen ob es «taugt» mit App </a:t>
            </a:r>
            <a:r>
              <a:rPr lang="de-CH" baseline="0" dirty="0" err="1"/>
              <a:t>eSense</a:t>
            </a:r>
            <a:r>
              <a:rPr lang="de-CH" baseline="0" dirty="0"/>
              <a:t>. </a:t>
            </a:r>
          </a:p>
          <a:p>
            <a:endParaRPr lang="de-CH" baseline="0" dirty="0"/>
          </a:p>
          <a:p>
            <a:r>
              <a:rPr lang="de-CH" i="1" baseline="0" dirty="0"/>
              <a:t>Erfahrungen </a:t>
            </a:r>
            <a:r>
              <a:rPr lang="de-CH" i="1" baseline="0" dirty="0" err="1"/>
              <a:t>eSense</a:t>
            </a:r>
            <a:br>
              <a:rPr lang="de-CH" i="1" baseline="0" dirty="0"/>
            </a:br>
            <a:r>
              <a:rPr lang="de-CH" i="1" baseline="0" dirty="0"/>
              <a:t>App (</a:t>
            </a:r>
            <a:r>
              <a:rPr lang="de-CH" i="1" baseline="0" dirty="0" err="1"/>
              <a:t>Mindfield</a:t>
            </a:r>
            <a:r>
              <a:rPr lang="de-CH" i="1" baseline="0" dirty="0"/>
              <a:t> Biosystem </a:t>
            </a:r>
            <a:r>
              <a:rPr lang="de-CH" i="1" baseline="0" dirty="0" err="1"/>
              <a:t>eSense</a:t>
            </a:r>
            <a:r>
              <a:rPr lang="de-CH" i="1" baseline="0" dirty="0"/>
              <a:t> </a:t>
            </a:r>
            <a:r>
              <a:rPr lang="de-CH" i="1" baseline="0" dirty="0" err="1"/>
              <a:t>skin</a:t>
            </a:r>
            <a:r>
              <a:rPr lang="de-CH" i="1" baseline="0" dirty="0"/>
              <a:t> </a:t>
            </a:r>
            <a:r>
              <a:rPr lang="de-CH" i="1" baseline="0" dirty="0" err="1"/>
              <a:t>response</a:t>
            </a:r>
            <a:r>
              <a:rPr lang="de-CH" i="1" baseline="0" dirty="0"/>
              <a:t>:  </a:t>
            </a:r>
            <a:r>
              <a:rPr lang="de-CH" i="1" dirty="0"/>
              <a:t>Messen des </a:t>
            </a:r>
            <a:r>
              <a:rPr lang="de-CH" b="0" i="1" dirty="0"/>
              <a:t>Hautleitwertes</a:t>
            </a:r>
            <a:r>
              <a:rPr lang="de-CH" i="1" dirty="0"/>
              <a:t> über den Mikrofoneingang eines </a:t>
            </a:r>
            <a:r>
              <a:rPr lang="de-CH" b="0" i="1" dirty="0"/>
              <a:t>Smartphones</a:t>
            </a:r>
            <a:r>
              <a:rPr lang="de-CH" b="1" i="1" dirty="0"/>
              <a:t>. </a:t>
            </a:r>
            <a:r>
              <a:rPr lang="de-CH" b="0" i="1" dirty="0"/>
              <a:t>Bei</a:t>
            </a:r>
            <a:r>
              <a:rPr lang="de-CH" b="0" i="1" baseline="0" dirty="0"/>
              <a:t> Stress werden die Hände feucht und wenn es feucht ist, leitet der Strom besser. Feinste Unterschiede können gemessen werden. </a:t>
            </a:r>
            <a:r>
              <a:rPr lang="de-CH" b="0" i="1" dirty="0"/>
              <a:t>Der Hautleitwert hängt mit Anspannung und Entspannung zusammen und ist ein gängiger Stressindikator. Mit dem </a:t>
            </a:r>
            <a:r>
              <a:rPr lang="de-CH" b="0" i="1" dirty="0" err="1"/>
              <a:t>eSense</a:t>
            </a:r>
            <a:r>
              <a:rPr lang="de-CH" b="0" i="1" dirty="0"/>
              <a:t> Skin Response sind Sie in der Lage, Ihren Stresspegel zu messen und mittels inneren</a:t>
            </a:r>
            <a:r>
              <a:rPr lang="de-CH" b="0" i="1" baseline="0" dirty="0"/>
              <a:t> Bild (Biof</a:t>
            </a:r>
            <a:r>
              <a:rPr lang="de-CH" b="0" i="1" dirty="0"/>
              <a:t>eedback-Training) effektiv zu reduzieren.</a:t>
            </a:r>
          </a:p>
          <a:p>
            <a:endParaRPr lang="de-CH" b="0" dirty="0"/>
          </a:p>
        </p:txBody>
      </p:sp>
      <p:sp>
        <p:nvSpPr>
          <p:cNvPr id="4" name="Foliennummernplatzhalter 3"/>
          <p:cNvSpPr>
            <a:spLocks noGrp="1"/>
          </p:cNvSpPr>
          <p:nvPr>
            <p:ph type="sldNum" sz="quarter" idx="10"/>
          </p:nvPr>
        </p:nvSpPr>
        <p:spPr/>
        <p:txBody>
          <a:bodyPr/>
          <a:lstStyle/>
          <a:p>
            <a:pPr>
              <a:defRPr/>
            </a:pPr>
            <a:fld id="{CC65A877-A2E8-482D-9B3D-66C9755E73DE}" type="slidenum">
              <a:rPr lang="de-CH" smtClean="0"/>
              <a:pPr>
                <a:defRPr/>
              </a:pPr>
              <a:t>19</a:t>
            </a:fld>
            <a:endParaRPr lang="de-CH"/>
          </a:p>
        </p:txBody>
      </p:sp>
    </p:spTree>
    <p:extLst>
      <p:ext uri="{BB962C8B-B14F-4D97-AF65-F5344CB8AC3E}">
        <p14:creationId xmlns:p14="http://schemas.microsoft.com/office/powerpoint/2010/main" val="41988996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a:t>SuS</a:t>
            </a:r>
            <a:r>
              <a:rPr lang="de-DE" dirty="0"/>
              <a:t> sind optimal an Umfeld angepasst</a:t>
            </a:r>
          </a:p>
          <a:p>
            <a:r>
              <a:rPr lang="de-DE" dirty="0"/>
              <a:t>LPs können das ändern</a:t>
            </a:r>
            <a:br>
              <a:rPr lang="de-DE" dirty="0"/>
            </a:br>
            <a:r>
              <a:rPr lang="de-DE" dirty="0"/>
              <a:t>eigene Stressregulation hat den </a:t>
            </a:r>
            <a:r>
              <a:rPr lang="de-DE" dirty="0" err="1"/>
              <a:t>grössten</a:t>
            </a:r>
            <a:r>
              <a:rPr lang="de-DE" dirty="0"/>
              <a:t> Effekt auf das Verhalten der Kinder</a:t>
            </a:r>
          </a:p>
          <a:p>
            <a:r>
              <a:rPr lang="de-DE" dirty="0"/>
              <a:t>Die Lernleistung der </a:t>
            </a:r>
            <a:r>
              <a:rPr lang="de-DE" dirty="0" err="1"/>
              <a:t>SuS</a:t>
            </a:r>
            <a:r>
              <a:rPr lang="de-DE" dirty="0"/>
              <a:t> hängt davon ab, wie die Bindung funktioniert</a:t>
            </a:r>
          </a:p>
          <a:p>
            <a:r>
              <a:rPr lang="de-DE" dirty="0"/>
              <a:t>Man hat die Wahl zwischen Kerosin und Oxytocin</a:t>
            </a:r>
          </a:p>
          <a:p>
            <a:r>
              <a:rPr lang="de-DE" dirty="0"/>
              <a:t>Intuitiv verhält man sich falsch</a:t>
            </a:r>
          </a:p>
          <a:p>
            <a:endParaRPr lang="de-CH" dirty="0"/>
          </a:p>
        </p:txBody>
      </p:sp>
      <p:sp>
        <p:nvSpPr>
          <p:cNvPr id="4" name="Fußzeilenplatzhalter 3"/>
          <p:cNvSpPr>
            <a:spLocks noGrp="1"/>
          </p:cNvSpPr>
          <p:nvPr>
            <p:ph type="ftr" sz="quarter" idx="10"/>
          </p:nvPr>
        </p:nvSpPr>
        <p:spPr/>
        <p:txBody>
          <a:bodyPr/>
          <a:lstStyle/>
          <a:p>
            <a:pPr>
              <a:defRPr/>
            </a:pPr>
            <a:endParaRPr lang="de-CH"/>
          </a:p>
        </p:txBody>
      </p:sp>
      <p:sp>
        <p:nvSpPr>
          <p:cNvPr id="5" name="Foliennummernplatzhalter 4"/>
          <p:cNvSpPr>
            <a:spLocks noGrp="1"/>
          </p:cNvSpPr>
          <p:nvPr>
            <p:ph type="sldNum" sz="quarter" idx="11"/>
          </p:nvPr>
        </p:nvSpPr>
        <p:spPr/>
        <p:txBody>
          <a:bodyPr/>
          <a:lstStyle/>
          <a:p>
            <a:pPr>
              <a:defRPr/>
            </a:pPr>
            <a:fld id="{CC65A877-A2E8-482D-9B3D-66C9755E73DE}" type="slidenum">
              <a:rPr lang="de-CH" smtClean="0"/>
              <a:pPr>
                <a:defRPr/>
              </a:pPr>
              <a:t>20</a:t>
            </a:fld>
            <a:endParaRPr lang="de-CH"/>
          </a:p>
        </p:txBody>
      </p:sp>
    </p:spTree>
    <p:extLst>
      <p:ext uri="{BB962C8B-B14F-4D97-AF65-F5344CB8AC3E}">
        <p14:creationId xmlns:p14="http://schemas.microsoft.com/office/powerpoint/2010/main" val="9729704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de-CH" dirty="0"/>
              <a:t>Seit einigen Jahren verzeichnen wir eine</a:t>
            </a:r>
            <a:r>
              <a:rPr lang="de-CH" baseline="0" dirty="0"/>
              <a:t> Zunahme der Kontakte und Fragen zum Thema Verhaltensauffälligkeiten. Zudem ist auch der Stress der Lehrpersonen immer wieder Thema. Immer wieder ist man mit einer gewissen Ohnmacht konfrontiert, die das eigene Handeln auch zu lähmen droht. Daher treibt uns die Frage um, wie man dem begegnen könnte, damit Lehrpersonen nicht aus dem Beruf scheiden und Kinder nicht lernen, dass jede Hoffnung für sie verloren ist. </a:t>
            </a:r>
          </a:p>
          <a:p>
            <a:pPr marL="0" marR="0" lvl="0" indent="0" algn="l" defTabSz="914400" rtl="0" eaLnBrk="1" fontAlgn="base" latinLnBrk="0" hangingPunct="1">
              <a:lnSpc>
                <a:spcPct val="100000"/>
              </a:lnSpc>
              <a:spcBef>
                <a:spcPct val="30000"/>
              </a:spcBef>
              <a:spcAft>
                <a:spcPct val="0"/>
              </a:spcAft>
              <a:buClrTx/>
              <a:buSzTx/>
              <a:buFontTx/>
              <a:buNone/>
              <a:tabLst/>
              <a:defRPr/>
            </a:pPr>
            <a:r>
              <a:rPr lang="de-CH" dirty="0"/>
              <a:t>Nicht falsch verstehen, ich spreche mich hier nicht für Integration um jeden Preis aus.</a:t>
            </a:r>
            <a:r>
              <a:rPr lang="de-CH" baseline="0" dirty="0"/>
              <a:t> Die Separationsquote sollte auf dem Hintergrund eines Behindertengleichstellungsgesetzes aber nicht ins unermessliche steigen, insbesondere, wenn die Forschung zeigt, dass die Separation bei gewissen Fragestellungen gar keine so tolle Lösung darstellt.</a:t>
            </a:r>
            <a:endParaRPr lang="de-CH" dirty="0"/>
          </a:p>
        </p:txBody>
      </p:sp>
      <p:sp>
        <p:nvSpPr>
          <p:cNvPr id="4" name="Fußzeilenplatzhalter 3"/>
          <p:cNvSpPr>
            <a:spLocks noGrp="1"/>
          </p:cNvSpPr>
          <p:nvPr>
            <p:ph type="ftr" sz="quarter" idx="10"/>
          </p:nvPr>
        </p:nvSpPr>
        <p:spPr/>
        <p:txBody>
          <a:bodyPr/>
          <a:lstStyle/>
          <a:p>
            <a:pPr>
              <a:defRPr/>
            </a:pPr>
            <a:endParaRPr lang="de-CH"/>
          </a:p>
        </p:txBody>
      </p:sp>
      <p:sp>
        <p:nvSpPr>
          <p:cNvPr id="5" name="Foliennummernplatzhalter 4"/>
          <p:cNvSpPr>
            <a:spLocks noGrp="1"/>
          </p:cNvSpPr>
          <p:nvPr>
            <p:ph type="sldNum" sz="quarter" idx="11"/>
          </p:nvPr>
        </p:nvSpPr>
        <p:spPr/>
        <p:txBody>
          <a:bodyPr/>
          <a:lstStyle/>
          <a:p>
            <a:pPr>
              <a:defRPr/>
            </a:pPr>
            <a:fld id="{CC65A877-A2E8-482D-9B3D-66C9755E73DE}" type="slidenum">
              <a:rPr lang="de-CH" smtClean="0"/>
              <a:pPr>
                <a:defRPr/>
              </a:pPr>
              <a:t>2</a:t>
            </a:fld>
            <a:endParaRPr lang="de-CH"/>
          </a:p>
        </p:txBody>
      </p:sp>
    </p:spTree>
    <p:extLst>
      <p:ext uri="{BB962C8B-B14F-4D97-AF65-F5344CB8AC3E}">
        <p14:creationId xmlns:p14="http://schemas.microsoft.com/office/powerpoint/2010/main" val="35697386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dirty="0"/>
              <a:t>Das Amt unterstützt die Idee</a:t>
            </a:r>
            <a:r>
              <a:rPr lang="de-CH" baseline="0" dirty="0"/>
              <a:t> grundsätzlich und hat für einen Pilotdurchgang der Grundveranstaltung die Finanzierung zugesagt. Nun braucht es mutige Schulleitungen und motivierte Lehrpersonen, die sich in dieser Frage bewegen möchten, um sich und den </a:t>
            </a:r>
            <a:r>
              <a:rPr lang="de-CH" baseline="0" dirty="0" err="1"/>
              <a:t>SuS</a:t>
            </a:r>
            <a:r>
              <a:rPr lang="de-CH" baseline="0" dirty="0"/>
              <a:t> bessere Bedingungen im Lernen und Stresserleben zu ermöglichen. </a:t>
            </a:r>
            <a:endParaRPr lang="de-CH" dirty="0"/>
          </a:p>
        </p:txBody>
      </p:sp>
      <p:sp>
        <p:nvSpPr>
          <p:cNvPr id="4" name="Fußzeilenplatzhalter 3"/>
          <p:cNvSpPr>
            <a:spLocks noGrp="1"/>
          </p:cNvSpPr>
          <p:nvPr>
            <p:ph type="ftr" sz="quarter" idx="10"/>
          </p:nvPr>
        </p:nvSpPr>
        <p:spPr/>
        <p:txBody>
          <a:bodyPr/>
          <a:lstStyle/>
          <a:p>
            <a:pPr>
              <a:defRPr/>
            </a:pPr>
            <a:endParaRPr lang="de-CH"/>
          </a:p>
        </p:txBody>
      </p:sp>
      <p:sp>
        <p:nvSpPr>
          <p:cNvPr id="5" name="Foliennummernplatzhalter 4"/>
          <p:cNvSpPr>
            <a:spLocks noGrp="1"/>
          </p:cNvSpPr>
          <p:nvPr>
            <p:ph type="sldNum" sz="quarter" idx="11"/>
          </p:nvPr>
        </p:nvSpPr>
        <p:spPr/>
        <p:txBody>
          <a:bodyPr/>
          <a:lstStyle/>
          <a:p>
            <a:pPr>
              <a:defRPr/>
            </a:pPr>
            <a:fld id="{CC65A877-A2E8-482D-9B3D-66C9755E73DE}" type="slidenum">
              <a:rPr lang="de-CH" smtClean="0"/>
              <a:pPr>
                <a:defRPr/>
              </a:pPr>
              <a:t>21</a:t>
            </a:fld>
            <a:endParaRPr lang="de-CH"/>
          </a:p>
        </p:txBody>
      </p:sp>
    </p:spTree>
    <p:extLst>
      <p:ext uri="{BB962C8B-B14F-4D97-AF65-F5344CB8AC3E}">
        <p14:creationId xmlns:p14="http://schemas.microsoft.com/office/powerpoint/2010/main" val="38968085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Eine Veränderung ist also möglich, allerdings ist sie nicht in einer Stunde vollbracht.</a:t>
            </a:r>
            <a:r>
              <a:rPr lang="de-DE" baseline="0" dirty="0"/>
              <a:t> Auf dem Hintergrund dieser Forschungsinformationen haben wir mit Prof. Julius ein Weiterbildungsprojekt aufgebaut, das wir im Kanton gern möglichst flächendeckend durchführen möchten.</a:t>
            </a:r>
          </a:p>
          <a:p>
            <a:r>
              <a:rPr lang="de-DE" baseline="0" dirty="0"/>
              <a:t>Erste Erfahrungen haben wir bereits gemacht. Wir konnten diesen Herbst nun mit dem Projekt für Sonderschulen starten. </a:t>
            </a:r>
            <a:endParaRPr lang="de-DE" dirty="0"/>
          </a:p>
          <a:p>
            <a:endParaRPr lang="de-DE" dirty="0"/>
          </a:p>
          <a:p>
            <a:r>
              <a:rPr lang="de-DE" dirty="0"/>
              <a:t>Grundveranstaltung</a:t>
            </a:r>
            <a:r>
              <a:rPr lang="de-DE" baseline="0" dirty="0"/>
              <a:t> über 2 Tage hat in der Stadthalle in Olten stattgefunden.  500 Fachpersonen aus den Institutionen haben daran teilgenommen.</a:t>
            </a:r>
          </a:p>
          <a:p>
            <a:endParaRPr lang="de-DE" baseline="0" dirty="0"/>
          </a:p>
          <a:p>
            <a:r>
              <a:rPr lang="de-CH" dirty="0"/>
              <a:t>Ziel war</a:t>
            </a:r>
            <a:r>
              <a:rPr lang="de-CH" baseline="0" dirty="0"/>
              <a:t> der </a:t>
            </a:r>
            <a:r>
              <a:rPr lang="de-CH" dirty="0"/>
              <a:t>Wechsel von subjektiver zu wissenschaftlicher Ursachenzuschreibung</a:t>
            </a:r>
          </a:p>
          <a:p>
            <a:pPr lvl="1"/>
            <a:r>
              <a:rPr lang="de-CH" dirty="0"/>
              <a:t>Wissen über Prinzip der Anpassung</a:t>
            </a:r>
          </a:p>
          <a:p>
            <a:pPr lvl="1"/>
            <a:r>
              <a:rPr lang="de-CH" dirty="0"/>
              <a:t>Wissen über Bindungstheorie</a:t>
            </a:r>
          </a:p>
          <a:p>
            <a:pPr lvl="1"/>
            <a:r>
              <a:rPr lang="de-CH" dirty="0"/>
              <a:t>Wissen über neurobiologische und Verhaltensebene</a:t>
            </a:r>
          </a:p>
          <a:p>
            <a:pPr lvl="1"/>
            <a:r>
              <a:rPr lang="de-CH" dirty="0"/>
              <a:t>Ansatzpunkte für die Veränderung</a:t>
            </a:r>
            <a:r>
              <a:rPr lang="de-CH" baseline="0" dirty="0"/>
              <a:t> des Umgangs mit den Kindern</a:t>
            </a:r>
            <a:br>
              <a:rPr lang="de-CH" baseline="0" dirty="0"/>
            </a:br>
            <a:endParaRPr lang="de-CH" baseline="0" dirty="0"/>
          </a:p>
          <a:p>
            <a:pPr lvl="1"/>
            <a:r>
              <a:rPr lang="de-CH" baseline="0" dirty="0"/>
              <a:t>Nach diesen zwei Tagen Grundausbildung soll es für interessierte die Möglichkeit geben, mehr über die Stressreduktion und das konkrete Verhalten in reellen Situationen zu lernen. Da es hier ein paar Anpassungen im Vergleich mit den Sonderschulen braucht, ist das genaue Konzept für die 6 Tage noch in Arbeit. </a:t>
            </a:r>
            <a:endParaRPr lang="de-CH" dirty="0"/>
          </a:p>
          <a:p>
            <a:endParaRPr lang="de-DE" baseline="0" dirty="0"/>
          </a:p>
          <a:p>
            <a:r>
              <a:rPr lang="de-DE" baseline="0" dirty="0"/>
              <a:t>Bei den Sonderschulen war das Interesse für die zweite Phase sehr </a:t>
            </a:r>
            <a:r>
              <a:rPr lang="de-DE" baseline="0" dirty="0" err="1"/>
              <a:t>gross</a:t>
            </a:r>
            <a:r>
              <a:rPr lang="de-DE" baseline="0" dirty="0"/>
              <a:t> (</a:t>
            </a:r>
            <a:r>
              <a:rPr lang="de-DE" baseline="0" dirty="0" err="1"/>
              <a:t>ca</a:t>
            </a:r>
            <a:r>
              <a:rPr lang="de-DE" baseline="0" dirty="0"/>
              <a:t> Ein Viertel möchte die 6 Tage besuchen). In der Vertiefungsphase zur reellen Interaktion geht es um die eigene Stressregulation aber auch den konkreten Umgang mit den betroffenen Schülerinnen und Schülern</a:t>
            </a:r>
          </a:p>
          <a:p>
            <a:endParaRPr lang="de-DE" baseline="0" dirty="0"/>
          </a:p>
          <a:p>
            <a:r>
              <a:rPr lang="de-DE" baseline="0" dirty="0"/>
              <a:t>Für sehr interessierte gibt es die Möglichkeit eines Trainings in symbolischer IA (eine Zeitlang wurde dazu auch ein CAS der HFH angeboten), dies ist ein Puppenspiel, indem auf symbolischer Ebene mit den Kindern gearbeitet wird. Dies ist für die Regelschulen evtl. etwas schräg, ist aber viel schneller wirksam als die reelle Ebene und sollte den Interessierten und Vorreitern auf keinen Fall verborgen bleiben. </a:t>
            </a:r>
          </a:p>
          <a:p>
            <a:endParaRPr lang="de-DE" baseline="0" dirty="0"/>
          </a:p>
        </p:txBody>
      </p:sp>
      <p:sp>
        <p:nvSpPr>
          <p:cNvPr id="4" name="Fußzeilenplatzhalter 3"/>
          <p:cNvSpPr>
            <a:spLocks noGrp="1"/>
          </p:cNvSpPr>
          <p:nvPr>
            <p:ph type="ftr" sz="quarter" idx="10"/>
          </p:nvPr>
        </p:nvSpPr>
        <p:spPr/>
        <p:txBody>
          <a:bodyPr/>
          <a:lstStyle/>
          <a:p>
            <a:pPr>
              <a:defRPr/>
            </a:pPr>
            <a:endParaRPr lang="de-CH"/>
          </a:p>
        </p:txBody>
      </p:sp>
      <p:sp>
        <p:nvSpPr>
          <p:cNvPr id="5" name="Foliennummernplatzhalter 4"/>
          <p:cNvSpPr>
            <a:spLocks noGrp="1"/>
          </p:cNvSpPr>
          <p:nvPr>
            <p:ph type="sldNum" sz="quarter" idx="11"/>
          </p:nvPr>
        </p:nvSpPr>
        <p:spPr/>
        <p:txBody>
          <a:bodyPr/>
          <a:lstStyle/>
          <a:p>
            <a:pPr>
              <a:defRPr/>
            </a:pPr>
            <a:fld id="{CC65A877-A2E8-482D-9B3D-66C9755E73DE}" type="slidenum">
              <a:rPr lang="de-CH" smtClean="0"/>
              <a:pPr>
                <a:defRPr/>
              </a:pPr>
              <a:t>22</a:t>
            </a:fld>
            <a:endParaRPr lang="de-CH"/>
          </a:p>
        </p:txBody>
      </p:sp>
    </p:spTree>
    <p:extLst>
      <p:ext uri="{BB962C8B-B14F-4D97-AF65-F5344CB8AC3E}">
        <p14:creationId xmlns:p14="http://schemas.microsoft.com/office/powerpoint/2010/main" val="2802401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dirty="0"/>
              <a:t>Am SP-Kongress 2018 haben wir den Ansatz von Prof. Dr. Julius</a:t>
            </a:r>
            <a:r>
              <a:rPr lang="de-CH" baseline="0" dirty="0"/>
              <a:t> kennengelernt und er hat uns überzeugt, sodass wir einige Schulpsychologinnen in der ganzen Schweiz weiter ausgebildet haben. Bereits dann ist die Idee geboren, dies in die Schulen zu bringen. </a:t>
            </a:r>
            <a:br>
              <a:rPr lang="de-CH" baseline="0" dirty="0"/>
            </a:br>
            <a:r>
              <a:rPr lang="de-CH" baseline="0" dirty="0"/>
              <a:t>Das Thema ist nicht neu, die häufig zitierte Hattie-Studie hat ja auch auf die Lehrer-Schüler-Beziehung hingewiesen. </a:t>
            </a:r>
            <a:br>
              <a:rPr lang="de-CH" baseline="0" dirty="0"/>
            </a:br>
            <a:r>
              <a:rPr lang="de-CH" baseline="0" dirty="0"/>
              <a:t>Der Ansatz der bindungsgeleiteten Interventionen bietet neben guten Erklärungen aber auch Handlungsmöglichkeiten</a:t>
            </a:r>
            <a:endParaRPr lang="de-CH" dirty="0"/>
          </a:p>
        </p:txBody>
      </p:sp>
      <p:sp>
        <p:nvSpPr>
          <p:cNvPr id="4" name="Fußzeilenplatzhalter 3"/>
          <p:cNvSpPr>
            <a:spLocks noGrp="1"/>
          </p:cNvSpPr>
          <p:nvPr>
            <p:ph type="ftr" sz="quarter" idx="10"/>
          </p:nvPr>
        </p:nvSpPr>
        <p:spPr/>
        <p:txBody>
          <a:bodyPr/>
          <a:lstStyle/>
          <a:p>
            <a:pPr>
              <a:defRPr/>
            </a:pPr>
            <a:endParaRPr lang="de-CH"/>
          </a:p>
        </p:txBody>
      </p:sp>
      <p:sp>
        <p:nvSpPr>
          <p:cNvPr id="5" name="Foliennummernplatzhalter 4"/>
          <p:cNvSpPr>
            <a:spLocks noGrp="1"/>
          </p:cNvSpPr>
          <p:nvPr>
            <p:ph type="sldNum" sz="quarter" idx="11"/>
          </p:nvPr>
        </p:nvSpPr>
        <p:spPr/>
        <p:txBody>
          <a:bodyPr/>
          <a:lstStyle/>
          <a:p>
            <a:pPr>
              <a:defRPr/>
            </a:pPr>
            <a:fld id="{CC65A877-A2E8-482D-9B3D-66C9755E73DE}" type="slidenum">
              <a:rPr lang="de-CH" smtClean="0"/>
              <a:pPr>
                <a:defRPr/>
              </a:pPr>
              <a:t>3</a:t>
            </a:fld>
            <a:endParaRPr lang="de-CH"/>
          </a:p>
        </p:txBody>
      </p:sp>
    </p:spTree>
    <p:extLst>
      <p:ext uri="{BB962C8B-B14F-4D97-AF65-F5344CB8AC3E}">
        <p14:creationId xmlns:p14="http://schemas.microsoft.com/office/powerpoint/2010/main" val="21251117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de-CH" dirty="0"/>
              <a:t>Gern gehe ich nun im folgenden auf verschiedene Aspekte der Bindung und ihre Implikationen ein. </a:t>
            </a:r>
          </a:p>
          <a:p>
            <a:pPr marL="0" marR="0" lvl="0" indent="0" algn="l" defTabSz="914400" rtl="0" eaLnBrk="1" fontAlgn="base" latinLnBrk="0" hangingPunct="1">
              <a:lnSpc>
                <a:spcPct val="100000"/>
              </a:lnSpc>
              <a:spcBef>
                <a:spcPct val="30000"/>
              </a:spcBef>
              <a:spcAft>
                <a:spcPct val="0"/>
              </a:spcAft>
              <a:buClrTx/>
              <a:buSzTx/>
              <a:buFontTx/>
              <a:buNone/>
              <a:tabLst/>
              <a:defRPr/>
            </a:pPr>
            <a:r>
              <a:rPr lang="de-CH" dirty="0"/>
              <a:t>Evolutionstheoretisch</a:t>
            </a:r>
            <a:r>
              <a:rPr lang="de-CH" baseline="0" dirty="0"/>
              <a:t> sehr bedeutsam, da es zum Schutz des Nachwuchses beitrug und sicherte, dass die Menschheit dazulernen konnte. Es ist also ein sehr alter Mechanismus der in den sogenannten Tiefen des Gehirns verankert ist und dem Bewusstsein nicht so einfach zugänglich ist. Er läuft ab.</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de-CH" baseline="0"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de-CH" baseline="0" dirty="0"/>
              <a:t>FÜR DIE FORTLAUFENDE ANPASSUNG AN DIE UMWELT IST DIE BINDUNG ALSO AUCH HEUTE NOCH SEHR WICHTIG</a:t>
            </a:r>
            <a:endParaRPr lang="de-CH" dirty="0"/>
          </a:p>
          <a:p>
            <a:pPr marL="0" marR="0" lvl="0" indent="0" algn="l" defTabSz="914400" rtl="0" eaLnBrk="1" fontAlgn="base" latinLnBrk="0" hangingPunct="1">
              <a:lnSpc>
                <a:spcPct val="100000"/>
              </a:lnSpc>
              <a:spcBef>
                <a:spcPct val="30000"/>
              </a:spcBef>
              <a:spcAft>
                <a:spcPct val="0"/>
              </a:spcAft>
              <a:buClrTx/>
              <a:buSzTx/>
              <a:buFontTx/>
              <a:buNone/>
              <a:tabLst/>
              <a:defRPr/>
            </a:pPr>
            <a:endParaRPr lang="de-CH"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de-CH" dirty="0"/>
              <a:t>Bindungstheorie stützt sich auf 3 sogenannte Verhaltenssysteme</a:t>
            </a:r>
            <a:br>
              <a:rPr lang="de-CH" dirty="0"/>
            </a:br>
            <a:r>
              <a:rPr lang="de-CH" dirty="0"/>
              <a:t>	Bindungsverhalten, Fürsorgeverhalten</a:t>
            </a:r>
            <a:r>
              <a:rPr lang="de-CH" baseline="0" dirty="0"/>
              <a:t> der Bezugsperson und Explorationsverhalten (Spielen, lernen, sich beschäftigen)</a:t>
            </a:r>
            <a:br>
              <a:rPr lang="de-CH" baseline="0" dirty="0"/>
            </a:br>
            <a:r>
              <a:rPr lang="de-CH" baseline="0" dirty="0"/>
              <a:t>Um explorieren (oder lernen) zu können, braucht ein Kind Sicherheit. Dies fordert das Kind in Gefahrensituationen ein (weinen, Nähe suchen etc.)</a:t>
            </a:r>
            <a:br>
              <a:rPr lang="de-CH" baseline="0" dirty="0"/>
            </a:br>
            <a:r>
              <a:rPr lang="de-CH" baseline="0" dirty="0"/>
              <a:t>Das Verhalten der Fürsorgeperson (also meist Eltern) ist das sogenannte Fürsorgeverhalten. Wenn dieses zur Stressregulation beiträgt, kann das Kind danach wieder explorieren. </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de-CH" baseline="0" dirty="0"/>
          </a:p>
          <a:p>
            <a:endParaRPr lang="de-CH" dirty="0"/>
          </a:p>
        </p:txBody>
      </p:sp>
      <p:sp>
        <p:nvSpPr>
          <p:cNvPr id="4" name="Fußzeilenplatzhalter 3"/>
          <p:cNvSpPr>
            <a:spLocks noGrp="1"/>
          </p:cNvSpPr>
          <p:nvPr>
            <p:ph type="ftr" sz="quarter" idx="10"/>
          </p:nvPr>
        </p:nvSpPr>
        <p:spPr/>
        <p:txBody>
          <a:bodyPr/>
          <a:lstStyle/>
          <a:p>
            <a:pPr>
              <a:defRPr/>
            </a:pPr>
            <a:endParaRPr lang="de-CH"/>
          </a:p>
        </p:txBody>
      </p:sp>
      <p:sp>
        <p:nvSpPr>
          <p:cNvPr id="5" name="Foliennummernplatzhalter 4"/>
          <p:cNvSpPr>
            <a:spLocks noGrp="1"/>
          </p:cNvSpPr>
          <p:nvPr>
            <p:ph type="sldNum" sz="quarter" idx="11"/>
          </p:nvPr>
        </p:nvSpPr>
        <p:spPr/>
        <p:txBody>
          <a:bodyPr/>
          <a:lstStyle/>
          <a:p>
            <a:pPr>
              <a:defRPr/>
            </a:pPr>
            <a:fld id="{CC65A877-A2E8-482D-9B3D-66C9755E73DE}" type="slidenum">
              <a:rPr lang="de-CH" smtClean="0"/>
              <a:pPr>
                <a:defRPr/>
              </a:pPr>
              <a:t>4</a:t>
            </a:fld>
            <a:endParaRPr lang="de-CH"/>
          </a:p>
        </p:txBody>
      </p:sp>
    </p:spTree>
    <p:extLst>
      <p:ext uri="{BB962C8B-B14F-4D97-AF65-F5344CB8AC3E}">
        <p14:creationId xmlns:p14="http://schemas.microsoft.com/office/powerpoint/2010/main" val="34105878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lang="de-CH" baseline="0"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de-CH" baseline="0" dirty="0"/>
              <a:t>Im Zusammenspiel von Bindung und Exploration entstehen also die sogenannten Bindungsmuster</a:t>
            </a:r>
            <a:br>
              <a:rPr lang="de-CH" baseline="0" dirty="0"/>
            </a:br>
            <a:r>
              <a:rPr lang="de-CH" baseline="0" dirty="0"/>
              <a:t>Je nachdem wie passend das Zusammenspiel ist, entsteht ein sicheres oder unsicheres (davon gibt es 3) Bindungsmuster. </a:t>
            </a:r>
            <a:br>
              <a:rPr lang="de-CH" baseline="0" dirty="0"/>
            </a:br>
            <a:r>
              <a:rPr lang="de-CH" baseline="0" dirty="0"/>
              <a:t>Gern erläutere ich diese Muster etwas genauer.</a:t>
            </a:r>
          </a:p>
          <a:p>
            <a:endParaRPr lang="de-CH" dirty="0"/>
          </a:p>
        </p:txBody>
      </p:sp>
      <p:sp>
        <p:nvSpPr>
          <p:cNvPr id="4" name="Fußzeilenplatzhalter 3"/>
          <p:cNvSpPr>
            <a:spLocks noGrp="1"/>
          </p:cNvSpPr>
          <p:nvPr>
            <p:ph type="ftr" sz="quarter" idx="10"/>
          </p:nvPr>
        </p:nvSpPr>
        <p:spPr/>
        <p:txBody>
          <a:bodyPr/>
          <a:lstStyle/>
          <a:p>
            <a:pPr>
              <a:defRPr/>
            </a:pPr>
            <a:endParaRPr lang="de-CH"/>
          </a:p>
        </p:txBody>
      </p:sp>
      <p:sp>
        <p:nvSpPr>
          <p:cNvPr id="5" name="Foliennummernplatzhalter 4"/>
          <p:cNvSpPr>
            <a:spLocks noGrp="1"/>
          </p:cNvSpPr>
          <p:nvPr>
            <p:ph type="sldNum" sz="quarter" idx="11"/>
          </p:nvPr>
        </p:nvSpPr>
        <p:spPr/>
        <p:txBody>
          <a:bodyPr/>
          <a:lstStyle/>
          <a:p>
            <a:pPr>
              <a:defRPr/>
            </a:pPr>
            <a:fld id="{CC65A877-A2E8-482D-9B3D-66C9755E73DE}" type="slidenum">
              <a:rPr lang="de-CH" smtClean="0"/>
              <a:pPr>
                <a:defRPr/>
              </a:pPr>
              <a:t>5</a:t>
            </a:fld>
            <a:endParaRPr lang="de-CH"/>
          </a:p>
        </p:txBody>
      </p:sp>
    </p:spTree>
    <p:extLst>
      <p:ext uri="{BB962C8B-B14F-4D97-AF65-F5344CB8AC3E}">
        <p14:creationId xmlns:p14="http://schemas.microsoft.com/office/powerpoint/2010/main" val="1142081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de-CH" baseline="0" dirty="0"/>
              <a:t>Die Sichere Bindung steht für eine gelungene Passung zwischen Kindlichen Bedürfnissen und elterlicher Reaktion. Damit dies gelingt, braucht die Fürsorgeperson 2 Kompetenzen der Feinfühligkeit. </a:t>
            </a:r>
            <a:br>
              <a:rPr lang="de-CH" baseline="0" dirty="0"/>
            </a:br>
            <a:r>
              <a:rPr lang="de-CH" baseline="0" dirty="0"/>
              <a:t>Sensitivität (Wahrnehmen) und </a:t>
            </a:r>
            <a:r>
              <a:rPr lang="de-CH" baseline="0" dirty="0" err="1"/>
              <a:t>Responsivität</a:t>
            </a:r>
            <a:r>
              <a:rPr lang="de-CH" baseline="0" dirty="0"/>
              <a:t> (Reagieren)</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de-CH" baseline="0"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de-CH" baseline="0" dirty="0"/>
              <a:t>BSP: Kind schreit, Elternteil merkt es (Sensitiv), beruhigt es (</a:t>
            </a:r>
            <a:r>
              <a:rPr lang="de-CH" baseline="0" dirty="0" err="1"/>
              <a:t>responsiv</a:t>
            </a:r>
            <a:r>
              <a:rPr lang="de-CH" baseline="0" dirty="0"/>
              <a:t>), Kind beruhigt sich. Später: Kind spielt, verletzt sich, wird geröstet, spielt weiter</a:t>
            </a:r>
            <a:endParaRPr lang="de-CH" dirty="0"/>
          </a:p>
          <a:p>
            <a:endParaRPr lang="de-CH" sz="1200" dirty="0"/>
          </a:p>
          <a:p>
            <a:r>
              <a:rPr lang="de-CH" sz="1200" dirty="0"/>
              <a:t>Das sichere Muster ist uns angeboren,</a:t>
            </a:r>
            <a:r>
              <a:rPr lang="de-CH" sz="1200" baseline="0" dirty="0"/>
              <a:t> das heisst, darauf greifen wir eigentlich als erstes zurück, daher ist es eine Primärstrategie. </a:t>
            </a:r>
            <a:endParaRPr lang="de-CH" sz="1200" dirty="0"/>
          </a:p>
          <a:p>
            <a:r>
              <a:rPr lang="de-CH" sz="1200" baseline="0" dirty="0"/>
              <a:t>Solche Kinder suchen auch in der Schule bei Stress Nähe zur Lehrperson, und werden, wenn sie getröstet und beruhigt sind, sich wieder lösen und weiterlernen können. (LPs reagieren feinfühlig, indem sie den Stress des Kindes wahrnehmen (sensitiv) und ihm Sicherheit und Hilfestellung bieten und so helfen </a:t>
            </a:r>
            <a:r>
              <a:rPr lang="de-CH" sz="1200" baseline="0" dirty="0" err="1"/>
              <a:t>runterzuregulieren</a:t>
            </a:r>
            <a:r>
              <a:rPr lang="de-CH" sz="1200" baseline="0" dirty="0"/>
              <a:t> (</a:t>
            </a:r>
            <a:r>
              <a:rPr lang="de-CH" sz="1200" baseline="0" dirty="0" err="1"/>
              <a:t>responsiv</a:t>
            </a:r>
            <a:r>
              <a:rPr lang="de-CH" sz="1200" baseline="0" dirty="0"/>
              <a:t>).</a:t>
            </a:r>
          </a:p>
          <a:p>
            <a:endParaRPr lang="de-CH" sz="1200" baseline="0" dirty="0"/>
          </a:p>
          <a:p>
            <a:r>
              <a:rPr lang="de-CH" sz="1200" baseline="0" dirty="0"/>
              <a:t>Das heisst übrigens auch, das Kind beim explorieren nicht durch Überbehütung zu stören, wenn es selbst gar nicht gestresst ist. </a:t>
            </a:r>
          </a:p>
          <a:p>
            <a:endParaRPr lang="de-CH" dirty="0"/>
          </a:p>
        </p:txBody>
      </p:sp>
      <p:sp>
        <p:nvSpPr>
          <p:cNvPr id="4" name="Fußzeilenplatzhalter 3"/>
          <p:cNvSpPr>
            <a:spLocks noGrp="1"/>
          </p:cNvSpPr>
          <p:nvPr>
            <p:ph type="ftr" sz="quarter" idx="10"/>
          </p:nvPr>
        </p:nvSpPr>
        <p:spPr/>
        <p:txBody>
          <a:bodyPr/>
          <a:lstStyle/>
          <a:p>
            <a:pPr>
              <a:defRPr/>
            </a:pPr>
            <a:endParaRPr lang="de-CH"/>
          </a:p>
        </p:txBody>
      </p:sp>
      <p:sp>
        <p:nvSpPr>
          <p:cNvPr id="5" name="Foliennummernplatzhalter 4"/>
          <p:cNvSpPr>
            <a:spLocks noGrp="1"/>
          </p:cNvSpPr>
          <p:nvPr>
            <p:ph type="sldNum" sz="quarter" idx="11"/>
          </p:nvPr>
        </p:nvSpPr>
        <p:spPr/>
        <p:txBody>
          <a:bodyPr/>
          <a:lstStyle/>
          <a:p>
            <a:pPr>
              <a:defRPr/>
            </a:pPr>
            <a:fld id="{CC65A877-A2E8-482D-9B3D-66C9755E73DE}" type="slidenum">
              <a:rPr lang="de-CH" smtClean="0"/>
              <a:pPr>
                <a:defRPr/>
              </a:pPr>
              <a:t>6</a:t>
            </a:fld>
            <a:endParaRPr lang="de-CH"/>
          </a:p>
        </p:txBody>
      </p:sp>
    </p:spTree>
    <p:extLst>
      <p:ext uri="{BB962C8B-B14F-4D97-AF65-F5344CB8AC3E}">
        <p14:creationId xmlns:p14="http://schemas.microsoft.com/office/powerpoint/2010/main" val="15830170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de-CH" sz="1200" baseline="0" dirty="0"/>
              <a:t>vermeidend-gebundene Kinder (A-Muster) haben gelernt, dass sie diesen Trost bei Stress nicht erfahren, sondern stattdessen zurückgewiesen werden. Die primäre Strategie greift also nicht, daher wenden sie eine andere an. Sie suchen somit in der Folge bei Stress gar keine Nähe mehr zur Bezugsperson, sondern versuchen sich vom Stress abzulenken. Dies gelingt manchmal ein bisschen, manchmal aber auch nicht besonders gut, das heisst sie haben dennoch einen höheren Stresspegel als sicher gebundene Kinder.</a:t>
            </a:r>
          </a:p>
          <a:p>
            <a:pPr marL="0" marR="0" lvl="0" indent="0" algn="l" defTabSz="914400" rtl="0" eaLnBrk="1" fontAlgn="base" latinLnBrk="0" hangingPunct="1">
              <a:lnSpc>
                <a:spcPct val="100000"/>
              </a:lnSpc>
              <a:spcBef>
                <a:spcPct val="30000"/>
              </a:spcBef>
              <a:spcAft>
                <a:spcPct val="0"/>
              </a:spcAft>
              <a:buClrTx/>
              <a:buSzTx/>
              <a:buFontTx/>
              <a:buNone/>
              <a:tabLst/>
              <a:defRPr/>
            </a:pPr>
            <a:r>
              <a:rPr lang="de-CH" sz="1200" baseline="0" dirty="0"/>
              <a:t>Der eine oder die andere wird nun Beispiele vor Augen haben von </a:t>
            </a:r>
            <a:r>
              <a:rPr lang="de-CH" sz="1200" baseline="0" dirty="0" err="1"/>
              <a:t>SuS</a:t>
            </a:r>
            <a:r>
              <a:rPr lang="de-CH" sz="1200" baseline="0" dirty="0"/>
              <a:t>, die nie Hilfe holt, obwohl man sie bereits mehrfach dazu aufgefordert hat. </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de-CH" sz="1200" baseline="0" dirty="0"/>
          </a:p>
          <a:p>
            <a:pPr marL="0" marR="0" lvl="0" indent="0" algn="l" defTabSz="914400" rtl="0" eaLnBrk="1" fontAlgn="base" latinLnBrk="0" hangingPunct="1">
              <a:lnSpc>
                <a:spcPct val="100000"/>
              </a:lnSpc>
              <a:spcBef>
                <a:spcPct val="30000"/>
              </a:spcBef>
              <a:spcAft>
                <a:spcPct val="0"/>
              </a:spcAft>
              <a:buClrTx/>
              <a:buSzTx/>
              <a:buFontTx/>
              <a:buNone/>
              <a:tabLst/>
              <a:defRPr/>
            </a:pPr>
            <a:endParaRPr lang="de-CH" dirty="0"/>
          </a:p>
        </p:txBody>
      </p:sp>
      <p:sp>
        <p:nvSpPr>
          <p:cNvPr id="4" name="Fußzeilenplatzhalter 3"/>
          <p:cNvSpPr>
            <a:spLocks noGrp="1"/>
          </p:cNvSpPr>
          <p:nvPr>
            <p:ph type="ftr" sz="quarter" idx="10"/>
          </p:nvPr>
        </p:nvSpPr>
        <p:spPr/>
        <p:txBody>
          <a:bodyPr/>
          <a:lstStyle/>
          <a:p>
            <a:pPr>
              <a:defRPr/>
            </a:pPr>
            <a:endParaRPr lang="de-CH"/>
          </a:p>
        </p:txBody>
      </p:sp>
      <p:sp>
        <p:nvSpPr>
          <p:cNvPr id="5" name="Foliennummernplatzhalter 4"/>
          <p:cNvSpPr>
            <a:spLocks noGrp="1"/>
          </p:cNvSpPr>
          <p:nvPr>
            <p:ph type="sldNum" sz="quarter" idx="11"/>
          </p:nvPr>
        </p:nvSpPr>
        <p:spPr/>
        <p:txBody>
          <a:bodyPr/>
          <a:lstStyle/>
          <a:p>
            <a:pPr>
              <a:defRPr/>
            </a:pPr>
            <a:fld id="{CC65A877-A2E8-482D-9B3D-66C9755E73DE}" type="slidenum">
              <a:rPr lang="de-CH" smtClean="0"/>
              <a:pPr>
                <a:defRPr/>
              </a:pPr>
              <a:t>7</a:t>
            </a:fld>
            <a:endParaRPr lang="de-CH"/>
          </a:p>
        </p:txBody>
      </p:sp>
    </p:spTree>
    <p:extLst>
      <p:ext uri="{BB962C8B-B14F-4D97-AF65-F5344CB8AC3E}">
        <p14:creationId xmlns:p14="http://schemas.microsoft.com/office/powerpoint/2010/main" val="18237069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de-CH" sz="1200" baseline="0" dirty="0"/>
              <a:t>Die ambivalente Bindung entsteht, wenn das Kind grob gesagt nie weiss, woran es ist. Mal hilft Mama ganz normal, dann ist sie völlig überfürsorglich und ein weiteres Mal absolut nicht auffindbar, wenn es zur Regulation wirklich wichtig wäre. Da das Kind hier keine Regelmässigkeit entdeckt, löst es die nicht erfolgreiche primäre Strategie ebenfalls durch eine sekundäre ab, es fängt an zu Klammern in der Hoffnung, dass die Bezugsperson so nicht verschwinden kann. Leider endet diese Strategie sehr häufig dennoch mit hohem Stress, weil die meisten Bezugspersonen dem Klammern irgendwann ein Ende setzen müssen (kann ja schwer, immer dem einen Kind die Hand geben, es nach der Schule noch dabehalten und im krassesten Fall mit zu sich nach Hause nehmen, weil sich das Kind das wünscht).</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de-CH" sz="1200" baseline="0" dirty="0"/>
          </a:p>
          <a:p>
            <a:pPr marL="0" marR="0" lvl="0" indent="0" algn="l" defTabSz="914400" rtl="0" eaLnBrk="1" fontAlgn="base" latinLnBrk="0" hangingPunct="1">
              <a:lnSpc>
                <a:spcPct val="100000"/>
              </a:lnSpc>
              <a:spcBef>
                <a:spcPct val="30000"/>
              </a:spcBef>
              <a:spcAft>
                <a:spcPct val="0"/>
              </a:spcAft>
              <a:buClrTx/>
              <a:buSzTx/>
              <a:buFontTx/>
              <a:buNone/>
              <a:tabLst/>
              <a:defRPr/>
            </a:pPr>
            <a:endParaRPr lang="de-CH" sz="1200" baseline="0"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de-CH" sz="1200" baseline="0" dirty="0"/>
              <a:t> Für manche LPs war es oft sehr hilfreich zu erkennen, warum ein unsicher-ambivalent gebundenes Kind (C-Muster), welches seine Eltern in der Fürsorge sehr </a:t>
            </a:r>
            <a:r>
              <a:rPr lang="de-CH" sz="1200" baseline="0" dirty="0" err="1"/>
              <a:t>inkonstistent</a:t>
            </a:r>
            <a:r>
              <a:rPr lang="de-CH" sz="1200" baseline="0" dirty="0"/>
              <a:t> erlebt hat, trotz hoher Zuwendung und intensiver «Betreuung»  der LP einfach nicht aufhört zu klammern, egal wie viel Nähe und Zeit die LP dem Kind gibt.</a:t>
            </a:r>
          </a:p>
          <a:p>
            <a:endParaRPr lang="de-CH" dirty="0"/>
          </a:p>
        </p:txBody>
      </p:sp>
      <p:sp>
        <p:nvSpPr>
          <p:cNvPr id="4" name="Fußzeilenplatzhalter 3"/>
          <p:cNvSpPr>
            <a:spLocks noGrp="1"/>
          </p:cNvSpPr>
          <p:nvPr>
            <p:ph type="ftr" sz="quarter" idx="10"/>
          </p:nvPr>
        </p:nvSpPr>
        <p:spPr/>
        <p:txBody>
          <a:bodyPr/>
          <a:lstStyle/>
          <a:p>
            <a:pPr>
              <a:defRPr/>
            </a:pPr>
            <a:endParaRPr lang="de-CH"/>
          </a:p>
        </p:txBody>
      </p:sp>
      <p:sp>
        <p:nvSpPr>
          <p:cNvPr id="5" name="Foliennummernplatzhalter 4"/>
          <p:cNvSpPr>
            <a:spLocks noGrp="1"/>
          </p:cNvSpPr>
          <p:nvPr>
            <p:ph type="sldNum" sz="quarter" idx="11"/>
          </p:nvPr>
        </p:nvSpPr>
        <p:spPr/>
        <p:txBody>
          <a:bodyPr/>
          <a:lstStyle/>
          <a:p>
            <a:pPr>
              <a:defRPr/>
            </a:pPr>
            <a:fld id="{CC65A877-A2E8-482D-9B3D-66C9755E73DE}" type="slidenum">
              <a:rPr lang="de-CH" smtClean="0"/>
              <a:pPr>
                <a:defRPr/>
              </a:pPr>
              <a:t>8</a:t>
            </a:fld>
            <a:endParaRPr lang="de-CH"/>
          </a:p>
        </p:txBody>
      </p:sp>
    </p:spTree>
    <p:extLst>
      <p:ext uri="{BB962C8B-B14F-4D97-AF65-F5344CB8AC3E}">
        <p14:creationId xmlns:p14="http://schemas.microsoft.com/office/powerpoint/2010/main" val="29878904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lang="de-CH" sz="1200" baseline="0"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de-CH" sz="1200" baseline="0" dirty="0"/>
              <a:t>Und schliesslich bei den desorganisierten Muster (D-Muster), wo das Kind mit stark kontrollierendem Verhalten seinen hohen Stress in irgend einer Form auszuhalten versucht.</a:t>
            </a:r>
          </a:p>
          <a:p>
            <a:pPr marL="0" marR="0" lvl="0" indent="0" algn="l" defTabSz="914400" rtl="0" eaLnBrk="1" fontAlgn="base" latinLnBrk="0" hangingPunct="1">
              <a:lnSpc>
                <a:spcPct val="100000"/>
              </a:lnSpc>
              <a:spcBef>
                <a:spcPct val="30000"/>
              </a:spcBef>
              <a:spcAft>
                <a:spcPct val="0"/>
              </a:spcAft>
              <a:buClrTx/>
              <a:buSzTx/>
              <a:buFontTx/>
              <a:buNone/>
              <a:tabLst/>
              <a:defRPr/>
            </a:pPr>
            <a:r>
              <a:rPr lang="de-CH" sz="1200" baseline="0" dirty="0"/>
              <a:t>Hier ist es wichtig zu wissen, dass dieses Verhalten dadurch erklärt werden kann, dass das Kind durch grobe Traumata (wie elterliche Gewalt oder Vernachlässigung) in ein unlösbares Dilemma gebracht wurde, da die stressauslösende Person diejenige ist, welche das Kind eigentlich bei Stress fürsorglich unterstützen sollte und auch geliebt wird. Dieses Dilemma wird Appetenz-Aversions-Konflikt genannt. Er führt oft zum Zusammenbruch organisierter Verhaltensstrategien und schliesslich zur Dissoziation als Überlebensmechanismus. Das Kind versucht in der Schule durch ein stark kontrollierendes Verhalten stressigen Situationen zu begegnen. Es kommt häufig ein Moment, in dem es gar nicht mehr zu kontrollieren ist (weder für Kind noch für LP. Das Kind hat dann keinen Zugriff mehr auf bewusste Verhaltenssteuerung. In diesen Fällen braucht es neben der Pädagogik auch die Psychotherapie, um die Traumata aufzulösen. Nicht selten führen solche Ausfälle der Kinder zu sogenannter «Gegenkontrolle» der Erwachsenen, die den «Tarif» durchgeben müssen oder wollen. Leider führt dies zu einer Verstärkung des Mechanismus und die Stressspirale schaukelt sich hoch. </a:t>
            </a:r>
            <a:endParaRPr lang="de-CH" dirty="0"/>
          </a:p>
        </p:txBody>
      </p:sp>
      <p:sp>
        <p:nvSpPr>
          <p:cNvPr id="4" name="Fußzeilenplatzhalter 3"/>
          <p:cNvSpPr>
            <a:spLocks noGrp="1"/>
          </p:cNvSpPr>
          <p:nvPr>
            <p:ph type="ftr" sz="quarter" idx="10"/>
          </p:nvPr>
        </p:nvSpPr>
        <p:spPr/>
        <p:txBody>
          <a:bodyPr/>
          <a:lstStyle/>
          <a:p>
            <a:pPr>
              <a:defRPr/>
            </a:pPr>
            <a:endParaRPr lang="de-CH"/>
          </a:p>
        </p:txBody>
      </p:sp>
      <p:sp>
        <p:nvSpPr>
          <p:cNvPr id="5" name="Foliennummernplatzhalter 4"/>
          <p:cNvSpPr>
            <a:spLocks noGrp="1"/>
          </p:cNvSpPr>
          <p:nvPr>
            <p:ph type="sldNum" sz="quarter" idx="11"/>
          </p:nvPr>
        </p:nvSpPr>
        <p:spPr/>
        <p:txBody>
          <a:bodyPr/>
          <a:lstStyle/>
          <a:p>
            <a:pPr>
              <a:defRPr/>
            </a:pPr>
            <a:fld id="{CC65A877-A2E8-482D-9B3D-66C9755E73DE}" type="slidenum">
              <a:rPr lang="de-CH" smtClean="0"/>
              <a:pPr>
                <a:defRPr/>
              </a:pPr>
              <a:t>9</a:t>
            </a:fld>
            <a:endParaRPr lang="de-CH"/>
          </a:p>
        </p:txBody>
      </p:sp>
    </p:spTree>
    <p:extLst>
      <p:ext uri="{BB962C8B-B14F-4D97-AF65-F5344CB8AC3E}">
        <p14:creationId xmlns:p14="http://schemas.microsoft.com/office/powerpoint/2010/main" val="3399647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6"/>
            <a:ext cx="7772400" cy="1470025"/>
          </a:xfrm>
        </p:spPr>
        <p:txBody>
          <a:bodyPr/>
          <a:lstStyle/>
          <a:p>
            <a:r>
              <a:rPr lang="de-DE"/>
              <a:t>Titelmasterformat durch Klicken bearbeiten</a:t>
            </a:r>
            <a:endParaRPr lang="de-CH"/>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endParaRPr lang="de-CH"/>
          </a:p>
        </p:txBody>
      </p:sp>
      <p:sp>
        <p:nvSpPr>
          <p:cNvPr id="4" name="Datumsplatzhalter 3"/>
          <p:cNvSpPr>
            <a:spLocks noGrp="1"/>
          </p:cNvSpPr>
          <p:nvPr>
            <p:ph type="dt" sz="half" idx="10"/>
          </p:nvPr>
        </p:nvSpPr>
        <p:spPr/>
        <p:txBody>
          <a:bodyPr/>
          <a:lstStyle>
            <a:lvl1pPr>
              <a:defRPr/>
            </a:lvl1pPr>
          </a:lstStyle>
          <a:p>
            <a:pPr>
              <a:defRPr/>
            </a:pPr>
            <a:fld id="{8945BC63-D790-4914-AFFC-DB414CF52B09}" type="datetime1">
              <a:rPr lang="de-CH" smtClean="0"/>
              <a:t>23.09.24</a:t>
            </a:fld>
            <a:endParaRPr lang="de-CH"/>
          </a:p>
        </p:txBody>
      </p:sp>
      <p:sp>
        <p:nvSpPr>
          <p:cNvPr id="5" name="Fußzeilenplatzhalter 4"/>
          <p:cNvSpPr>
            <a:spLocks noGrp="1"/>
          </p:cNvSpPr>
          <p:nvPr>
            <p:ph type="ftr" sz="quarter" idx="11"/>
          </p:nvPr>
        </p:nvSpPr>
        <p:spPr/>
        <p:txBody>
          <a:bodyPr/>
          <a:lstStyle>
            <a:lvl1pPr>
              <a:defRPr/>
            </a:lvl1pPr>
          </a:lstStyle>
          <a:p>
            <a:pPr>
              <a:defRPr/>
            </a:pPr>
            <a:r>
              <a:rPr lang="de-CH"/>
              <a:t>Bindungsgeleitete Schulen – Schule für alle</a:t>
            </a:r>
          </a:p>
        </p:txBody>
      </p:sp>
      <p:sp>
        <p:nvSpPr>
          <p:cNvPr id="6" name="Foliennummernplatzhalter 5"/>
          <p:cNvSpPr>
            <a:spLocks noGrp="1"/>
          </p:cNvSpPr>
          <p:nvPr>
            <p:ph type="sldNum" sz="quarter" idx="12"/>
          </p:nvPr>
        </p:nvSpPr>
        <p:spPr/>
        <p:txBody>
          <a:bodyPr/>
          <a:lstStyle>
            <a:lvl1pPr>
              <a:defRPr/>
            </a:lvl1pPr>
          </a:lstStyle>
          <a:p>
            <a:pPr>
              <a:defRPr/>
            </a:pPr>
            <a:fld id="{6796EABB-907D-4F18-BF57-D796E1EC2456}" type="slidenum">
              <a:rPr lang="de-CH"/>
              <a:pPr>
                <a:defRPr/>
              </a:pPr>
              <a:t>‹Nr.›</a:t>
            </a:fld>
            <a:endParaRPr lang="de-CH"/>
          </a:p>
        </p:txBody>
      </p:sp>
    </p:spTree>
    <p:extLst>
      <p:ext uri="{BB962C8B-B14F-4D97-AF65-F5344CB8AC3E}">
        <p14:creationId xmlns:p14="http://schemas.microsoft.com/office/powerpoint/2010/main" val="225634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lvl1pPr>
              <a:defRPr/>
            </a:lvl1pPr>
          </a:lstStyle>
          <a:p>
            <a:pPr>
              <a:defRPr/>
            </a:pPr>
            <a:fld id="{9D8B8A7B-730D-4F41-A60B-E097491A5C0C}" type="datetime1">
              <a:rPr lang="de-CH" smtClean="0"/>
              <a:t>23.09.24</a:t>
            </a:fld>
            <a:endParaRPr lang="de-CH"/>
          </a:p>
        </p:txBody>
      </p:sp>
      <p:sp>
        <p:nvSpPr>
          <p:cNvPr id="5" name="Fußzeilenplatzhalter 4"/>
          <p:cNvSpPr>
            <a:spLocks noGrp="1"/>
          </p:cNvSpPr>
          <p:nvPr>
            <p:ph type="ftr" sz="quarter" idx="11"/>
          </p:nvPr>
        </p:nvSpPr>
        <p:spPr/>
        <p:txBody>
          <a:bodyPr/>
          <a:lstStyle>
            <a:lvl1pPr>
              <a:defRPr/>
            </a:lvl1pPr>
          </a:lstStyle>
          <a:p>
            <a:pPr>
              <a:defRPr/>
            </a:pPr>
            <a:r>
              <a:rPr lang="de-CH"/>
              <a:t>Bindungsgeleitete Schulen – Schule für alle</a:t>
            </a:r>
          </a:p>
        </p:txBody>
      </p:sp>
      <p:sp>
        <p:nvSpPr>
          <p:cNvPr id="6" name="Foliennummernplatzhalter 5"/>
          <p:cNvSpPr>
            <a:spLocks noGrp="1"/>
          </p:cNvSpPr>
          <p:nvPr>
            <p:ph type="sldNum" sz="quarter" idx="12"/>
          </p:nvPr>
        </p:nvSpPr>
        <p:spPr/>
        <p:txBody>
          <a:bodyPr/>
          <a:lstStyle>
            <a:lvl1pPr>
              <a:defRPr/>
            </a:lvl1pPr>
          </a:lstStyle>
          <a:p>
            <a:pPr>
              <a:defRPr/>
            </a:pPr>
            <a:fld id="{DF35AE87-EB93-4807-A2A1-8F4C67043027}" type="slidenum">
              <a:rPr lang="de-CH"/>
              <a:pPr>
                <a:defRPr/>
              </a:pPr>
              <a:t>‹Nr.›</a:t>
            </a:fld>
            <a:endParaRPr lang="de-CH"/>
          </a:p>
        </p:txBody>
      </p:sp>
    </p:spTree>
    <p:extLst>
      <p:ext uri="{BB962C8B-B14F-4D97-AF65-F5344CB8AC3E}">
        <p14:creationId xmlns:p14="http://schemas.microsoft.com/office/powerpoint/2010/main" val="2216682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9"/>
            <a:ext cx="2057400" cy="5851525"/>
          </a:xfrm>
        </p:spPr>
        <p:txBody>
          <a:bodyPr vert="eaVert"/>
          <a:lstStyle/>
          <a:p>
            <a:r>
              <a:rPr lang="de-DE"/>
              <a:t>Titelmasterformat durch Klicken bearbeiten</a:t>
            </a:r>
            <a:endParaRPr lang="de-CH"/>
          </a:p>
        </p:txBody>
      </p:sp>
      <p:sp>
        <p:nvSpPr>
          <p:cNvPr id="3" name="Vertikaler Textplatzhalter 2"/>
          <p:cNvSpPr>
            <a:spLocks noGrp="1"/>
          </p:cNvSpPr>
          <p:nvPr>
            <p:ph type="body" orient="vert" idx="1"/>
          </p:nvPr>
        </p:nvSpPr>
        <p:spPr>
          <a:xfrm>
            <a:off x="457200" y="274639"/>
            <a:ext cx="6019800" cy="5851525"/>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lvl1pPr>
              <a:defRPr/>
            </a:lvl1pPr>
          </a:lstStyle>
          <a:p>
            <a:pPr>
              <a:defRPr/>
            </a:pPr>
            <a:fld id="{37931B81-C389-4B75-A410-68AA70F7CBC4}" type="datetime1">
              <a:rPr lang="de-CH" smtClean="0"/>
              <a:t>23.09.24</a:t>
            </a:fld>
            <a:endParaRPr lang="de-CH"/>
          </a:p>
        </p:txBody>
      </p:sp>
      <p:sp>
        <p:nvSpPr>
          <p:cNvPr id="5" name="Fußzeilenplatzhalter 4"/>
          <p:cNvSpPr>
            <a:spLocks noGrp="1"/>
          </p:cNvSpPr>
          <p:nvPr>
            <p:ph type="ftr" sz="quarter" idx="11"/>
          </p:nvPr>
        </p:nvSpPr>
        <p:spPr/>
        <p:txBody>
          <a:bodyPr/>
          <a:lstStyle>
            <a:lvl1pPr>
              <a:defRPr/>
            </a:lvl1pPr>
          </a:lstStyle>
          <a:p>
            <a:pPr>
              <a:defRPr/>
            </a:pPr>
            <a:r>
              <a:rPr lang="de-CH"/>
              <a:t>Bindungsgeleitete Schulen – Schule für alle</a:t>
            </a:r>
          </a:p>
        </p:txBody>
      </p:sp>
      <p:sp>
        <p:nvSpPr>
          <p:cNvPr id="6" name="Foliennummernplatzhalter 5"/>
          <p:cNvSpPr>
            <a:spLocks noGrp="1"/>
          </p:cNvSpPr>
          <p:nvPr>
            <p:ph type="sldNum" sz="quarter" idx="12"/>
          </p:nvPr>
        </p:nvSpPr>
        <p:spPr/>
        <p:txBody>
          <a:bodyPr/>
          <a:lstStyle>
            <a:lvl1pPr>
              <a:defRPr/>
            </a:lvl1pPr>
          </a:lstStyle>
          <a:p>
            <a:pPr>
              <a:defRPr/>
            </a:pPr>
            <a:fld id="{6DAF069E-7EAA-4F5B-B285-7859DB465C92}" type="slidenum">
              <a:rPr lang="de-CH"/>
              <a:pPr>
                <a:defRPr/>
              </a:pPr>
              <a:t>‹Nr.›</a:t>
            </a:fld>
            <a:endParaRPr lang="de-CH"/>
          </a:p>
        </p:txBody>
      </p:sp>
    </p:spTree>
    <p:extLst>
      <p:ext uri="{BB962C8B-B14F-4D97-AF65-F5344CB8AC3E}">
        <p14:creationId xmlns:p14="http://schemas.microsoft.com/office/powerpoint/2010/main" val="646119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lvl1pPr>
              <a:defRPr/>
            </a:lvl1pPr>
          </a:lstStyle>
          <a:p>
            <a:pPr>
              <a:defRPr/>
            </a:pPr>
            <a:fld id="{D7A18ED6-F1C7-4BC0-9A01-B36F9F09681B}" type="datetime1">
              <a:rPr lang="de-CH" smtClean="0"/>
              <a:t>23.09.24</a:t>
            </a:fld>
            <a:endParaRPr lang="de-CH"/>
          </a:p>
        </p:txBody>
      </p:sp>
      <p:sp>
        <p:nvSpPr>
          <p:cNvPr id="5" name="Fußzeilenplatzhalter 4"/>
          <p:cNvSpPr>
            <a:spLocks noGrp="1"/>
          </p:cNvSpPr>
          <p:nvPr>
            <p:ph type="ftr" sz="quarter" idx="11"/>
          </p:nvPr>
        </p:nvSpPr>
        <p:spPr/>
        <p:txBody>
          <a:bodyPr/>
          <a:lstStyle>
            <a:lvl1pPr>
              <a:defRPr/>
            </a:lvl1pPr>
          </a:lstStyle>
          <a:p>
            <a:pPr>
              <a:defRPr/>
            </a:pPr>
            <a:r>
              <a:rPr lang="de-CH"/>
              <a:t>Bindungsgeleitete Schulen – Schule für alle</a:t>
            </a:r>
          </a:p>
        </p:txBody>
      </p:sp>
      <p:sp>
        <p:nvSpPr>
          <p:cNvPr id="6" name="Foliennummernplatzhalter 5"/>
          <p:cNvSpPr>
            <a:spLocks noGrp="1"/>
          </p:cNvSpPr>
          <p:nvPr>
            <p:ph type="sldNum" sz="quarter" idx="12"/>
          </p:nvPr>
        </p:nvSpPr>
        <p:spPr/>
        <p:txBody>
          <a:bodyPr/>
          <a:lstStyle>
            <a:lvl1pPr>
              <a:defRPr/>
            </a:lvl1pPr>
          </a:lstStyle>
          <a:p>
            <a:pPr>
              <a:defRPr/>
            </a:pPr>
            <a:fld id="{9BB26D06-D71D-463E-937C-F8E2D493400B}" type="slidenum">
              <a:rPr lang="de-CH"/>
              <a:pPr>
                <a:defRPr/>
              </a:pPr>
              <a:t>‹Nr.›</a:t>
            </a:fld>
            <a:endParaRPr lang="de-CH"/>
          </a:p>
        </p:txBody>
      </p:sp>
    </p:spTree>
    <p:extLst>
      <p:ext uri="{BB962C8B-B14F-4D97-AF65-F5344CB8AC3E}">
        <p14:creationId xmlns:p14="http://schemas.microsoft.com/office/powerpoint/2010/main" val="3684546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1"/>
            <a:ext cx="7772400" cy="1362075"/>
          </a:xfrm>
        </p:spPr>
        <p:txBody>
          <a:bodyPr anchor="t"/>
          <a:lstStyle>
            <a:lvl1pPr algn="l">
              <a:defRPr sz="4000" b="1" cap="all"/>
            </a:lvl1pPr>
          </a:lstStyle>
          <a:p>
            <a:r>
              <a:rPr lang="de-DE"/>
              <a:t>Titelmasterformat durch Klicken bearbeiten</a:t>
            </a:r>
            <a:endParaRPr lang="de-CH"/>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lvl1pPr>
              <a:defRPr/>
            </a:lvl1pPr>
          </a:lstStyle>
          <a:p>
            <a:pPr>
              <a:defRPr/>
            </a:pPr>
            <a:fld id="{DC56BB93-5872-409D-905C-506227530CBA}" type="datetime1">
              <a:rPr lang="de-CH" smtClean="0"/>
              <a:t>23.09.24</a:t>
            </a:fld>
            <a:endParaRPr lang="de-CH"/>
          </a:p>
        </p:txBody>
      </p:sp>
      <p:sp>
        <p:nvSpPr>
          <p:cNvPr id="5" name="Fußzeilenplatzhalter 4"/>
          <p:cNvSpPr>
            <a:spLocks noGrp="1"/>
          </p:cNvSpPr>
          <p:nvPr>
            <p:ph type="ftr" sz="quarter" idx="11"/>
          </p:nvPr>
        </p:nvSpPr>
        <p:spPr/>
        <p:txBody>
          <a:bodyPr/>
          <a:lstStyle>
            <a:lvl1pPr>
              <a:defRPr/>
            </a:lvl1pPr>
          </a:lstStyle>
          <a:p>
            <a:pPr>
              <a:defRPr/>
            </a:pPr>
            <a:r>
              <a:rPr lang="de-CH"/>
              <a:t>Bindungsgeleitete Schulen – Schule für alle</a:t>
            </a:r>
          </a:p>
        </p:txBody>
      </p:sp>
      <p:sp>
        <p:nvSpPr>
          <p:cNvPr id="6" name="Foliennummernplatzhalter 5"/>
          <p:cNvSpPr>
            <a:spLocks noGrp="1"/>
          </p:cNvSpPr>
          <p:nvPr>
            <p:ph type="sldNum" sz="quarter" idx="12"/>
          </p:nvPr>
        </p:nvSpPr>
        <p:spPr/>
        <p:txBody>
          <a:bodyPr/>
          <a:lstStyle>
            <a:lvl1pPr>
              <a:defRPr/>
            </a:lvl1pPr>
          </a:lstStyle>
          <a:p>
            <a:pPr>
              <a:defRPr/>
            </a:pPr>
            <a:fld id="{1704BA7B-70A1-409C-BC54-ADACB535C5B9}" type="slidenum">
              <a:rPr lang="de-CH"/>
              <a:pPr>
                <a:defRPr/>
              </a:pPr>
              <a:t>‹Nr.›</a:t>
            </a:fld>
            <a:endParaRPr lang="de-CH"/>
          </a:p>
        </p:txBody>
      </p:sp>
    </p:spTree>
    <p:extLst>
      <p:ext uri="{BB962C8B-B14F-4D97-AF65-F5344CB8AC3E}">
        <p14:creationId xmlns:p14="http://schemas.microsoft.com/office/powerpoint/2010/main" val="1314592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Inhaltsplatzhalt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3"/>
          <p:cNvSpPr>
            <a:spLocks noGrp="1"/>
          </p:cNvSpPr>
          <p:nvPr>
            <p:ph type="dt" sz="half" idx="10"/>
          </p:nvPr>
        </p:nvSpPr>
        <p:spPr/>
        <p:txBody>
          <a:bodyPr/>
          <a:lstStyle>
            <a:lvl1pPr>
              <a:defRPr/>
            </a:lvl1pPr>
          </a:lstStyle>
          <a:p>
            <a:pPr>
              <a:defRPr/>
            </a:pPr>
            <a:fld id="{3F07FE3A-4F81-49EC-A450-0DC621429791}" type="datetime1">
              <a:rPr lang="de-CH" smtClean="0"/>
              <a:t>23.09.24</a:t>
            </a:fld>
            <a:endParaRPr lang="de-CH"/>
          </a:p>
        </p:txBody>
      </p:sp>
      <p:sp>
        <p:nvSpPr>
          <p:cNvPr id="6" name="Fußzeilenplatzhalter 4"/>
          <p:cNvSpPr>
            <a:spLocks noGrp="1"/>
          </p:cNvSpPr>
          <p:nvPr>
            <p:ph type="ftr" sz="quarter" idx="11"/>
          </p:nvPr>
        </p:nvSpPr>
        <p:spPr/>
        <p:txBody>
          <a:bodyPr/>
          <a:lstStyle>
            <a:lvl1pPr>
              <a:defRPr/>
            </a:lvl1pPr>
          </a:lstStyle>
          <a:p>
            <a:pPr>
              <a:defRPr/>
            </a:pPr>
            <a:r>
              <a:rPr lang="de-CH"/>
              <a:t>Bindungsgeleitete Schulen – Schule für alle</a:t>
            </a:r>
          </a:p>
        </p:txBody>
      </p:sp>
      <p:sp>
        <p:nvSpPr>
          <p:cNvPr id="7" name="Foliennummernplatzhalter 5"/>
          <p:cNvSpPr>
            <a:spLocks noGrp="1"/>
          </p:cNvSpPr>
          <p:nvPr>
            <p:ph type="sldNum" sz="quarter" idx="12"/>
          </p:nvPr>
        </p:nvSpPr>
        <p:spPr/>
        <p:txBody>
          <a:bodyPr/>
          <a:lstStyle>
            <a:lvl1pPr>
              <a:defRPr/>
            </a:lvl1pPr>
          </a:lstStyle>
          <a:p>
            <a:pPr>
              <a:defRPr/>
            </a:pPr>
            <a:fld id="{65667D8F-5CE2-4361-98CA-3A37C47C761F}" type="slidenum">
              <a:rPr lang="de-CH"/>
              <a:pPr>
                <a:defRPr/>
              </a:pPr>
              <a:t>‹Nr.›</a:t>
            </a:fld>
            <a:endParaRPr lang="de-CH"/>
          </a:p>
        </p:txBody>
      </p:sp>
    </p:spTree>
    <p:extLst>
      <p:ext uri="{BB962C8B-B14F-4D97-AF65-F5344CB8AC3E}">
        <p14:creationId xmlns:p14="http://schemas.microsoft.com/office/powerpoint/2010/main" val="3075744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endParaRPr lang="de-CH"/>
          </a:p>
        </p:txBody>
      </p:sp>
      <p:sp>
        <p:nvSpPr>
          <p:cNvPr id="3" name="Textplatzhalt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3"/>
          <p:cNvSpPr>
            <a:spLocks noGrp="1"/>
          </p:cNvSpPr>
          <p:nvPr>
            <p:ph type="dt" sz="half" idx="10"/>
          </p:nvPr>
        </p:nvSpPr>
        <p:spPr/>
        <p:txBody>
          <a:bodyPr/>
          <a:lstStyle>
            <a:lvl1pPr>
              <a:defRPr/>
            </a:lvl1pPr>
          </a:lstStyle>
          <a:p>
            <a:pPr>
              <a:defRPr/>
            </a:pPr>
            <a:fld id="{23F3333F-87A2-4A92-8681-3A4F9E1040BB}" type="datetime1">
              <a:rPr lang="de-CH" smtClean="0"/>
              <a:t>23.09.24</a:t>
            </a:fld>
            <a:endParaRPr lang="de-CH"/>
          </a:p>
        </p:txBody>
      </p:sp>
      <p:sp>
        <p:nvSpPr>
          <p:cNvPr id="8" name="Fußzeilenplatzhalter 4"/>
          <p:cNvSpPr>
            <a:spLocks noGrp="1"/>
          </p:cNvSpPr>
          <p:nvPr>
            <p:ph type="ftr" sz="quarter" idx="11"/>
          </p:nvPr>
        </p:nvSpPr>
        <p:spPr/>
        <p:txBody>
          <a:bodyPr/>
          <a:lstStyle>
            <a:lvl1pPr>
              <a:defRPr/>
            </a:lvl1pPr>
          </a:lstStyle>
          <a:p>
            <a:pPr>
              <a:defRPr/>
            </a:pPr>
            <a:r>
              <a:rPr lang="de-CH"/>
              <a:t>Bindungsgeleitete Schulen – Schule für alle</a:t>
            </a:r>
          </a:p>
        </p:txBody>
      </p:sp>
      <p:sp>
        <p:nvSpPr>
          <p:cNvPr id="9" name="Foliennummernplatzhalter 5"/>
          <p:cNvSpPr>
            <a:spLocks noGrp="1"/>
          </p:cNvSpPr>
          <p:nvPr>
            <p:ph type="sldNum" sz="quarter" idx="12"/>
          </p:nvPr>
        </p:nvSpPr>
        <p:spPr/>
        <p:txBody>
          <a:bodyPr/>
          <a:lstStyle>
            <a:lvl1pPr>
              <a:defRPr/>
            </a:lvl1pPr>
          </a:lstStyle>
          <a:p>
            <a:pPr>
              <a:defRPr/>
            </a:pPr>
            <a:fld id="{EA581B98-515D-4132-A6A8-3D50C5FED043}" type="slidenum">
              <a:rPr lang="de-CH"/>
              <a:pPr>
                <a:defRPr/>
              </a:pPr>
              <a:t>‹Nr.›</a:t>
            </a:fld>
            <a:endParaRPr lang="de-CH"/>
          </a:p>
        </p:txBody>
      </p:sp>
    </p:spTree>
    <p:extLst>
      <p:ext uri="{BB962C8B-B14F-4D97-AF65-F5344CB8AC3E}">
        <p14:creationId xmlns:p14="http://schemas.microsoft.com/office/powerpoint/2010/main" val="3235550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Datumsplatzhalter 3"/>
          <p:cNvSpPr>
            <a:spLocks noGrp="1"/>
          </p:cNvSpPr>
          <p:nvPr>
            <p:ph type="dt" sz="half" idx="10"/>
          </p:nvPr>
        </p:nvSpPr>
        <p:spPr/>
        <p:txBody>
          <a:bodyPr/>
          <a:lstStyle>
            <a:lvl1pPr>
              <a:defRPr/>
            </a:lvl1pPr>
          </a:lstStyle>
          <a:p>
            <a:pPr>
              <a:defRPr/>
            </a:pPr>
            <a:fld id="{455FC9FA-1287-453B-8236-F491A5D60D97}" type="datetime1">
              <a:rPr lang="de-CH" smtClean="0"/>
              <a:t>23.09.24</a:t>
            </a:fld>
            <a:endParaRPr lang="de-CH"/>
          </a:p>
        </p:txBody>
      </p:sp>
      <p:sp>
        <p:nvSpPr>
          <p:cNvPr id="4" name="Fußzeilenplatzhalter 4"/>
          <p:cNvSpPr>
            <a:spLocks noGrp="1"/>
          </p:cNvSpPr>
          <p:nvPr>
            <p:ph type="ftr" sz="quarter" idx="11"/>
          </p:nvPr>
        </p:nvSpPr>
        <p:spPr/>
        <p:txBody>
          <a:bodyPr/>
          <a:lstStyle>
            <a:lvl1pPr>
              <a:defRPr/>
            </a:lvl1pPr>
          </a:lstStyle>
          <a:p>
            <a:pPr>
              <a:defRPr/>
            </a:pPr>
            <a:r>
              <a:rPr lang="de-CH"/>
              <a:t>Bindungsgeleitete Schulen – Schule für alle</a:t>
            </a:r>
          </a:p>
        </p:txBody>
      </p:sp>
      <p:sp>
        <p:nvSpPr>
          <p:cNvPr id="5" name="Foliennummernplatzhalter 5"/>
          <p:cNvSpPr>
            <a:spLocks noGrp="1"/>
          </p:cNvSpPr>
          <p:nvPr>
            <p:ph type="sldNum" sz="quarter" idx="12"/>
          </p:nvPr>
        </p:nvSpPr>
        <p:spPr/>
        <p:txBody>
          <a:bodyPr/>
          <a:lstStyle>
            <a:lvl1pPr>
              <a:defRPr/>
            </a:lvl1pPr>
          </a:lstStyle>
          <a:p>
            <a:pPr>
              <a:defRPr/>
            </a:pPr>
            <a:fld id="{5ABC10FC-AF14-4729-99D5-A40809D01C01}" type="slidenum">
              <a:rPr lang="de-CH"/>
              <a:pPr>
                <a:defRPr/>
              </a:pPr>
              <a:t>‹Nr.›</a:t>
            </a:fld>
            <a:endParaRPr lang="de-CH"/>
          </a:p>
        </p:txBody>
      </p:sp>
    </p:spTree>
    <p:extLst>
      <p:ext uri="{BB962C8B-B14F-4D97-AF65-F5344CB8AC3E}">
        <p14:creationId xmlns:p14="http://schemas.microsoft.com/office/powerpoint/2010/main" val="128842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5A7AA75A-4BA6-44A8-94AB-513743E2D1E7}" type="datetime1">
              <a:rPr lang="de-CH" smtClean="0"/>
              <a:t>23.09.24</a:t>
            </a:fld>
            <a:endParaRPr lang="de-CH"/>
          </a:p>
        </p:txBody>
      </p:sp>
      <p:sp>
        <p:nvSpPr>
          <p:cNvPr id="3" name="Fußzeilenplatzhalter 4"/>
          <p:cNvSpPr>
            <a:spLocks noGrp="1"/>
          </p:cNvSpPr>
          <p:nvPr>
            <p:ph type="ftr" sz="quarter" idx="11"/>
          </p:nvPr>
        </p:nvSpPr>
        <p:spPr/>
        <p:txBody>
          <a:bodyPr/>
          <a:lstStyle>
            <a:lvl1pPr>
              <a:defRPr/>
            </a:lvl1pPr>
          </a:lstStyle>
          <a:p>
            <a:pPr>
              <a:defRPr/>
            </a:pPr>
            <a:r>
              <a:rPr lang="de-CH"/>
              <a:t>Bindungsgeleitete Schulen – Schule für alle</a:t>
            </a:r>
          </a:p>
        </p:txBody>
      </p:sp>
      <p:sp>
        <p:nvSpPr>
          <p:cNvPr id="4" name="Foliennummernplatzhalter 5"/>
          <p:cNvSpPr>
            <a:spLocks noGrp="1"/>
          </p:cNvSpPr>
          <p:nvPr>
            <p:ph type="sldNum" sz="quarter" idx="12"/>
          </p:nvPr>
        </p:nvSpPr>
        <p:spPr/>
        <p:txBody>
          <a:bodyPr/>
          <a:lstStyle>
            <a:lvl1pPr>
              <a:defRPr/>
            </a:lvl1pPr>
          </a:lstStyle>
          <a:p>
            <a:pPr>
              <a:defRPr/>
            </a:pPr>
            <a:fld id="{4109ED96-8D72-4E7A-8B82-64CADAD667EF}" type="slidenum">
              <a:rPr lang="de-CH"/>
              <a:pPr>
                <a:defRPr/>
              </a:pPr>
              <a:t>‹Nr.›</a:t>
            </a:fld>
            <a:endParaRPr lang="de-CH"/>
          </a:p>
        </p:txBody>
      </p:sp>
    </p:spTree>
    <p:extLst>
      <p:ext uri="{BB962C8B-B14F-4D97-AF65-F5344CB8AC3E}">
        <p14:creationId xmlns:p14="http://schemas.microsoft.com/office/powerpoint/2010/main" val="3488268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2" y="273049"/>
            <a:ext cx="3008313" cy="1162051"/>
          </a:xfrm>
        </p:spPr>
        <p:txBody>
          <a:bodyPr anchor="b"/>
          <a:lstStyle>
            <a:lvl1pPr algn="l">
              <a:defRPr sz="2000" b="1"/>
            </a:lvl1pPr>
          </a:lstStyle>
          <a:p>
            <a:r>
              <a:rPr lang="de-DE"/>
              <a:t>Titelmasterformat durch Klicken bearbeiten</a:t>
            </a:r>
            <a:endParaRPr lang="de-CH"/>
          </a:p>
        </p:txBody>
      </p:sp>
      <p:sp>
        <p:nvSpPr>
          <p:cNvPr id="3" name="Inhaltsplatzhalt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Datumsplatzhalter 3"/>
          <p:cNvSpPr>
            <a:spLocks noGrp="1"/>
          </p:cNvSpPr>
          <p:nvPr>
            <p:ph type="dt" sz="half" idx="10"/>
          </p:nvPr>
        </p:nvSpPr>
        <p:spPr/>
        <p:txBody>
          <a:bodyPr/>
          <a:lstStyle>
            <a:lvl1pPr>
              <a:defRPr/>
            </a:lvl1pPr>
          </a:lstStyle>
          <a:p>
            <a:pPr>
              <a:defRPr/>
            </a:pPr>
            <a:fld id="{99832763-EF02-4285-9A7C-8CDC1F220491}" type="datetime1">
              <a:rPr lang="de-CH" smtClean="0"/>
              <a:t>23.09.24</a:t>
            </a:fld>
            <a:endParaRPr lang="de-CH"/>
          </a:p>
        </p:txBody>
      </p:sp>
      <p:sp>
        <p:nvSpPr>
          <p:cNvPr id="6" name="Fußzeilenplatzhalter 4"/>
          <p:cNvSpPr>
            <a:spLocks noGrp="1"/>
          </p:cNvSpPr>
          <p:nvPr>
            <p:ph type="ftr" sz="quarter" idx="11"/>
          </p:nvPr>
        </p:nvSpPr>
        <p:spPr/>
        <p:txBody>
          <a:bodyPr/>
          <a:lstStyle>
            <a:lvl1pPr>
              <a:defRPr/>
            </a:lvl1pPr>
          </a:lstStyle>
          <a:p>
            <a:pPr>
              <a:defRPr/>
            </a:pPr>
            <a:r>
              <a:rPr lang="de-CH"/>
              <a:t>Bindungsgeleitete Schulen – Schule für alle</a:t>
            </a:r>
          </a:p>
        </p:txBody>
      </p:sp>
      <p:sp>
        <p:nvSpPr>
          <p:cNvPr id="7" name="Foliennummernplatzhalter 5"/>
          <p:cNvSpPr>
            <a:spLocks noGrp="1"/>
          </p:cNvSpPr>
          <p:nvPr>
            <p:ph type="sldNum" sz="quarter" idx="12"/>
          </p:nvPr>
        </p:nvSpPr>
        <p:spPr/>
        <p:txBody>
          <a:bodyPr/>
          <a:lstStyle>
            <a:lvl1pPr>
              <a:defRPr/>
            </a:lvl1pPr>
          </a:lstStyle>
          <a:p>
            <a:pPr>
              <a:defRPr/>
            </a:pPr>
            <a:fld id="{6D5410D5-02F0-4F96-85B7-DE6D86E83CB5}" type="slidenum">
              <a:rPr lang="de-CH"/>
              <a:pPr>
                <a:defRPr/>
              </a:pPr>
              <a:t>‹Nr.›</a:t>
            </a:fld>
            <a:endParaRPr lang="de-CH"/>
          </a:p>
        </p:txBody>
      </p:sp>
    </p:spTree>
    <p:extLst>
      <p:ext uri="{BB962C8B-B14F-4D97-AF65-F5344CB8AC3E}">
        <p14:creationId xmlns:p14="http://schemas.microsoft.com/office/powerpoint/2010/main" val="2927902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9"/>
          </a:xfrm>
        </p:spPr>
        <p:txBody>
          <a:bodyPr anchor="b"/>
          <a:lstStyle>
            <a:lvl1pPr algn="l">
              <a:defRPr sz="2000" b="1"/>
            </a:lvl1pPr>
          </a:lstStyle>
          <a:p>
            <a:r>
              <a:rPr lang="de-DE"/>
              <a:t>Titelmasterformat durch Klicken bearbeiten</a:t>
            </a:r>
            <a:endParaRPr lang="de-CH"/>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endParaRPr lang="de-CH" noProof="0"/>
          </a:p>
        </p:txBody>
      </p:sp>
      <p:sp>
        <p:nvSpPr>
          <p:cNvPr id="4" name="Textplatzhalt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Datumsplatzhalter 3"/>
          <p:cNvSpPr>
            <a:spLocks noGrp="1"/>
          </p:cNvSpPr>
          <p:nvPr>
            <p:ph type="dt" sz="half" idx="10"/>
          </p:nvPr>
        </p:nvSpPr>
        <p:spPr/>
        <p:txBody>
          <a:bodyPr/>
          <a:lstStyle>
            <a:lvl1pPr>
              <a:defRPr/>
            </a:lvl1pPr>
          </a:lstStyle>
          <a:p>
            <a:pPr>
              <a:defRPr/>
            </a:pPr>
            <a:fld id="{DAD48862-5FC3-4C01-B0BB-0C4A161A951D}" type="datetime1">
              <a:rPr lang="de-CH" smtClean="0"/>
              <a:t>23.09.24</a:t>
            </a:fld>
            <a:endParaRPr lang="de-CH"/>
          </a:p>
        </p:txBody>
      </p:sp>
      <p:sp>
        <p:nvSpPr>
          <p:cNvPr id="6" name="Fußzeilenplatzhalter 4"/>
          <p:cNvSpPr>
            <a:spLocks noGrp="1"/>
          </p:cNvSpPr>
          <p:nvPr>
            <p:ph type="ftr" sz="quarter" idx="11"/>
          </p:nvPr>
        </p:nvSpPr>
        <p:spPr/>
        <p:txBody>
          <a:bodyPr/>
          <a:lstStyle>
            <a:lvl1pPr>
              <a:defRPr/>
            </a:lvl1pPr>
          </a:lstStyle>
          <a:p>
            <a:pPr>
              <a:defRPr/>
            </a:pPr>
            <a:r>
              <a:rPr lang="de-CH"/>
              <a:t>Bindungsgeleitete Schulen – Schule für alle</a:t>
            </a:r>
          </a:p>
        </p:txBody>
      </p:sp>
      <p:sp>
        <p:nvSpPr>
          <p:cNvPr id="7" name="Foliennummernplatzhalter 5"/>
          <p:cNvSpPr>
            <a:spLocks noGrp="1"/>
          </p:cNvSpPr>
          <p:nvPr>
            <p:ph type="sldNum" sz="quarter" idx="12"/>
          </p:nvPr>
        </p:nvSpPr>
        <p:spPr/>
        <p:txBody>
          <a:bodyPr/>
          <a:lstStyle>
            <a:lvl1pPr>
              <a:defRPr/>
            </a:lvl1pPr>
          </a:lstStyle>
          <a:p>
            <a:pPr>
              <a:defRPr/>
            </a:pPr>
            <a:fld id="{1B0454CE-65CA-4698-BBE0-A915B6E5AB3C}" type="slidenum">
              <a:rPr lang="de-CH"/>
              <a:pPr>
                <a:defRPr/>
              </a:pPr>
              <a:t>‹Nr.›</a:t>
            </a:fld>
            <a:endParaRPr lang="de-CH"/>
          </a:p>
        </p:txBody>
      </p:sp>
    </p:spTree>
    <p:extLst>
      <p:ext uri="{BB962C8B-B14F-4D97-AF65-F5344CB8AC3E}">
        <p14:creationId xmlns:p14="http://schemas.microsoft.com/office/powerpoint/2010/main" val="3001415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Grafik 6"/>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6516688" y="269875"/>
            <a:ext cx="21574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elplatzhalt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t>Titelmasterformat durch Klicken bearbeiten</a:t>
            </a:r>
            <a:endParaRPr lang="de-CH"/>
          </a:p>
        </p:txBody>
      </p:sp>
      <p:sp>
        <p:nvSpPr>
          <p:cNvPr id="1028" name="Textplatzhalt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65326624-BAD3-4D6B-A00C-EDB6D8BFEF2C}" type="datetime1">
              <a:rPr lang="de-CH" smtClean="0"/>
              <a:t>23.09.24</a:t>
            </a:fld>
            <a:endParaRPr lang="de-CH"/>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r>
              <a:rPr lang="de-CH"/>
              <a:t>Bindungsgeleitete Schulen – Schule für alle</a:t>
            </a:r>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66CB1C94-28EB-434C-B4D8-DA692A929E23}" type="slidenum">
              <a:rPr lang="de-CH"/>
              <a:pPr>
                <a:defRPr/>
              </a:pPr>
              <a:t>‹Nr.›</a:t>
            </a:fld>
            <a:endParaRPr lang="de-CH"/>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Frutiger LT Com 55 Roman" pitchFamily="34" charset="0"/>
        </a:defRPr>
      </a:lvl2pPr>
      <a:lvl3pPr algn="ctr" rtl="0" eaLnBrk="1" fontAlgn="base" hangingPunct="1">
        <a:spcBef>
          <a:spcPct val="0"/>
        </a:spcBef>
        <a:spcAft>
          <a:spcPct val="0"/>
        </a:spcAft>
        <a:defRPr sz="4400">
          <a:solidFill>
            <a:schemeClr val="tx1"/>
          </a:solidFill>
          <a:latin typeface="Frutiger LT Com 55 Roman" pitchFamily="34" charset="0"/>
        </a:defRPr>
      </a:lvl3pPr>
      <a:lvl4pPr algn="ctr" rtl="0" eaLnBrk="1" fontAlgn="base" hangingPunct="1">
        <a:spcBef>
          <a:spcPct val="0"/>
        </a:spcBef>
        <a:spcAft>
          <a:spcPct val="0"/>
        </a:spcAft>
        <a:defRPr sz="4400">
          <a:solidFill>
            <a:schemeClr val="tx1"/>
          </a:solidFill>
          <a:latin typeface="Frutiger LT Com 55 Roman" pitchFamily="34" charset="0"/>
        </a:defRPr>
      </a:lvl4pPr>
      <a:lvl5pPr algn="ctr" rtl="0" eaLnBrk="1" fontAlgn="base" hangingPunct="1">
        <a:spcBef>
          <a:spcPct val="0"/>
        </a:spcBef>
        <a:spcAft>
          <a:spcPct val="0"/>
        </a:spcAft>
        <a:defRPr sz="4400">
          <a:solidFill>
            <a:schemeClr val="tx1"/>
          </a:solidFill>
          <a:latin typeface="Frutiger LT Com 55 Roman" pitchFamily="34" charset="0"/>
        </a:defRPr>
      </a:lvl5pPr>
      <a:lvl6pPr marL="457200" algn="ctr" rtl="0" eaLnBrk="1" fontAlgn="base" hangingPunct="1">
        <a:spcBef>
          <a:spcPct val="0"/>
        </a:spcBef>
        <a:spcAft>
          <a:spcPct val="0"/>
        </a:spcAft>
        <a:defRPr sz="4400">
          <a:solidFill>
            <a:schemeClr val="tx1"/>
          </a:solidFill>
          <a:latin typeface="Frutiger LT Com 55 Roman" pitchFamily="34" charset="0"/>
        </a:defRPr>
      </a:lvl6pPr>
      <a:lvl7pPr marL="914400" algn="ctr" rtl="0" eaLnBrk="1" fontAlgn="base" hangingPunct="1">
        <a:spcBef>
          <a:spcPct val="0"/>
        </a:spcBef>
        <a:spcAft>
          <a:spcPct val="0"/>
        </a:spcAft>
        <a:defRPr sz="4400">
          <a:solidFill>
            <a:schemeClr val="tx1"/>
          </a:solidFill>
          <a:latin typeface="Frutiger LT Com 55 Roman" pitchFamily="34" charset="0"/>
        </a:defRPr>
      </a:lvl7pPr>
      <a:lvl8pPr marL="1371600" algn="ctr" rtl="0" eaLnBrk="1" fontAlgn="base" hangingPunct="1">
        <a:spcBef>
          <a:spcPct val="0"/>
        </a:spcBef>
        <a:spcAft>
          <a:spcPct val="0"/>
        </a:spcAft>
        <a:defRPr sz="4400">
          <a:solidFill>
            <a:schemeClr val="tx1"/>
          </a:solidFill>
          <a:latin typeface="Frutiger LT Com 55 Roman" pitchFamily="34" charset="0"/>
        </a:defRPr>
      </a:lvl8pPr>
      <a:lvl9pPr marL="1828800" algn="ctr" rtl="0" eaLnBrk="1" fontAlgn="base" hangingPunct="1">
        <a:spcBef>
          <a:spcPct val="0"/>
        </a:spcBef>
        <a:spcAft>
          <a:spcPct val="0"/>
        </a:spcAft>
        <a:defRPr sz="4400">
          <a:solidFill>
            <a:schemeClr val="tx1"/>
          </a:solidFill>
          <a:latin typeface="Frutiger LT Com 55 Roman"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a:xfrm>
            <a:off x="685800" y="2130425"/>
            <a:ext cx="7772400" cy="1470025"/>
          </a:xfrm>
        </p:spPr>
        <p:txBody>
          <a:bodyPr/>
          <a:lstStyle/>
          <a:p>
            <a:r>
              <a:rPr lang="de-CH" dirty="0"/>
              <a:t>Bindungsgeleitete Interventionen</a:t>
            </a:r>
          </a:p>
        </p:txBody>
      </p:sp>
      <p:sp>
        <p:nvSpPr>
          <p:cNvPr id="3" name="Untertitel 2"/>
          <p:cNvSpPr>
            <a:spLocks noGrp="1"/>
          </p:cNvSpPr>
          <p:nvPr>
            <p:ph type="subTitle" idx="1"/>
          </p:nvPr>
        </p:nvSpPr>
        <p:spPr/>
        <p:txBody>
          <a:bodyPr rtlCol="0">
            <a:normAutofit/>
          </a:bodyPr>
          <a:lstStyle/>
          <a:p>
            <a:pPr fontAlgn="auto">
              <a:spcAft>
                <a:spcPts val="0"/>
              </a:spcAft>
              <a:buFont typeface="Arial" pitchFamily="34" charset="0"/>
              <a:buNone/>
              <a:defRPr/>
            </a:pPr>
            <a:r>
              <a:rPr lang="de-CH" dirty="0"/>
              <a:t>Verhalten ist veränderbar</a:t>
            </a:r>
          </a:p>
        </p:txBody>
      </p:sp>
      <p:sp>
        <p:nvSpPr>
          <p:cNvPr id="5" name="Fußzeilenplatzhalter 4"/>
          <p:cNvSpPr>
            <a:spLocks noGrp="1"/>
          </p:cNvSpPr>
          <p:nvPr>
            <p:ph type="ftr" sz="quarter" idx="11"/>
          </p:nvPr>
        </p:nvSpPr>
        <p:spPr/>
        <p:txBody>
          <a:bodyPr/>
          <a:lstStyle/>
          <a:p>
            <a:pPr>
              <a:defRPr/>
            </a:pPr>
            <a:r>
              <a:rPr lang="de-CH" dirty="0"/>
              <a:t>Bindungsgeleitete Schulen – Schule für alle</a:t>
            </a:r>
          </a:p>
        </p:txBody>
      </p:sp>
      <p:sp>
        <p:nvSpPr>
          <p:cNvPr id="6" name="Foliennummernplatzhalter 5"/>
          <p:cNvSpPr>
            <a:spLocks noGrp="1"/>
          </p:cNvSpPr>
          <p:nvPr>
            <p:ph type="sldNum" sz="quarter" idx="12"/>
          </p:nvPr>
        </p:nvSpPr>
        <p:spPr/>
        <p:txBody>
          <a:bodyPr/>
          <a:lstStyle/>
          <a:p>
            <a:pPr>
              <a:defRPr/>
            </a:pPr>
            <a:fld id="{C8D1A581-1F0D-474A-9E2A-93CC2E479A86}" type="slidenum">
              <a:rPr lang="de-CH"/>
              <a:pPr>
                <a:defRPr/>
              </a:pPr>
              <a:t>1</a:t>
            </a:fld>
            <a:endParaRPr lang="de-CH"/>
          </a:p>
        </p:txBody>
      </p:sp>
      <p:sp>
        <p:nvSpPr>
          <p:cNvPr id="7" name="Datumsplatzhalter 6"/>
          <p:cNvSpPr>
            <a:spLocks noGrp="1"/>
          </p:cNvSpPr>
          <p:nvPr>
            <p:ph type="dt" sz="quarter" idx="10"/>
          </p:nvPr>
        </p:nvSpPr>
        <p:spPr/>
        <p:txBody>
          <a:bodyPr/>
          <a:lstStyle/>
          <a:p>
            <a:pPr>
              <a:defRPr/>
            </a:pPr>
            <a:fld id="{A6EF8F04-A071-4A25-ABB1-19A0AB05A4F0}" type="datetime1">
              <a:rPr lang="de-CH" smtClean="0"/>
              <a:t>23.09.24</a:t>
            </a:fld>
            <a:endParaRPr lang="de-CH"/>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noFill/>
        </p:spPr>
        <p:txBody>
          <a:bodyPr/>
          <a:lstStyle/>
          <a:p>
            <a:r>
              <a:rPr lang="de-DE" dirty="0"/>
              <a:t>Bindungsmuster</a:t>
            </a:r>
            <a:endParaRPr lang="de-CH"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51822098"/>
              </p:ext>
            </p:extLst>
          </p:nvPr>
        </p:nvGraphicFramePr>
        <p:xfrm>
          <a:off x="457199" y="1340770"/>
          <a:ext cx="8229602" cy="5030025"/>
        </p:xfrm>
        <a:graphic>
          <a:graphicData uri="http://schemas.openxmlformats.org/drawingml/2006/table">
            <a:tbl>
              <a:tblPr firstRow="1" firstCol="1" bandRow="1">
                <a:tableStyleId>{7DF18680-E054-41AD-8BC1-D1AEF772440D}</a:tableStyleId>
              </a:tblPr>
              <a:tblGrid>
                <a:gridCol w="1378669">
                  <a:extLst>
                    <a:ext uri="{9D8B030D-6E8A-4147-A177-3AD203B41FA5}">
                      <a16:colId xmlns:a16="http://schemas.microsoft.com/office/drawing/2014/main" val="738379935"/>
                    </a:ext>
                  </a:extLst>
                </a:gridCol>
                <a:gridCol w="2432118">
                  <a:extLst>
                    <a:ext uri="{9D8B030D-6E8A-4147-A177-3AD203B41FA5}">
                      <a16:colId xmlns:a16="http://schemas.microsoft.com/office/drawing/2014/main" val="3985891773"/>
                    </a:ext>
                  </a:extLst>
                </a:gridCol>
                <a:gridCol w="3361630">
                  <a:extLst>
                    <a:ext uri="{9D8B030D-6E8A-4147-A177-3AD203B41FA5}">
                      <a16:colId xmlns:a16="http://schemas.microsoft.com/office/drawing/2014/main" val="1021510104"/>
                    </a:ext>
                  </a:extLst>
                </a:gridCol>
                <a:gridCol w="1057185">
                  <a:extLst>
                    <a:ext uri="{9D8B030D-6E8A-4147-A177-3AD203B41FA5}">
                      <a16:colId xmlns:a16="http://schemas.microsoft.com/office/drawing/2014/main" val="3808194043"/>
                    </a:ext>
                  </a:extLst>
                </a:gridCol>
              </a:tblGrid>
              <a:tr h="341948">
                <a:tc>
                  <a:txBody>
                    <a:bodyPr/>
                    <a:lstStyle/>
                    <a:p>
                      <a:pPr>
                        <a:spcAft>
                          <a:spcPts val="0"/>
                        </a:spcAft>
                      </a:pPr>
                      <a:r>
                        <a:rPr lang="de-CH" sz="1100" dirty="0">
                          <a:effectLst/>
                        </a:rPr>
                        <a:t>Bindungsmuster</a:t>
                      </a:r>
                      <a:endParaRPr lang="de-CH" sz="1000" dirty="0">
                        <a:effectLst/>
                        <a:latin typeface="Frutiger LT Com 55 Roman" panose="020B0503030504020204" pitchFamily="34" charset="0"/>
                        <a:ea typeface="Andale Sans UI"/>
                        <a:cs typeface="Times New Roman" panose="02020603050405020304" pitchFamily="18" charset="0"/>
                      </a:endParaRPr>
                    </a:p>
                  </a:txBody>
                  <a:tcPr marL="68580" marR="68580" marT="0" marB="0"/>
                </a:tc>
                <a:tc>
                  <a:txBody>
                    <a:bodyPr/>
                    <a:lstStyle/>
                    <a:p>
                      <a:pPr>
                        <a:spcAft>
                          <a:spcPts val="0"/>
                        </a:spcAft>
                      </a:pPr>
                      <a:r>
                        <a:rPr lang="de-CH" sz="1100" dirty="0">
                          <a:effectLst/>
                        </a:rPr>
                        <a:t>Bedingung</a:t>
                      </a:r>
                      <a:endParaRPr lang="de-CH" sz="1000" dirty="0">
                        <a:effectLst/>
                        <a:latin typeface="Frutiger LT Com 55 Roman" panose="020B0503030504020204" pitchFamily="34" charset="0"/>
                        <a:ea typeface="Andale Sans UI"/>
                        <a:cs typeface="Times New Roman" panose="02020603050405020304" pitchFamily="18" charset="0"/>
                      </a:endParaRPr>
                    </a:p>
                  </a:txBody>
                  <a:tcPr marL="68580" marR="68580" marT="0" marB="0"/>
                </a:tc>
                <a:tc>
                  <a:txBody>
                    <a:bodyPr/>
                    <a:lstStyle/>
                    <a:p>
                      <a:pPr>
                        <a:spcAft>
                          <a:spcPts val="0"/>
                        </a:spcAft>
                      </a:pPr>
                      <a:r>
                        <a:rPr lang="de-CH" sz="1100" dirty="0">
                          <a:effectLst/>
                        </a:rPr>
                        <a:t>Strategie</a:t>
                      </a:r>
                      <a:endParaRPr lang="de-CH" sz="1000" dirty="0">
                        <a:effectLst/>
                        <a:latin typeface="Frutiger LT Com 55 Roman" panose="020B0503030504020204" pitchFamily="34" charset="0"/>
                        <a:ea typeface="Andale Sans UI"/>
                        <a:cs typeface="Times New Roman" panose="02020603050405020304" pitchFamily="18" charset="0"/>
                      </a:endParaRPr>
                    </a:p>
                  </a:txBody>
                  <a:tcPr marL="68580" marR="68580" marT="0" marB="0"/>
                </a:tc>
                <a:tc>
                  <a:txBody>
                    <a:bodyPr/>
                    <a:lstStyle/>
                    <a:p>
                      <a:pPr>
                        <a:spcAft>
                          <a:spcPts val="0"/>
                        </a:spcAft>
                      </a:pPr>
                      <a:r>
                        <a:rPr lang="de-CH" sz="1100">
                          <a:effectLst/>
                        </a:rPr>
                        <a:t> </a:t>
                      </a:r>
                      <a:endParaRPr lang="de-CH" sz="1000">
                        <a:effectLst/>
                        <a:latin typeface="Frutiger LT Com 55 Roman" panose="020B0503030504020204" pitchFamily="34" charset="0"/>
                        <a:ea typeface="Andale Sans UI"/>
                        <a:cs typeface="Times New Roman" panose="02020603050405020304" pitchFamily="18" charset="0"/>
                      </a:endParaRPr>
                    </a:p>
                  </a:txBody>
                  <a:tcPr marL="68580" marR="68580" marT="0" marB="0"/>
                </a:tc>
                <a:extLst>
                  <a:ext uri="{0D108BD9-81ED-4DB2-BD59-A6C34878D82A}">
                    <a16:rowId xmlns:a16="http://schemas.microsoft.com/office/drawing/2014/main" val="2031084987"/>
                  </a:ext>
                </a:extLst>
              </a:tr>
              <a:tr h="932585">
                <a:tc>
                  <a:txBody>
                    <a:bodyPr/>
                    <a:lstStyle/>
                    <a:p>
                      <a:pPr>
                        <a:spcAft>
                          <a:spcPts val="0"/>
                        </a:spcAft>
                      </a:pPr>
                      <a:r>
                        <a:rPr lang="de-CH" sz="1000" dirty="0">
                          <a:effectLst/>
                        </a:rPr>
                        <a:t> </a:t>
                      </a:r>
                    </a:p>
                    <a:p>
                      <a:pPr>
                        <a:spcAft>
                          <a:spcPts val="0"/>
                        </a:spcAft>
                      </a:pPr>
                      <a:r>
                        <a:rPr lang="de-CH" sz="1000" dirty="0">
                          <a:effectLst/>
                        </a:rPr>
                        <a:t>B </a:t>
                      </a:r>
                    </a:p>
                    <a:p>
                      <a:pPr>
                        <a:spcAft>
                          <a:spcPts val="0"/>
                        </a:spcAft>
                      </a:pPr>
                      <a:r>
                        <a:rPr lang="de-CH" sz="1000" dirty="0">
                          <a:effectLst/>
                        </a:rPr>
                        <a:t> </a:t>
                      </a:r>
                    </a:p>
                    <a:p>
                      <a:pPr>
                        <a:spcAft>
                          <a:spcPts val="0"/>
                        </a:spcAft>
                      </a:pPr>
                      <a:r>
                        <a:rPr lang="de-CH" sz="1000" dirty="0">
                          <a:effectLst/>
                        </a:rPr>
                        <a:t>(sicher)</a:t>
                      </a:r>
                      <a:endParaRPr lang="de-CH" sz="1000" dirty="0">
                        <a:effectLst/>
                        <a:latin typeface="Frutiger LT Com 55 Roman" panose="020B0503030504020204" pitchFamily="34" charset="0"/>
                        <a:ea typeface="Andale Sans UI"/>
                        <a:cs typeface="Times New Roman" panose="02020603050405020304" pitchFamily="18" charset="0"/>
                      </a:endParaRPr>
                    </a:p>
                  </a:txBody>
                  <a:tcPr marL="68580" marR="68580" marT="0" marB="0"/>
                </a:tc>
                <a:tc>
                  <a:txBody>
                    <a:bodyPr/>
                    <a:lstStyle/>
                    <a:p>
                      <a:pPr>
                        <a:spcAft>
                          <a:spcPts val="0"/>
                        </a:spcAft>
                      </a:pPr>
                      <a:endParaRPr lang="de-CH" sz="1000" dirty="0">
                        <a:effectLst/>
                      </a:endParaRPr>
                    </a:p>
                    <a:p>
                      <a:pPr>
                        <a:spcAft>
                          <a:spcPts val="0"/>
                        </a:spcAft>
                      </a:pPr>
                      <a:r>
                        <a:rPr lang="de-CH" sz="1000" dirty="0">
                          <a:effectLst/>
                        </a:rPr>
                        <a:t>Feinfühligkeit</a:t>
                      </a:r>
                    </a:p>
                    <a:p>
                      <a:pPr>
                        <a:spcAft>
                          <a:spcPts val="0"/>
                        </a:spcAft>
                      </a:pPr>
                      <a:r>
                        <a:rPr lang="de-CH" sz="1000" dirty="0">
                          <a:effectLst/>
                        </a:rPr>
                        <a:t>-Sensitivität</a:t>
                      </a:r>
                    </a:p>
                    <a:p>
                      <a:pPr>
                        <a:spcAft>
                          <a:spcPts val="0"/>
                        </a:spcAft>
                      </a:pPr>
                      <a:r>
                        <a:rPr lang="de-CH" sz="1000" dirty="0">
                          <a:effectLst/>
                        </a:rPr>
                        <a:t>-</a:t>
                      </a:r>
                      <a:r>
                        <a:rPr lang="de-CH" sz="1000" dirty="0" err="1">
                          <a:effectLst/>
                        </a:rPr>
                        <a:t>Responsivität</a:t>
                      </a:r>
                      <a:endParaRPr lang="de-CH" sz="1000" dirty="0">
                        <a:effectLst/>
                      </a:endParaRPr>
                    </a:p>
                    <a:p>
                      <a:pPr>
                        <a:spcAft>
                          <a:spcPts val="0"/>
                        </a:spcAft>
                      </a:pPr>
                      <a:r>
                        <a:rPr lang="de-CH" sz="1000" dirty="0">
                          <a:effectLst/>
                        </a:rPr>
                        <a:t> </a:t>
                      </a:r>
                      <a:endParaRPr lang="de-CH" sz="1000" dirty="0">
                        <a:effectLst/>
                        <a:latin typeface="Frutiger LT Com 55 Roman" panose="020B0503030504020204" pitchFamily="34" charset="0"/>
                        <a:ea typeface="Andale Sans UI"/>
                        <a:cs typeface="Times New Roman" panose="02020603050405020304" pitchFamily="18" charset="0"/>
                      </a:endParaRPr>
                    </a:p>
                  </a:txBody>
                  <a:tcPr marL="68580" marR="68580" marT="0" marB="0"/>
                </a:tc>
                <a:tc>
                  <a:txBody>
                    <a:bodyPr/>
                    <a:lstStyle/>
                    <a:p>
                      <a:pPr>
                        <a:spcAft>
                          <a:spcPts val="0"/>
                        </a:spcAft>
                      </a:pPr>
                      <a:r>
                        <a:rPr lang="de-CH" sz="1000" dirty="0">
                          <a:effectLst/>
                        </a:rPr>
                        <a:t>  </a:t>
                      </a:r>
                    </a:p>
                    <a:p>
                      <a:pPr>
                        <a:spcAft>
                          <a:spcPts val="0"/>
                        </a:spcAft>
                      </a:pPr>
                      <a:r>
                        <a:rPr lang="de-CH" sz="1000" dirty="0">
                          <a:effectLst/>
                        </a:rPr>
                        <a:t>-bei Stress Nähe suchen</a:t>
                      </a:r>
                    </a:p>
                    <a:p>
                      <a:pPr>
                        <a:spcAft>
                          <a:spcPts val="0"/>
                        </a:spcAft>
                      </a:pPr>
                      <a:r>
                        <a:rPr lang="de-CH" sz="1000" dirty="0">
                          <a:effectLst/>
                        </a:rPr>
                        <a:t>-ohne Stress Umwelt explorieren, stressfreie Exploration</a:t>
                      </a:r>
                    </a:p>
                    <a:p>
                      <a:pPr>
                        <a:spcAft>
                          <a:spcPts val="0"/>
                        </a:spcAft>
                      </a:pPr>
                      <a:r>
                        <a:rPr lang="de-CH" sz="1000" dirty="0">
                          <a:effectLst/>
                        </a:rPr>
                        <a:t> </a:t>
                      </a:r>
                      <a:endParaRPr lang="de-CH" sz="1000" dirty="0">
                        <a:effectLst/>
                        <a:latin typeface="Frutiger LT Com 55 Roman" panose="020B0503030504020204" pitchFamily="34" charset="0"/>
                        <a:ea typeface="Andale Sans UI"/>
                        <a:cs typeface="Times New Roman" panose="02020603050405020304" pitchFamily="18" charset="0"/>
                      </a:endParaRPr>
                    </a:p>
                  </a:txBody>
                  <a:tcPr marL="68580" marR="68580" marT="0" marB="0"/>
                </a:tc>
                <a:tc>
                  <a:txBody>
                    <a:bodyPr/>
                    <a:lstStyle/>
                    <a:p>
                      <a:pPr>
                        <a:spcAft>
                          <a:spcPts val="0"/>
                        </a:spcAft>
                      </a:pPr>
                      <a:r>
                        <a:rPr lang="de-CH" sz="1000">
                          <a:effectLst/>
                        </a:rPr>
                        <a:t> </a:t>
                      </a:r>
                    </a:p>
                    <a:p>
                      <a:pPr>
                        <a:spcAft>
                          <a:spcPts val="0"/>
                        </a:spcAft>
                      </a:pPr>
                      <a:r>
                        <a:rPr lang="de-CH" sz="1000">
                          <a:effectLst/>
                        </a:rPr>
                        <a:t>primäre</a:t>
                      </a:r>
                    </a:p>
                    <a:p>
                      <a:pPr>
                        <a:spcAft>
                          <a:spcPts val="0"/>
                        </a:spcAft>
                      </a:pPr>
                      <a:r>
                        <a:rPr lang="de-CH" sz="1000">
                          <a:effectLst/>
                        </a:rPr>
                        <a:t>Strategie</a:t>
                      </a:r>
                      <a:endParaRPr lang="de-CH" sz="1000">
                        <a:effectLst/>
                        <a:latin typeface="Frutiger LT Com 55 Roman" panose="020B0503030504020204" pitchFamily="34" charset="0"/>
                        <a:ea typeface="Andale Sans UI"/>
                        <a:cs typeface="Times New Roman" panose="02020603050405020304" pitchFamily="18" charset="0"/>
                      </a:endParaRPr>
                    </a:p>
                  </a:txBody>
                  <a:tcPr marL="68580" marR="68580" marT="0" marB="0"/>
                </a:tc>
                <a:extLst>
                  <a:ext uri="{0D108BD9-81ED-4DB2-BD59-A6C34878D82A}">
                    <a16:rowId xmlns:a16="http://schemas.microsoft.com/office/drawing/2014/main" val="1433007972"/>
                  </a:ext>
                </a:extLst>
              </a:tr>
              <a:tr h="1398878">
                <a:tc>
                  <a:txBody>
                    <a:bodyPr/>
                    <a:lstStyle/>
                    <a:p>
                      <a:pPr>
                        <a:spcAft>
                          <a:spcPts val="0"/>
                        </a:spcAft>
                      </a:pPr>
                      <a:r>
                        <a:rPr lang="de-CH" sz="1000">
                          <a:effectLst/>
                        </a:rPr>
                        <a:t> </a:t>
                      </a:r>
                    </a:p>
                    <a:p>
                      <a:pPr>
                        <a:spcAft>
                          <a:spcPts val="0"/>
                        </a:spcAft>
                      </a:pPr>
                      <a:r>
                        <a:rPr lang="de-CH" sz="1000">
                          <a:effectLst/>
                        </a:rPr>
                        <a:t>A </a:t>
                      </a:r>
                    </a:p>
                    <a:p>
                      <a:pPr>
                        <a:spcAft>
                          <a:spcPts val="0"/>
                        </a:spcAft>
                      </a:pPr>
                      <a:r>
                        <a:rPr lang="de-CH" sz="1000">
                          <a:effectLst/>
                        </a:rPr>
                        <a:t> </a:t>
                      </a:r>
                    </a:p>
                    <a:p>
                      <a:pPr>
                        <a:spcAft>
                          <a:spcPts val="0"/>
                        </a:spcAft>
                      </a:pPr>
                      <a:r>
                        <a:rPr lang="de-CH" sz="1000">
                          <a:effectLst/>
                        </a:rPr>
                        <a:t>(vermeidend)</a:t>
                      </a:r>
                      <a:endParaRPr lang="de-CH" sz="1000">
                        <a:effectLst/>
                        <a:latin typeface="Frutiger LT Com 55 Roman" panose="020B0503030504020204" pitchFamily="34" charset="0"/>
                        <a:ea typeface="Andale Sans UI"/>
                        <a:cs typeface="Times New Roman" panose="02020603050405020304" pitchFamily="18" charset="0"/>
                      </a:endParaRPr>
                    </a:p>
                  </a:txBody>
                  <a:tcPr marL="68580" marR="68580" marT="0" marB="0"/>
                </a:tc>
                <a:tc>
                  <a:txBody>
                    <a:bodyPr/>
                    <a:lstStyle/>
                    <a:p>
                      <a:pPr>
                        <a:spcAft>
                          <a:spcPts val="0"/>
                        </a:spcAft>
                      </a:pPr>
                      <a:r>
                        <a:rPr lang="de-CH" sz="1000" dirty="0">
                          <a:effectLst/>
                        </a:rPr>
                        <a:t> </a:t>
                      </a:r>
                    </a:p>
                    <a:p>
                      <a:pPr>
                        <a:spcAft>
                          <a:spcPts val="0"/>
                        </a:spcAft>
                      </a:pPr>
                      <a:r>
                        <a:rPr lang="de-CH" sz="1000" dirty="0">
                          <a:effectLst/>
                        </a:rPr>
                        <a:t>chronische Zurückweisung bei Stress</a:t>
                      </a:r>
                    </a:p>
                    <a:p>
                      <a:pPr>
                        <a:spcAft>
                          <a:spcPts val="0"/>
                        </a:spcAft>
                      </a:pPr>
                      <a:endParaRPr lang="de-CH" sz="1000" dirty="0">
                        <a:effectLst/>
                      </a:endParaRPr>
                    </a:p>
                    <a:p>
                      <a:pPr>
                        <a:spcAft>
                          <a:spcPts val="0"/>
                        </a:spcAft>
                      </a:pPr>
                      <a:r>
                        <a:rPr lang="de-CH" sz="1000" dirty="0">
                          <a:effectLst/>
                        </a:rPr>
                        <a:t>-&gt; Angst vor Zurückweisung</a:t>
                      </a:r>
                    </a:p>
                    <a:p>
                      <a:pPr>
                        <a:spcAft>
                          <a:spcPts val="0"/>
                        </a:spcAft>
                      </a:pPr>
                      <a:endParaRPr lang="de-CH" sz="1000" dirty="0">
                        <a:effectLst/>
                        <a:latin typeface="Frutiger LT Com 55 Roman" panose="020B0503030504020204" pitchFamily="34" charset="0"/>
                        <a:ea typeface="Andale Sans UI"/>
                        <a:cs typeface="Times New Roman" panose="02020603050405020304" pitchFamily="18" charset="0"/>
                      </a:endParaRPr>
                    </a:p>
                  </a:txBody>
                  <a:tcPr marL="68580" marR="68580" marT="0" marB="0"/>
                </a:tc>
                <a:tc>
                  <a:txBody>
                    <a:bodyPr/>
                    <a:lstStyle/>
                    <a:p>
                      <a:pPr>
                        <a:spcAft>
                          <a:spcPts val="0"/>
                        </a:spcAft>
                      </a:pPr>
                      <a:r>
                        <a:rPr lang="de-CH" sz="1000" dirty="0">
                          <a:effectLst/>
                        </a:rPr>
                        <a:t>  </a:t>
                      </a:r>
                    </a:p>
                    <a:p>
                      <a:pPr>
                        <a:spcAft>
                          <a:spcPts val="0"/>
                        </a:spcAft>
                      </a:pPr>
                      <a:r>
                        <a:rPr lang="de-CH" sz="1000" dirty="0">
                          <a:effectLst/>
                        </a:rPr>
                        <a:t>- keine Nähe bei Stress suchen</a:t>
                      </a:r>
                    </a:p>
                    <a:p>
                      <a:pPr>
                        <a:spcAft>
                          <a:spcPts val="0"/>
                        </a:spcAft>
                      </a:pPr>
                      <a:r>
                        <a:rPr lang="de-CH" sz="1000" dirty="0">
                          <a:effectLst/>
                        </a:rPr>
                        <a:t>-</a:t>
                      </a:r>
                      <a:r>
                        <a:rPr lang="de-CH" sz="1000" baseline="0" dirty="0">
                          <a:effectLst/>
                        </a:rPr>
                        <a:t> </a:t>
                      </a:r>
                      <a:r>
                        <a:rPr lang="de-CH" sz="1000" dirty="0">
                          <a:effectLst/>
                        </a:rPr>
                        <a:t>Nähe vermeiden</a:t>
                      </a:r>
                    </a:p>
                    <a:p>
                      <a:pPr marL="0" indent="0">
                        <a:spcAft>
                          <a:spcPts val="0"/>
                        </a:spcAft>
                        <a:buFontTx/>
                        <a:buNone/>
                      </a:pPr>
                      <a:r>
                        <a:rPr lang="de-CH" sz="1000" dirty="0">
                          <a:effectLst/>
                        </a:rPr>
                        <a:t>- Explorieren als Ablenkung bei Stress</a:t>
                      </a:r>
                    </a:p>
                    <a:p>
                      <a:pPr marL="0" indent="0">
                        <a:spcAft>
                          <a:spcPts val="0"/>
                        </a:spcAft>
                        <a:buFontTx/>
                        <a:buNone/>
                      </a:pPr>
                      <a:endParaRPr lang="de-CH" sz="1000" dirty="0">
                        <a:effectLst/>
                      </a:endParaRPr>
                    </a:p>
                    <a:p>
                      <a:pPr>
                        <a:spcAft>
                          <a:spcPts val="0"/>
                        </a:spcAft>
                      </a:pPr>
                      <a:r>
                        <a:rPr lang="de-CH" sz="1000" dirty="0">
                          <a:effectLst/>
                        </a:rPr>
                        <a:t>-&gt; Bindungsvermeidung ist die optimale Anpassung des Kindes auf die erlebten Bedingungen</a:t>
                      </a:r>
                    </a:p>
                    <a:p>
                      <a:pPr>
                        <a:spcAft>
                          <a:spcPts val="0"/>
                        </a:spcAft>
                      </a:pPr>
                      <a:endParaRPr lang="de-CH" sz="1000" dirty="0">
                        <a:effectLst/>
                      </a:endParaRPr>
                    </a:p>
                  </a:txBody>
                  <a:tcPr marL="68580" marR="68580" marT="0" marB="0"/>
                </a:tc>
                <a:tc>
                  <a:txBody>
                    <a:bodyPr/>
                    <a:lstStyle/>
                    <a:p>
                      <a:pPr>
                        <a:spcAft>
                          <a:spcPts val="0"/>
                        </a:spcAft>
                      </a:pPr>
                      <a:r>
                        <a:rPr lang="de-CH" sz="1000">
                          <a:effectLst/>
                        </a:rPr>
                        <a:t> </a:t>
                      </a:r>
                    </a:p>
                    <a:p>
                      <a:pPr>
                        <a:spcAft>
                          <a:spcPts val="0"/>
                        </a:spcAft>
                      </a:pPr>
                      <a:r>
                        <a:rPr lang="de-CH" sz="1000">
                          <a:effectLst/>
                        </a:rPr>
                        <a:t>sekundäre</a:t>
                      </a:r>
                    </a:p>
                    <a:p>
                      <a:pPr>
                        <a:spcAft>
                          <a:spcPts val="0"/>
                        </a:spcAft>
                      </a:pPr>
                      <a:r>
                        <a:rPr lang="de-CH" sz="1000">
                          <a:effectLst/>
                        </a:rPr>
                        <a:t>Strategie</a:t>
                      </a:r>
                      <a:endParaRPr lang="de-CH" sz="1000">
                        <a:effectLst/>
                        <a:latin typeface="Frutiger LT Com 55 Roman" panose="020B0503030504020204" pitchFamily="34" charset="0"/>
                        <a:ea typeface="Andale Sans UI"/>
                        <a:cs typeface="Times New Roman" panose="02020603050405020304" pitchFamily="18" charset="0"/>
                      </a:endParaRPr>
                    </a:p>
                  </a:txBody>
                  <a:tcPr marL="68580" marR="68580" marT="0" marB="0"/>
                </a:tc>
                <a:extLst>
                  <a:ext uri="{0D108BD9-81ED-4DB2-BD59-A6C34878D82A}">
                    <a16:rowId xmlns:a16="http://schemas.microsoft.com/office/drawing/2014/main" val="2388494231"/>
                  </a:ext>
                </a:extLst>
              </a:tr>
              <a:tr h="1000322">
                <a:tc>
                  <a:txBody>
                    <a:bodyPr/>
                    <a:lstStyle/>
                    <a:p>
                      <a:pPr>
                        <a:spcAft>
                          <a:spcPts val="0"/>
                        </a:spcAft>
                      </a:pPr>
                      <a:r>
                        <a:rPr lang="de-CH" sz="1000">
                          <a:effectLst/>
                        </a:rPr>
                        <a:t> </a:t>
                      </a:r>
                    </a:p>
                    <a:p>
                      <a:pPr>
                        <a:spcAft>
                          <a:spcPts val="0"/>
                        </a:spcAft>
                      </a:pPr>
                      <a:r>
                        <a:rPr lang="de-CH" sz="1000">
                          <a:effectLst/>
                        </a:rPr>
                        <a:t>C</a:t>
                      </a:r>
                    </a:p>
                    <a:p>
                      <a:pPr>
                        <a:spcAft>
                          <a:spcPts val="0"/>
                        </a:spcAft>
                      </a:pPr>
                      <a:r>
                        <a:rPr lang="de-CH" sz="1000">
                          <a:effectLst/>
                        </a:rPr>
                        <a:t> </a:t>
                      </a:r>
                    </a:p>
                    <a:p>
                      <a:pPr>
                        <a:spcAft>
                          <a:spcPts val="0"/>
                        </a:spcAft>
                      </a:pPr>
                      <a:r>
                        <a:rPr lang="de-CH" sz="1000">
                          <a:effectLst/>
                        </a:rPr>
                        <a:t>(ambivalent)</a:t>
                      </a:r>
                      <a:endParaRPr lang="de-CH" sz="1000">
                        <a:effectLst/>
                        <a:latin typeface="Frutiger LT Com 55 Roman" panose="020B0503030504020204" pitchFamily="34" charset="0"/>
                        <a:ea typeface="Andale Sans UI"/>
                        <a:cs typeface="Times New Roman" panose="02020603050405020304" pitchFamily="18" charset="0"/>
                      </a:endParaRPr>
                    </a:p>
                  </a:txBody>
                  <a:tcPr marL="68580" marR="68580" marT="0" marB="0"/>
                </a:tc>
                <a:tc>
                  <a:txBody>
                    <a:bodyPr/>
                    <a:lstStyle/>
                    <a:p>
                      <a:pPr>
                        <a:spcAft>
                          <a:spcPts val="0"/>
                        </a:spcAft>
                      </a:pPr>
                      <a:endParaRPr lang="de-CH" sz="10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e-CH" sz="1000" dirty="0">
                          <a:effectLst/>
                        </a:rPr>
                        <a:t>inkonsistentes Elternverhalten</a:t>
                      </a:r>
                    </a:p>
                    <a:p>
                      <a:pPr>
                        <a:spcAft>
                          <a:spcPts val="0"/>
                        </a:spcAft>
                      </a:pPr>
                      <a:endParaRPr lang="de-CH" sz="1000" dirty="0">
                        <a:effectLst/>
                      </a:endParaRPr>
                    </a:p>
                    <a:p>
                      <a:pPr>
                        <a:spcAft>
                          <a:spcPts val="0"/>
                        </a:spcAft>
                      </a:pPr>
                      <a:r>
                        <a:rPr lang="de-CH" sz="1000" dirty="0">
                          <a:effectLst/>
                        </a:rPr>
                        <a:t>-&gt; Angst</a:t>
                      </a:r>
                      <a:r>
                        <a:rPr lang="de-CH" sz="1000" baseline="0" dirty="0">
                          <a:effectLst/>
                        </a:rPr>
                        <a:t> vor Verlust</a:t>
                      </a:r>
                      <a:endParaRPr lang="de-CH" sz="1000" dirty="0">
                        <a:effectLst/>
                        <a:latin typeface="Frutiger LT Com 55 Roman" panose="020B0503030504020204" pitchFamily="34" charset="0"/>
                        <a:ea typeface="Andale Sans UI"/>
                        <a:cs typeface="Times New Roman" panose="02020603050405020304" pitchFamily="18" charset="0"/>
                      </a:endParaRPr>
                    </a:p>
                  </a:txBody>
                  <a:tcPr marL="68580" marR="68580" marT="0" marB="0"/>
                </a:tc>
                <a:tc>
                  <a:txBody>
                    <a:bodyPr/>
                    <a:lstStyle/>
                    <a:p>
                      <a:pPr>
                        <a:spcAft>
                          <a:spcPts val="0"/>
                        </a:spcAft>
                      </a:pPr>
                      <a:r>
                        <a:rPr lang="de-CH" sz="1000" dirty="0">
                          <a:effectLst/>
                        </a:rPr>
                        <a:t> </a:t>
                      </a:r>
                    </a:p>
                    <a:p>
                      <a:pPr>
                        <a:spcAft>
                          <a:spcPts val="0"/>
                        </a:spcAft>
                      </a:pPr>
                      <a:r>
                        <a:rPr lang="de-CH" sz="1000" dirty="0">
                          <a:effectLst/>
                        </a:rPr>
                        <a:t>- klammern, Kind traut sich nicht zu vertrauen</a:t>
                      </a:r>
                    </a:p>
                    <a:p>
                      <a:pPr>
                        <a:spcAft>
                          <a:spcPts val="0"/>
                        </a:spcAft>
                      </a:pPr>
                      <a:endParaRPr lang="de-CH" sz="1000" dirty="0">
                        <a:effectLst/>
                      </a:endParaRPr>
                    </a:p>
                    <a:p>
                      <a:pPr>
                        <a:spcAft>
                          <a:spcPts val="0"/>
                        </a:spcAft>
                      </a:pPr>
                      <a:r>
                        <a:rPr lang="de-CH" sz="1000" dirty="0">
                          <a:effectLst/>
                        </a:rPr>
                        <a:t>-&gt; affektive Aggression (verdeckt oder offen) bei Zurückweisung</a:t>
                      </a:r>
                    </a:p>
                    <a:p>
                      <a:pPr>
                        <a:spcAft>
                          <a:spcPts val="0"/>
                        </a:spcAft>
                      </a:pPr>
                      <a:endParaRPr lang="de-CH" sz="1000" dirty="0">
                        <a:effectLst/>
                      </a:endParaRPr>
                    </a:p>
                  </a:txBody>
                  <a:tcPr marL="68580" marR="68580" marT="0" marB="0"/>
                </a:tc>
                <a:tc>
                  <a:txBody>
                    <a:bodyPr/>
                    <a:lstStyle/>
                    <a:p>
                      <a:pPr>
                        <a:spcAft>
                          <a:spcPts val="0"/>
                        </a:spcAft>
                      </a:pPr>
                      <a:r>
                        <a:rPr lang="de-CH" sz="1000" dirty="0">
                          <a:effectLst/>
                        </a:rPr>
                        <a:t> </a:t>
                      </a:r>
                    </a:p>
                    <a:p>
                      <a:pPr>
                        <a:spcAft>
                          <a:spcPts val="0"/>
                        </a:spcAft>
                      </a:pPr>
                      <a:r>
                        <a:rPr lang="de-CH" sz="1000" dirty="0">
                          <a:effectLst/>
                        </a:rPr>
                        <a:t>sekundäre</a:t>
                      </a:r>
                    </a:p>
                    <a:p>
                      <a:pPr>
                        <a:spcAft>
                          <a:spcPts val="0"/>
                        </a:spcAft>
                      </a:pPr>
                      <a:r>
                        <a:rPr lang="de-CH" sz="1000" dirty="0">
                          <a:effectLst/>
                        </a:rPr>
                        <a:t>Strategie</a:t>
                      </a:r>
                      <a:endParaRPr lang="de-CH" sz="1000" dirty="0">
                        <a:effectLst/>
                        <a:latin typeface="Frutiger LT Com 55 Roman" panose="020B0503030504020204" pitchFamily="34" charset="0"/>
                        <a:ea typeface="Andale Sans UI"/>
                        <a:cs typeface="Times New Roman" panose="02020603050405020304" pitchFamily="18" charset="0"/>
                      </a:endParaRPr>
                    </a:p>
                  </a:txBody>
                  <a:tcPr marL="68580" marR="68580" marT="0" marB="0"/>
                </a:tc>
                <a:extLst>
                  <a:ext uri="{0D108BD9-81ED-4DB2-BD59-A6C34878D82A}">
                    <a16:rowId xmlns:a16="http://schemas.microsoft.com/office/drawing/2014/main" val="2167366483"/>
                  </a:ext>
                </a:extLst>
              </a:tr>
              <a:tr h="1356292">
                <a:tc>
                  <a:txBody>
                    <a:bodyPr/>
                    <a:lstStyle/>
                    <a:p>
                      <a:pPr>
                        <a:spcAft>
                          <a:spcPts val="0"/>
                        </a:spcAft>
                      </a:pPr>
                      <a:r>
                        <a:rPr lang="de-CH" sz="1000" dirty="0">
                          <a:effectLst/>
                        </a:rPr>
                        <a:t> </a:t>
                      </a:r>
                    </a:p>
                    <a:p>
                      <a:pPr>
                        <a:spcAft>
                          <a:spcPts val="0"/>
                        </a:spcAft>
                      </a:pPr>
                      <a:r>
                        <a:rPr lang="de-CH" sz="1000" dirty="0">
                          <a:effectLst/>
                        </a:rPr>
                        <a:t>D</a:t>
                      </a:r>
                    </a:p>
                    <a:p>
                      <a:pPr>
                        <a:spcAft>
                          <a:spcPts val="0"/>
                        </a:spcAft>
                      </a:pPr>
                      <a:r>
                        <a:rPr lang="de-CH" sz="1000" dirty="0">
                          <a:effectLst/>
                        </a:rPr>
                        <a:t> </a:t>
                      </a:r>
                    </a:p>
                    <a:p>
                      <a:pPr>
                        <a:spcAft>
                          <a:spcPts val="0"/>
                        </a:spcAft>
                      </a:pPr>
                      <a:r>
                        <a:rPr lang="de-CH" sz="1000" dirty="0">
                          <a:effectLst/>
                        </a:rPr>
                        <a:t>(desorganisiert)</a:t>
                      </a:r>
                      <a:endParaRPr lang="de-CH" sz="1000" dirty="0">
                        <a:effectLst/>
                        <a:latin typeface="Frutiger LT Com 55 Roman" panose="020B0503030504020204" pitchFamily="34" charset="0"/>
                        <a:ea typeface="Andale Sans UI"/>
                        <a:cs typeface="Times New Roman" panose="02020603050405020304" pitchFamily="18" charset="0"/>
                      </a:endParaRPr>
                    </a:p>
                  </a:txBody>
                  <a:tcPr marL="68580" marR="68580" marT="0" marB="0"/>
                </a:tc>
                <a:tc>
                  <a:txBody>
                    <a:bodyPr/>
                    <a:lstStyle/>
                    <a:p>
                      <a:pPr>
                        <a:spcAft>
                          <a:spcPts val="0"/>
                        </a:spcAft>
                      </a:pPr>
                      <a:r>
                        <a:rPr lang="de-CH" sz="1000" dirty="0">
                          <a:effectLst/>
                        </a:rPr>
                        <a:t> </a:t>
                      </a:r>
                    </a:p>
                    <a:p>
                      <a:pPr>
                        <a:spcAft>
                          <a:spcPts val="0"/>
                        </a:spcAft>
                      </a:pPr>
                      <a:r>
                        <a:rPr lang="de-CH" sz="1000" dirty="0">
                          <a:effectLst/>
                        </a:rPr>
                        <a:t>familiäre Gewalt</a:t>
                      </a:r>
                    </a:p>
                    <a:p>
                      <a:pPr>
                        <a:spcAft>
                          <a:spcPts val="0"/>
                        </a:spcAft>
                      </a:pPr>
                      <a:r>
                        <a:rPr lang="de-CH" sz="1000" dirty="0">
                          <a:effectLst/>
                        </a:rPr>
                        <a:t>Verlust</a:t>
                      </a:r>
                    </a:p>
                    <a:p>
                      <a:pPr>
                        <a:spcAft>
                          <a:spcPts val="0"/>
                        </a:spcAft>
                      </a:pPr>
                      <a:r>
                        <a:rPr lang="de-CH" sz="1000" dirty="0">
                          <a:effectLst/>
                        </a:rPr>
                        <a:t>Vernachlässigung</a:t>
                      </a:r>
                    </a:p>
                    <a:p>
                      <a:pPr>
                        <a:spcAft>
                          <a:spcPts val="0"/>
                        </a:spcAft>
                      </a:pPr>
                      <a:endParaRPr lang="de-CH" sz="1000" dirty="0">
                        <a:effectLst/>
                        <a:latin typeface="Frutiger LT Com 55 Roman" panose="020B0503030504020204" pitchFamily="34" charset="0"/>
                        <a:ea typeface="Andale Sans UI"/>
                        <a:cs typeface="Times New Roman" panose="02020603050405020304" pitchFamily="18" charset="0"/>
                      </a:endParaRPr>
                    </a:p>
                  </a:txBody>
                  <a:tcPr marL="68580" marR="68580" marT="0" marB="0"/>
                </a:tc>
                <a:tc>
                  <a:txBody>
                    <a:bodyPr/>
                    <a:lstStyle/>
                    <a:p>
                      <a:pPr>
                        <a:spcAft>
                          <a:spcPts val="0"/>
                        </a:spcAft>
                      </a:pPr>
                      <a:endParaRPr lang="de-CH" sz="1000" dirty="0">
                        <a:effectLst/>
                      </a:endParaRPr>
                    </a:p>
                    <a:p>
                      <a:pPr>
                        <a:spcAft>
                          <a:spcPts val="0"/>
                        </a:spcAft>
                      </a:pPr>
                      <a:r>
                        <a:rPr lang="de-CH" sz="1000" dirty="0">
                          <a:effectLst/>
                        </a:rPr>
                        <a:t>Appetenz-Aversions-Konflikt</a:t>
                      </a:r>
                    </a:p>
                    <a:p>
                      <a:pPr>
                        <a:spcAft>
                          <a:spcPts val="0"/>
                        </a:spcAft>
                      </a:pPr>
                      <a:br>
                        <a:rPr lang="de-CH" sz="1000" dirty="0">
                          <a:effectLst/>
                        </a:rPr>
                      </a:br>
                      <a:r>
                        <a:rPr lang="de-CH" sz="1000" dirty="0">
                          <a:effectLst/>
                        </a:rPr>
                        <a:t>-&gt; Dissoziation als Folge (dies bedeutet in einen anderen Bewusstseinszustand zu gehen, Überlebensmechanismus)</a:t>
                      </a:r>
                    </a:p>
                    <a:p>
                      <a:pPr>
                        <a:spcAft>
                          <a:spcPts val="0"/>
                        </a:spcAft>
                      </a:pPr>
                      <a:r>
                        <a:rPr lang="de-CH" sz="1000" dirty="0">
                          <a:effectLst/>
                        </a:rPr>
                        <a:t>-&gt; kontrollierendes Verhalten als brüchige Strategie</a:t>
                      </a:r>
                    </a:p>
                    <a:p>
                      <a:pPr>
                        <a:spcAft>
                          <a:spcPts val="0"/>
                        </a:spcAft>
                      </a:pPr>
                      <a:endParaRPr lang="de-CH" sz="1000" dirty="0">
                        <a:effectLst/>
                        <a:latin typeface="Frutiger LT Com 55 Roman" panose="020B0503030504020204" pitchFamily="34" charset="0"/>
                        <a:ea typeface="Andale Sans UI"/>
                        <a:cs typeface="Times New Roman" panose="02020603050405020304" pitchFamily="18" charset="0"/>
                      </a:endParaRPr>
                    </a:p>
                  </a:txBody>
                  <a:tcPr marL="68580" marR="68580" marT="0" marB="0"/>
                </a:tc>
                <a:tc>
                  <a:txBody>
                    <a:bodyPr/>
                    <a:lstStyle/>
                    <a:p>
                      <a:pPr>
                        <a:spcAft>
                          <a:spcPts val="0"/>
                        </a:spcAft>
                      </a:pPr>
                      <a:endParaRPr lang="de-CH" sz="1000" dirty="0">
                        <a:effectLst/>
                      </a:endParaRPr>
                    </a:p>
                    <a:p>
                      <a:pPr>
                        <a:spcAft>
                          <a:spcPts val="0"/>
                        </a:spcAft>
                      </a:pPr>
                      <a:r>
                        <a:rPr lang="de-CH" sz="1000" dirty="0">
                          <a:effectLst/>
                        </a:rPr>
                        <a:t>Zusammen-bruch organisierter Verhaltens-strategien</a:t>
                      </a:r>
                      <a:endParaRPr lang="de-CH" sz="1000" dirty="0">
                        <a:effectLst/>
                        <a:latin typeface="Frutiger LT Com 55 Roman" panose="020B0503030504020204" pitchFamily="34" charset="0"/>
                        <a:ea typeface="Andale Sans UI"/>
                        <a:cs typeface="Times New Roman" panose="02020603050405020304" pitchFamily="18" charset="0"/>
                      </a:endParaRPr>
                    </a:p>
                  </a:txBody>
                  <a:tcPr marL="68580" marR="68580" marT="0" marB="0"/>
                </a:tc>
                <a:extLst>
                  <a:ext uri="{0D108BD9-81ED-4DB2-BD59-A6C34878D82A}">
                    <a16:rowId xmlns:a16="http://schemas.microsoft.com/office/drawing/2014/main" val="2900775587"/>
                  </a:ext>
                </a:extLst>
              </a:tr>
            </a:tbl>
          </a:graphicData>
        </a:graphic>
      </p:graphicFrame>
      <p:sp>
        <p:nvSpPr>
          <p:cNvPr id="4" name="Datumsplatzhalter 3"/>
          <p:cNvSpPr>
            <a:spLocks noGrp="1"/>
          </p:cNvSpPr>
          <p:nvPr>
            <p:ph type="dt" sz="half" idx="10"/>
          </p:nvPr>
        </p:nvSpPr>
        <p:spPr/>
        <p:txBody>
          <a:bodyPr/>
          <a:lstStyle/>
          <a:p>
            <a:pPr>
              <a:defRPr/>
            </a:pPr>
            <a:fld id="{0B3B76E0-BB03-48EA-A05F-D320B00C74AB}" type="datetime1">
              <a:rPr lang="de-CH" smtClean="0"/>
              <a:t>23.09.24</a:t>
            </a:fld>
            <a:endParaRPr lang="de-CH"/>
          </a:p>
        </p:txBody>
      </p:sp>
      <p:sp>
        <p:nvSpPr>
          <p:cNvPr id="6" name="Foliennummernplatzhalter 5"/>
          <p:cNvSpPr>
            <a:spLocks noGrp="1"/>
          </p:cNvSpPr>
          <p:nvPr>
            <p:ph type="sldNum" sz="quarter" idx="12"/>
          </p:nvPr>
        </p:nvSpPr>
        <p:spPr/>
        <p:txBody>
          <a:bodyPr/>
          <a:lstStyle/>
          <a:p>
            <a:pPr>
              <a:defRPr/>
            </a:pPr>
            <a:fld id="{9BB26D06-D71D-463E-937C-F8E2D493400B}" type="slidenum">
              <a:rPr lang="de-CH" smtClean="0"/>
              <a:pPr>
                <a:defRPr/>
              </a:pPr>
              <a:t>10</a:t>
            </a:fld>
            <a:endParaRPr lang="de-CH"/>
          </a:p>
        </p:txBody>
      </p:sp>
      <p:sp>
        <p:nvSpPr>
          <p:cNvPr id="8" name="Rectangle 1"/>
          <p:cNvSpPr>
            <a:spLocks noChangeArrowheads="1"/>
          </p:cNvSpPr>
          <p:nvPr/>
        </p:nvSpPr>
        <p:spPr bwMode="auto">
          <a:xfrm>
            <a:off x="0" y="0"/>
            <a:ext cx="9144000" cy="457200"/>
          </a:xfrm>
          <a:prstGeom prst="rect">
            <a:avLst/>
          </a:prstGeom>
          <a:noFill/>
          <a:ln>
            <a:noFill/>
          </a:ln>
          <a:effectLst/>
        </p:spPr>
        <p:txBody>
          <a:bodyPr vert="horz" wrap="none" lIns="91440" tIns="45720" rIns="91440" bIns="45720" numCol="1" anchor="ctr" anchorCtr="0" compatLnSpc="1">
            <a:prstTxWarp prst="textNoShape">
              <a:avLst/>
            </a:prstTxWarp>
            <a:spAutoFit/>
          </a:bodyPr>
          <a:lstStyle/>
          <a:p>
            <a:endParaRPr lang="de-CH"/>
          </a:p>
        </p:txBody>
      </p:sp>
      <p:sp>
        <p:nvSpPr>
          <p:cNvPr id="3" name="Fußzeilenplatzhalter 2">
            <a:extLst>
              <a:ext uri="{FF2B5EF4-FFF2-40B4-BE49-F238E27FC236}">
                <a16:creationId xmlns:a16="http://schemas.microsoft.com/office/drawing/2014/main" id="{460CEE3B-8ADE-7271-A2E4-0AAFC7628C99}"/>
              </a:ext>
            </a:extLst>
          </p:cNvPr>
          <p:cNvSpPr>
            <a:spLocks noGrp="1"/>
          </p:cNvSpPr>
          <p:nvPr>
            <p:ph type="ftr" sz="quarter" idx="11"/>
          </p:nvPr>
        </p:nvSpPr>
        <p:spPr/>
        <p:txBody>
          <a:bodyPr/>
          <a:lstStyle/>
          <a:p>
            <a:pPr>
              <a:defRPr/>
            </a:pPr>
            <a:r>
              <a:rPr lang="de-CH"/>
              <a:t>Bindungsgeleitete Schulen – Schule für alle</a:t>
            </a:r>
          </a:p>
        </p:txBody>
      </p:sp>
    </p:spTree>
    <p:extLst>
      <p:ext uri="{BB962C8B-B14F-4D97-AF65-F5344CB8AC3E}">
        <p14:creationId xmlns:p14="http://schemas.microsoft.com/office/powerpoint/2010/main" val="32942327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buNone/>
            </a:pPr>
            <a:r>
              <a:rPr lang="de-CH" dirty="0"/>
              <a:t>Interventionsfokus:</a:t>
            </a:r>
          </a:p>
          <a:p>
            <a:endParaRPr lang="de-CH" dirty="0"/>
          </a:p>
        </p:txBody>
      </p:sp>
      <p:sp>
        <p:nvSpPr>
          <p:cNvPr id="4" name="Datumsplatzhalter 3"/>
          <p:cNvSpPr>
            <a:spLocks noGrp="1"/>
          </p:cNvSpPr>
          <p:nvPr>
            <p:ph type="dt" sz="half" idx="10"/>
          </p:nvPr>
        </p:nvSpPr>
        <p:spPr/>
        <p:txBody>
          <a:bodyPr/>
          <a:lstStyle/>
          <a:p>
            <a:pPr>
              <a:defRPr/>
            </a:pPr>
            <a:fld id="{464E7658-10CC-4E8A-A0A5-AEC1C0E460C5}" type="datetime1">
              <a:rPr lang="de-CH" smtClean="0"/>
              <a:t>23.09.24</a:t>
            </a:fld>
            <a:endParaRPr lang="de-CH"/>
          </a:p>
        </p:txBody>
      </p:sp>
      <p:sp>
        <p:nvSpPr>
          <p:cNvPr id="6" name="Foliennummernplatzhalter 5"/>
          <p:cNvSpPr>
            <a:spLocks noGrp="1"/>
          </p:cNvSpPr>
          <p:nvPr>
            <p:ph type="sldNum" sz="quarter" idx="12"/>
          </p:nvPr>
        </p:nvSpPr>
        <p:spPr/>
        <p:txBody>
          <a:bodyPr/>
          <a:lstStyle/>
          <a:p>
            <a:pPr>
              <a:defRPr/>
            </a:pPr>
            <a:fld id="{9BB26D06-D71D-463E-937C-F8E2D493400B}" type="slidenum">
              <a:rPr lang="de-CH" smtClean="0"/>
              <a:pPr>
                <a:defRPr/>
              </a:pPr>
              <a:t>11</a:t>
            </a:fld>
            <a:endParaRPr lang="de-CH"/>
          </a:p>
        </p:txBody>
      </p:sp>
      <p:sp>
        <p:nvSpPr>
          <p:cNvPr id="7" name="Ellipse 6"/>
          <p:cNvSpPr/>
          <p:nvPr/>
        </p:nvSpPr>
        <p:spPr>
          <a:xfrm>
            <a:off x="971600" y="3239904"/>
            <a:ext cx="3024336" cy="1728192"/>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de-CH" dirty="0"/>
              <a:t>Kind ist gestört</a:t>
            </a:r>
          </a:p>
        </p:txBody>
      </p:sp>
      <p:sp>
        <p:nvSpPr>
          <p:cNvPr id="8" name="Ellipse 7"/>
          <p:cNvSpPr/>
          <p:nvPr/>
        </p:nvSpPr>
        <p:spPr>
          <a:xfrm>
            <a:off x="4724400" y="3212976"/>
            <a:ext cx="3024336" cy="1728192"/>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de-CH" dirty="0"/>
              <a:t>Kind ist optimal an seine Umwelt angepasst</a:t>
            </a:r>
          </a:p>
        </p:txBody>
      </p:sp>
      <p:sp>
        <p:nvSpPr>
          <p:cNvPr id="9" name="Multiplizieren 8"/>
          <p:cNvSpPr/>
          <p:nvPr/>
        </p:nvSpPr>
        <p:spPr>
          <a:xfrm>
            <a:off x="889691" y="2276872"/>
            <a:ext cx="3402218" cy="3654257"/>
          </a:xfrm>
          <a:prstGeom prst="mathMultiply">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de-CH"/>
          </a:p>
        </p:txBody>
      </p:sp>
      <p:sp>
        <p:nvSpPr>
          <p:cNvPr id="10" name="Titel 1"/>
          <p:cNvSpPr>
            <a:spLocks noGrp="1"/>
          </p:cNvSpPr>
          <p:nvPr>
            <p:ph type="title"/>
          </p:nvPr>
        </p:nvSpPr>
        <p:spPr>
          <a:noFill/>
        </p:spPr>
        <p:txBody>
          <a:bodyPr/>
          <a:lstStyle/>
          <a:p>
            <a:r>
              <a:rPr lang="de-CH" dirty="0"/>
              <a:t>Erstes Fazit</a:t>
            </a:r>
          </a:p>
        </p:txBody>
      </p:sp>
      <p:sp>
        <p:nvSpPr>
          <p:cNvPr id="2" name="Fußzeilenplatzhalter 1">
            <a:extLst>
              <a:ext uri="{FF2B5EF4-FFF2-40B4-BE49-F238E27FC236}">
                <a16:creationId xmlns:a16="http://schemas.microsoft.com/office/drawing/2014/main" id="{F68CF9F9-6150-2468-8B7D-977A2311E039}"/>
              </a:ext>
            </a:extLst>
          </p:cNvPr>
          <p:cNvSpPr>
            <a:spLocks noGrp="1"/>
          </p:cNvSpPr>
          <p:nvPr>
            <p:ph type="ftr" sz="quarter" idx="11"/>
          </p:nvPr>
        </p:nvSpPr>
        <p:spPr/>
        <p:txBody>
          <a:bodyPr/>
          <a:lstStyle/>
          <a:p>
            <a:pPr>
              <a:defRPr/>
            </a:pPr>
            <a:r>
              <a:rPr lang="de-CH"/>
              <a:t>Bindungsgeleitete Schulen – Schule für alle</a:t>
            </a:r>
          </a:p>
        </p:txBody>
      </p:sp>
    </p:spTree>
    <p:extLst>
      <p:ext uri="{BB962C8B-B14F-4D97-AF65-F5344CB8AC3E}">
        <p14:creationId xmlns:p14="http://schemas.microsoft.com/office/powerpoint/2010/main" val="2214173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Folge von unsicherer Bindung</a:t>
            </a:r>
          </a:p>
        </p:txBody>
      </p:sp>
      <p:sp>
        <p:nvSpPr>
          <p:cNvPr id="3" name="Inhaltsplatzhalter 2"/>
          <p:cNvSpPr>
            <a:spLocks noGrp="1"/>
          </p:cNvSpPr>
          <p:nvPr>
            <p:ph idx="1"/>
          </p:nvPr>
        </p:nvSpPr>
        <p:spPr/>
        <p:txBody>
          <a:bodyPr/>
          <a:lstStyle/>
          <a:p>
            <a:r>
              <a:rPr lang="de-CH" dirty="0"/>
              <a:t>Erhöhtes Risiko für gesundheitliche körperliche und psychische Erkrankungen</a:t>
            </a:r>
          </a:p>
          <a:p>
            <a:r>
              <a:rPr lang="de-CH" dirty="0"/>
              <a:t>Erhöhtes Risiko für schlechtere Schullaufbahn</a:t>
            </a:r>
          </a:p>
          <a:p>
            <a:r>
              <a:rPr lang="de-CH" dirty="0"/>
              <a:t>Ambivalente und desorganisiert gebundene Kinder erhöhen den Stress der LP (und Klasse)</a:t>
            </a:r>
          </a:p>
        </p:txBody>
      </p:sp>
      <p:sp>
        <p:nvSpPr>
          <p:cNvPr id="4" name="Datumsplatzhalter 3"/>
          <p:cNvSpPr>
            <a:spLocks noGrp="1"/>
          </p:cNvSpPr>
          <p:nvPr>
            <p:ph type="dt" sz="half" idx="10"/>
          </p:nvPr>
        </p:nvSpPr>
        <p:spPr/>
        <p:txBody>
          <a:bodyPr/>
          <a:lstStyle/>
          <a:p>
            <a:pPr>
              <a:defRPr/>
            </a:pPr>
            <a:fld id="{820BE8A5-7090-40E4-B857-92228E3461B7}" type="datetime1">
              <a:rPr lang="de-CH" smtClean="0"/>
              <a:t>23.09.24</a:t>
            </a:fld>
            <a:endParaRPr lang="de-CH"/>
          </a:p>
        </p:txBody>
      </p:sp>
      <p:sp>
        <p:nvSpPr>
          <p:cNvPr id="5" name="Fußzeilenplatzhalter 4"/>
          <p:cNvSpPr>
            <a:spLocks noGrp="1"/>
          </p:cNvSpPr>
          <p:nvPr>
            <p:ph type="ftr" sz="quarter" idx="11"/>
          </p:nvPr>
        </p:nvSpPr>
        <p:spPr/>
        <p:txBody>
          <a:bodyPr/>
          <a:lstStyle/>
          <a:p>
            <a:pPr>
              <a:defRPr/>
            </a:pPr>
            <a:r>
              <a:rPr lang="de-CH"/>
              <a:t>Bindungsgeleitete Schulen – Schule für alle</a:t>
            </a:r>
          </a:p>
        </p:txBody>
      </p:sp>
      <p:sp>
        <p:nvSpPr>
          <p:cNvPr id="6" name="Foliennummernplatzhalter 5"/>
          <p:cNvSpPr>
            <a:spLocks noGrp="1"/>
          </p:cNvSpPr>
          <p:nvPr>
            <p:ph type="sldNum" sz="quarter" idx="12"/>
          </p:nvPr>
        </p:nvSpPr>
        <p:spPr/>
        <p:txBody>
          <a:bodyPr/>
          <a:lstStyle/>
          <a:p>
            <a:pPr>
              <a:defRPr/>
            </a:pPr>
            <a:fld id="{9BB26D06-D71D-463E-937C-F8E2D493400B}" type="slidenum">
              <a:rPr lang="de-CH" smtClean="0"/>
              <a:pPr>
                <a:defRPr/>
              </a:pPr>
              <a:t>12</a:t>
            </a:fld>
            <a:endParaRPr lang="de-CH"/>
          </a:p>
        </p:txBody>
      </p:sp>
    </p:spTree>
    <p:extLst>
      <p:ext uri="{BB962C8B-B14F-4D97-AF65-F5344CB8AC3E}">
        <p14:creationId xmlns:p14="http://schemas.microsoft.com/office/powerpoint/2010/main" val="1031113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Sicher gebundene Kinder</a:t>
            </a:r>
          </a:p>
        </p:txBody>
      </p:sp>
      <p:sp>
        <p:nvSpPr>
          <p:cNvPr id="3" name="Inhaltsplatzhalter 2"/>
          <p:cNvSpPr>
            <a:spLocks noGrp="1"/>
          </p:cNvSpPr>
          <p:nvPr>
            <p:ph idx="1"/>
          </p:nvPr>
        </p:nvSpPr>
        <p:spPr/>
        <p:txBody>
          <a:bodyPr/>
          <a:lstStyle/>
          <a:p>
            <a:r>
              <a:rPr lang="de-CH" dirty="0"/>
              <a:t>Kinder aus fürsorglichen Beziehungen haben </a:t>
            </a:r>
          </a:p>
          <a:p>
            <a:pPr lvl="1"/>
            <a:r>
              <a:rPr lang="de-CH" dirty="0"/>
              <a:t>Höhere Sozialkompetenz</a:t>
            </a:r>
          </a:p>
          <a:p>
            <a:pPr lvl="1"/>
            <a:r>
              <a:rPr lang="de-CH" dirty="0"/>
              <a:t>Zugang zu mehr Emotionen</a:t>
            </a:r>
          </a:p>
          <a:p>
            <a:pPr lvl="1"/>
            <a:r>
              <a:rPr lang="de-CH" dirty="0"/>
              <a:t>Regulieren negative Emotionen besser</a:t>
            </a:r>
          </a:p>
          <a:p>
            <a:pPr lvl="1"/>
            <a:r>
              <a:rPr lang="de-CH" dirty="0"/>
              <a:t>Haben einen höheren IQ</a:t>
            </a:r>
          </a:p>
        </p:txBody>
      </p:sp>
      <p:sp>
        <p:nvSpPr>
          <p:cNvPr id="4" name="Datumsplatzhalter 3"/>
          <p:cNvSpPr>
            <a:spLocks noGrp="1"/>
          </p:cNvSpPr>
          <p:nvPr>
            <p:ph type="dt" sz="half" idx="10"/>
          </p:nvPr>
        </p:nvSpPr>
        <p:spPr/>
        <p:txBody>
          <a:bodyPr/>
          <a:lstStyle/>
          <a:p>
            <a:pPr>
              <a:defRPr/>
            </a:pPr>
            <a:fld id="{C491A2E9-845A-4B08-877A-EA1479D04684}" type="datetime1">
              <a:rPr lang="de-CH" smtClean="0"/>
              <a:t>23.09.24</a:t>
            </a:fld>
            <a:endParaRPr lang="de-CH"/>
          </a:p>
        </p:txBody>
      </p:sp>
      <p:sp>
        <p:nvSpPr>
          <p:cNvPr id="5" name="Fußzeilenplatzhalter 4"/>
          <p:cNvSpPr>
            <a:spLocks noGrp="1"/>
          </p:cNvSpPr>
          <p:nvPr>
            <p:ph type="ftr" sz="quarter" idx="11"/>
          </p:nvPr>
        </p:nvSpPr>
        <p:spPr/>
        <p:txBody>
          <a:bodyPr/>
          <a:lstStyle/>
          <a:p>
            <a:pPr>
              <a:defRPr/>
            </a:pPr>
            <a:r>
              <a:rPr lang="de-CH"/>
              <a:t>Bindungsgeleitete Schulen – Schule für alle</a:t>
            </a:r>
          </a:p>
        </p:txBody>
      </p:sp>
      <p:sp>
        <p:nvSpPr>
          <p:cNvPr id="6" name="Foliennummernplatzhalter 5"/>
          <p:cNvSpPr>
            <a:spLocks noGrp="1"/>
          </p:cNvSpPr>
          <p:nvPr>
            <p:ph type="sldNum" sz="quarter" idx="12"/>
          </p:nvPr>
        </p:nvSpPr>
        <p:spPr/>
        <p:txBody>
          <a:bodyPr/>
          <a:lstStyle/>
          <a:p>
            <a:pPr>
              <a:defRPr/>
            </a:pPr>
            <a:fld id="{9BB26D06-D71D-463E-937C-F8E2D493400B}" type="slidenum">
              <a:rPr lang="de-CH" smtClean="0"/>
              <a:pPr>
                <a:defRPr/>
              </a:pPr>
              <a:t>13</a:t>
            </a:fld>
            <a:endParaRPr lang="de-CH"/>
          </a:p>
        </p:txBody>
      </p:sp>
    </p:spTree>
    <p:extLst>
      <p:ext uri="{BB962C8B-B14F-4D97-AF65-F5344CB8AC3E}">
        <p14:creationId xmlns:p14="http://schemas.microsoft.com/office/powerpoint/2010/main" val="805552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Und…</a:t>
            </a:r>
          </a:p>
        </p:txBody>
      </p:sp>
      <p:sp>
        <p:nvSpPr>
          <p:cNvPr id="3" name="Inhaltsplatzhalter 2"/>
          <p:cNvSpPr>
            <a:spLocks noGrp="1"/>
          </p:cNvSpPr>
          <p:nvPr>
            <p:ph idx="1"/>
          </p:nvPr>
        </p:nvSpPr>
        <p:spPr/>
        <p:txBody>
          <a:bodyPr/>
          <a:lstStyle/>
          <a:p>
            <a:r>
              <a:rPr lang="de-CH" dirty="0"/>
              <a:t>Unsere Fürsorge orientiert sich an sicher gebundenen Kindern</a:t>
            </a:r>
          </a:p>
          <a:p>
            <a:r>
              <a:rPr lang="de-CH" dirty="0"/>
              <a:t>Für unsicher gebundene Kinder ist dies falsch </a:t>
            </a:r>
          </a:p>
          <a:p>
            <a:r>
              <a:rPr lang="de-CH" dirty="0"/>
              <a:t>Chronisch hoher Stress beeinträchtigt die soziale, emotionale und kognitive Entwicklung von Kindern</a:t>
            </a:r>
          </a:p>
          <a:p>
            <a:endParaRPr lang="de-CH" dirty="0"/>
          </a:p>
          <a:p>
            <a:endParaRPr lang="de-CH" dirty="0"/>
          </a:p>
          <a:p>
            <a:endParaRPr lang="de-CH" dirty="0"/>
          </a:p>
        </p:txBody>
      </p:sp>
      <p:sp>
        <p:nvSpPr>
          <p:cNvPr id="4" name="Datumsplatzhalter 3"/>
          <p:cNvSpPr>
            <a:spLocks noGrp="1"/>
          </p:cNvSpPr>
          <p:nvPr>
            <p:ph type="dt" sz="half" idx="10"/>
          </p:nvPr>
        </p:nvSpPr>
        <p:spPr/>
        <p:txBody>
          <a:bodyPr/>
          <a:lstStyle/>
          <a:p>
            <a:pPr>
              <a:defRPr/>
            </a:pPr>
            <a:fld id="{F24564F9-611F-41E9-9F8E-99EE1DE70CF7}" type="datetime1">
              <a:rPr lang="de-CH" smtClean="0"/>
              <a:t>23.09.24</a:t>
            </a:fld>
            <a:endParaRPr lang="de-CH"/>
          </a:p>
        </p:txBody>
      </p:sp>
      <p:sp>
        <p:nvSpPr>
          <p:cNvPr id="5" name="Fußzeilenplatzhalter 4"/>
          <p:cNvSpPr>
            <a:spLocks noGrp="1"/>
          </p:cNvSpPr>
          <p:nvPr>
            <p:ph type="ftr" sz="quarter" idx="11"/>
          </p:nvPr>
        </p:nvSpPr>
        <p:spPr/>
        <p:txBody>
          <a:bodyPr/>
          <a:lstStyle/>
          <a:p>
            <a:pPr>
              <a:defRPr/>
            </a:pPr>
            <a:r>
              <a:rPr lang="de-CH"/>
              <a:t>Bindungsgeleitete Schulen – Schule für alle</a:t>
            </a:r>
          </a:p>
        </p:txBody>
      </p:sp>
      <p:sp>
        <p:nvSpPr>
          <p:cNvPr id="6" name="Foliennummernplatzhalter 5"/>
          <p:cNvSpPr>
            <a:spLocks noGrp="1"/>
          </p:cNvSpPr>
          <p:nvPr>
            <p:ph type="sldNum" sz="quarter" idx="12"/>
          </p:nvPr>
        </p:nvSpPr>
        <p:spPr/>
        <p:txBody>
          <a:bodyPr/>
          <a:lstStyle/>
          <a:p>
            <a:pPr>
              <a:defRPr/>
            </a:pPr>
            <a:fld id="{9BB26D06-D71D-463E-937C-F8E2D493400B}" type="slidenum">
              <a:rPr lang="de-CH" smtClean="0"/>
              <a:pPr>
                <a:defRPr/>
              </a:pPr>
              <a:t>14</a:t>
            </a:fld>
            <a:endParaRPr lang="de-CH"/>
          </a:p>
        </p:txBody>
      </p:sp>
    </p:spTree>
    <p:extLst>
      <p:ext uri="{BB962C8B-B14F-4D97-AF65-F5344CB8AC3E}">
        <p14:creationId xmlns:p14="http://schemas.microsoft.com/office/powerpoint/2010/main" val="2760550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pPr>
              <a:defRPr/>
            </a:pPr>
            <a:fld id="{791F7FC3-1311-4A27-B3F9-81576F2FF657}" type="datetime1">
              <a:rPr lang="de-CH" smtClean="0"/>
              <a:t>23.09.24</a:t>
            </a:fld>
            <a:endParaRPr lang="de-CH"/>
          </a:p>
        </p:txBody>
      </p:sp>
      <p:sp>
        <p:nvSpPr>
          <p:cNvPr id="5" name="Fußzeilenplatzhalter 4"/>
          <p:cNvSpPr>
            <a:spLocks noGrp="1"/>
          </p:cNvSpPr>
          <p:nvPr>
            <p:ph type="ftr" sz="quarter" idx="11"/>
          </p:nvPr>
        </p:nvSpPr>
        <p:spPr/>
        <p:txBody>
          <a:bodyPr/>
          <a:lstStyle/>
          <a:p>
            <a:pPr>
              <a:defRPr/>
            </a:pPr>
            <a:r>
              <a:rPr lang="de-CH"/>
              <a:t>Bindungsgeleitete Schulen – Schule für alle</a:t>
            </a:r>
            <a:endParaRPr lang="de-CH" dirty="0"/>
          </a:p>
        </p:txBody>
      </p:sp>
      <p:sp>
        <p:nvSpPr>
          <p:cNvPr id="6" name="Foliennummernplatzhalter 5"/>
          <p:cNvSpPr>
            <a:spLocks noGrp="1"/>
          </p:cNvSpPr>
          <p:nvPr>
            <p:ph type="sldNum" sz="quarter" idx="12"/>
          </p:nvPr>
        </p:nvSpPr>
        <p:spPr/>
        <p:txBody>
          <a:bodyPr/>
          <a:lstStyle/>
          <a:p>
            <a:pPr>
              <a:defRPr/>
            </a:pPr>
            <a:fld id="{9BB26D06-D71D-463E-937C-F8E2D493400B}" type="slidenum">
              <a:rPr lang="de-CH" smtClean="0"/>
              <a:pPr>
                <a:defRPr/>
              </a:pPr>
              <a:t>15</a:t>
            </a:fld>
            <a:endParaRPr lang="de-CH"/>
          </a:p>
        </p:txBody>
      </p:sp>
      <p:sp>
        <p:nvSpPr>
          <p:cNvPr id="7" name="Titel 1"/>
          <p:cNvSpPr>
            <a:spLocks noGrp="1"/>
          </p:cNvSpPr>
          <p:nvPr>
            <p:ph type="title"/>
          </p:nvPr>
        </p:nvSpPr>
        <p:spPr>
          <a:noFill/>
        </p:spPr>
        <p:txBody>
          <a:bodyPr/>
          <a:lstStyle/>
          <a:p>
            <a:r>
              <a:rPr lang="de-CH" sz="4000" dirty="0"/>
              <a:t>Neurobiologischer Hintergrund</a:t>
            </a:r>
          </a:p>
        </p:txBody>
      </p:sp>
      <p:sp>
        <p:nvSpPr>
          <p:cNvPr id="19" name="Inhaltsplatzhalter 18"/>
          <p:cNvSpPr>
            <a:spLocks noGrp="1"/>
          </p:cNvSpPr>
          <p:nvPr>
            <p:ph idx="1"/>
          </p:nvPr>
        </p:nvSpPr>
        <p:spPr>
          <a:xfrm>
            <a:off x="457200" y="1600200"/>
            <a:ext cx="8229600" cy="4421088"/>
          </a:xfrm>
        </p:spPr>
        <p:txBody>
          <a:bodyPr>
            <a:normAutofit fontScale="92500" lnSpcReduction="20000"/>
          </a:bodyPr>
          <a:lstStyle/>
          <a:p>
            <a:pPr marL="0" lvl="0" indent="0">
              <a:buNone/>
            </a:pPr>
            <a:r>
              <a:rPr lang="de-CH" b="1" dirty="0"/>
              <a:t>Flight-Fight-System</a:t>
            </a:r>
          </a:p>
          <a:p>
            <a:pPr marL="0" lvl="0" indent="0">
              <a:buNone/>
            </a:pPr>
            <a:endParaRPr lang="de-CH" b="1" dirty="0"/>
          </a:p>
          <a:p>
            <a:pPr marL="0" lvl="0" indent="0">
              <a:buNone/>
            </a:pPr>
            <a:r>
              <a:rPr lang="de-CH" dirty="0"/>
              <a:t>Stressreaktion im sympathischen Nervensystem</a:t>
            </a:r>
          </a:p>
          <a:p>
            <a:r>
              <a:rPr lang="de-DE" sz="1700" dirty="0"/>
              <a:t>1. Stressreaktion: schnelles System </a:t>
            </a:r>
            <a:r>
              <a:rPr lang="de-DE" sz="1700" i="1" dirty="0"/>
              <a:t>(</a:t>
            </a:r>
            <a:r>
              <a:rPr lang="de-DE" sz="1700" i="1" dirty="0" err="1"/>
              <a:t>first</a:t>
            </a:r>
            <a:r>
              <a:rPr lang="de-DE" sz="1700" i="1" dirty="0"/>
              <a:t> </a:t>
            </a:r>
            <a:r>
              <a:rPr lang="de-DE" sz="1700" i="1" dirty="0" err="1"/>
              <a:t>wave</a:t>
            </a:r>
            <a:r>
              <a:rPr lang="de-DE" sz="1700" i="1" dirty="0"/>
              <a:t>)</a:t>
            </a:r>
            <a:r>
              <a:rPr lang="de-DE" sz="1700" dirty="0"/>
              <a:t>, Aktivierung innerhalb weniger Sekunden</a:t>
            </a:r>
            <a:endParaRPr lang="de-CH" sz="1700" dirty="0"/>
          </a:p>
          <a:p>
            <a:r>
              <a:rPr lang="de-DE" sz="1700" dirty="0"/>
              <a:t>Hormone: Adrenalin, Noradrenalin</a:t>
            </a:r>
            <a:endParaRPr lang="de-CH" sz="1700" dirty="0"/>
          </a:p>
          <a:p>
            <a:r>
              <a:rPr lang="de-DE" sz="1700" dirty="0"/>
              <a:t>Wirksamkeit: 5-6 min</a:t>
            </a:r>
          </a:p>
          <a:p>
            <a:pPr marL="0" lvl="0" indent="0">
              <a:buNone/>
            </a:pPr>
            <a:endParaRPr lang="de-DE" dirty="0"/>
          </a:p>
          <a:p>
            <a:pPr marL="0" lvl="0" indent="0">
              <a:buNone/>
            </a:pPr>
            <a:r>
              <a:rPr lang="de-CH" dirty="0"/>
              <a:t>Hormonelle Stressachse (HHN-Achse)</a:t>
            </a:r>
          </a:p>
          <a:p>
            <a:r>
              <a:rPr lang="de-DE" sz="1700" dirty="0"/>
              <a:t>2. Stressreaktion: langsame Aktivierung </a:t>
            </a:r>
            <a:r>
              <a:rPr lang="de-DE" sz="1700" i="1" dirty="0"/>
              <a:t>(</a:t>
            </a:r>
            <a:r>
              <a:rPr lang="de-DE" sz="1700" i="1" dirty="0" err="1"/>
              <a:t>second</a:t>
            </a:r>
            <a:r>
              <a:rPr lang="de-DE" sz="1700" i="1" dirty="0"/>
              <a:t> </a:t>
            </a:r>
            <a:r>
              <a:rPr lang="de-DE" sz="1700" i="1" dirty="0" err="1"/>
              <a:t>wave</a:t>
            </a:r>
            <a:r>
              <a:rPr lang="de-DE" sz="1700" i="1" dirty="0"/>
              <a:t>)</a:t>
            </a:r>
            <a:r>
              <a:rPr lang="de-DE" sz="1700" dirty="0"/>
              <a:t>, nach 6-7 min</a:t>
            </a:r>
            <a:endParaRPr lang="de-CH" sz="1700" dirty="0"/>
          </a:p>
          <a:p>
            <a:r>
              <a:rPr lang="de-DE" sz="1700" dirty="0"/>
              <a:t>Hormon: Cortisol </a:t>
            </a:r>
            <a:endParaRPr lang="de-CH" sz="1700" dirty="0"/>
          </a:p>
          <a:p>
            <a:r>
              <a:rPr lang="de-DE" sz="1700" dirty="0"/>
              <a:t>Wirksamkeit: unbegrenzte Dauer</a:t>
            </a:r>
            <a:endParaRPr lang="de-CH" sz="1700" dirty="0"/>
          </a:p>
          <a:p>
            <a:pPr marL="0" lvl="0" indent="0">
              <a:buNone/>
            </a:pPr>
            <a:endParaRPr lang="de-DE" dirty="0"/>
          </a:p>
          <a:p>
            <a:pPr marL="0" lvl="0" indent="0">
              <a:buNone/>
            </a:pPr>
            <a:endParaRPr lang="de-DE" dirty="0"/>
          </a:p>
          <a:p>
            <a:pPr marL="0" lvl="0" indent="0">
              <a:buNone/>
            </a:pPr>
            <a:endParaRPr lang="de-CH" dirty="0"/>
          </a:p>
          <a:p>
            <a:pPr marL="0" indent="0">
              <a:buNone/>
            </a:pPr>
            <a:endParaRPr lang="de-CH" dirty="0"/>
          </a:p>
        </p:txBody>
      </p:sp>
    </p:spTree>
    <p:extLst>
      <p:ext uri="{BB962C8B-B14F-4D97-AF65-F5344CB8AC3E}">
        <p14:creationId xmlns:p14="http://schemas.microsoft.com/office/powerpoint/2010/main" val="2029958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r>
              <a:rPr lang="de-CH" dirty="0"/>
              <a:t>Spiegelneuronen: Es findet automatische Synchronisierung statt</a:t>
            </a:r>
          </a:p>
          <a:p>
            <a:pPr marL="0" indent="0">
              <a:buNone/>
            </a:pPr>
            <a:endParaRPr lang="de-CH" dirty="0"/>
          </a:p>
          <a:p>
            <a:r>
              <a:rPr lang="de-CH" dirty="0"/>
              <a:t>Wenn sich die Bezugsperson mit einem gestressten Kind synchronisiert, führt das bei Kind und LP zur Erhöhung von Stress</a:t>
            </a:r>
          </a:p>
          <a:p>
            <a:endParaRPr lang="de-CH" dirty="0"/>
          </a:p>
        </p:txBody>
      </p:sp>
      <p:sp>
        <p:nvSpPr>
          <p:cNvPr id="4" name="Datumsplatzhalter 3"/>
          <p:cNvSpPr>
            <a:spLocks noGrp="1"/>
          </p:cNvSpPr>
          <p:nvPr>
            <p:ph type="dt" sz="half" idx="10"/>
          </p:nvPr>
        </p:nvSpPr>
        <p:spPr/>
        <p:txBody>
          <a:bodyPr/>
          <a:lstStyle/>
          <a:p>
            <a:pPr>
              <a:defRPr/>
            </a:pPr>
            <a:fld id="{626AB7A8-4861-463D-943E-339B3794FA87}" type="datetime1">
              <a:rPr lang="de-CH" smtClean="0"/>
              <a:t>23.09.24</a:t>
            </a:fld>
            <a:endParaRPr lang="de-CH"/>
          </a:p>
        </p:txBody>
      </p:sp>
      <p:sp>
        <p:nvSpPr>
          <p:cNvPr id="6" name="Foliennummernplatzhalter 5"/>
          <p:cNvSpPr>
            <a:spLocks noGrp="1"/>
          </p:cNvSpPr>
          <p:nvPr>
            <p:ph type="sldNum" sz="quarter" idx="12"/>
          </p:nvPr>
        </p:nvSpPr>
        <p:spPr/>
        <p:txBody>
          <a:bodyPr/>
          <a:lstStyle/>
          <a:p>
            <a:pPr>
              <a:defRPr/>
            </a:pPr>
            <a:fld id="{9BB26D06-D71D-463E-937C-F8E2D493400B}" type="slidenum">
              <a:rPr lang="de-CH" smtClean="0"/>
              <a:pPr>
                <a:defRPr/>
              </a:pPr>
              <a:t>16</a:t>
            </a:fld>
            <a:endParaRPr lang="de-CH"/>
          </a:p>
        </p:txBody>
      </p:sp>
      <p:sp>
        <p:nvSpPr>
          <p:cNvPr id="7" name="Titel 1"/>
          <p:cNvSpPr>
            <a:spLocks noGrp="1"/>
          </p:cNvSpPr>
          <p:nvPr>
            <p:ph type="title"/>
          </p:nvPr>
        </p:nvSpPr>
        <p:spPr>
          <a:noFill/>
        </p:spPr>
        <p:txBody>
          <a:bodyPr/>
          <a:lstStyle/>
          <a:p>
            <a:r>
              <a:rPr lang="de-CH" sz="4000" dirty="0"/>
              <a:t>neurobiologischer Hintergrund</a:t>
            </a:r>
          </a:p>
        </p:txBody>
      </p:sp>
      <p:sp>
        <p:nvSpPr>
          <p:cNvPr id="2" name="Fußzeilenplatzhalter 1">
            <a:extLst>
              <a:ext uri="{FF2B5EF4-FFF2-40B4-BE49-F238E27FC236}">
                <a16:creationId xmlns:a16="http://schemas.microsoft.com/office/drawing/2014/main" id="{CEA7EB71-3407-E40A-E780-C23932DF5A1D}"/>
              </a:ext>
            </a:extLst>
          </p:cNvPr>
          <p:cNvSpPr>
            <a:spLocks noGrp="1"/>
          </p:cNvSpPr>
          <p:nvPr>
            <p:ph type="ftr" sz="quarter" idx="11"/>
          </p:nvPr>
        </p:nvSpPr>
        <p:spPr/>
        <p:txBody>
          <a:bodyPr/>
          <a:lstStyle/>
          <a:p>
            <a:pPr>
              <a:defRPr/>
            </a:pPr>
            <a:r>
              <a:rPr lang="de-CH"/>
              <a:t>Bindungsgeleitete Schulen – Schule für alle</a:t>
            </a:r>
          </a:p>
        </p:txBody>
      </p:sp>
    </p:spTree>
    <p:extLst>
      <p:ext uri="{BB962C8B-B14F-4D97-AF65-F5344CB8AC3E}">
        <p14:creationId xmlns:p14="http://schemas.microsoft.com/office/powerpoint/2010/main" val="37153162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buNone/>
            </a:pPr>
            <a:r>
              <a:rPr lang="de-CH" b="1" dirty="0" err="1"/>
              <a:t>Calm&amp;Connecting</a:t>
            </a:r>
            <a:r>
              <a:rPr lang="de-CH" b="1" dirty="0"/>
              <a:t> System</a:t>
            </a:r>
          </a:p>
          <a:p>
            <a:pPr marL="0" indent="0">
              <a:buNone/>
            </a:pPr>
            <a:endParaRPr lang="de-CH" dirty="0"/>
          </a:p>
          <a:p>
            <a:r>
              <a:rPr lang="de-CH" dirty="0"/>
              <a:t>Oxytocin</a:t>
            </a:r>
          </a:p>
          <a:p>
            <a:r>
              <a:rPr lang="de-CH" dirty="0"/>
              <a:t>«</a:t>
            </a:r>
            <a:r>
              <a:rPr lang="de-CH" dirty="0" err="1"/>
              <a:t>Calm</a:t>
            </a:r>
            <a:r>
              <a:rPr lang="de-CH" dirty="0"/>
              <a:t>»: Inhibition der Stressachsen, Aktivierung Parasympathikus</a:t>
            </a:r>
          </a:p>
          <a:p>
            <a:r>
              <a:rPr lang="de-CH" dirty="0"/>
              <a:t>«</a:t>
            </a:r>
            <a:r>
              <a:rPr lang="de-CH" dirty="0" err="1"/>
              <a:t>Connecting</a:t>
            </a:r>
            <a:r>
              <a:rPr lang="de-CH" dirty="0"/>
              <a:t>»: Beziehungsfördernde Effekte</a:t>
            </a:r>
          </a:p>
        </p:txBody>
      </p:sp>
      <p:sp>
        <p:nvSpPr>
          <p:cNvPr id="4" name="Datumsplatzhalter 3"/>
          <p:cNvSpPr>
            <a:spLocks noGrp="1"/>
          </p:cNvSpPr>
          <p:nvPr>
            <p:ph type="dt" sz="half" idx="10"/>
          </p:nvPr>
        </p:nvSpPr>
        <p:spPr/>
        <p:txBody>
          <a:bodyPr/>
          <a:lstStyle/>
          <a:p>
            <a:pPr>
              <a:defRPr/>
            </a:pPr>
            <a:fld id="{D2C092B8-FD6A-4895-B738-0B08DBF6FD2B}" type="datetime1">
              <a:rPr lang="de-CH" smtClean="0"/>
              <a:t>23.09.24</a:t>
            </a:fld>
            <a:endParaRPr lang="de-CH"/>
          </a:p>
        </p:txBody>
      </p:sp>
      <p:sp>
        <p:nvSpPr>
          <p:cNvPr id="6" name="Foliennummernplatzhalter 5"/>
          <p:cNvSpPr>
            <a:spLocks noGrp="1"/>
          </p:cNvSpPr>
          <p:nvPr>
            <p:ph type="sldNum" sz="quarter" idx="12"/>
          </p:nvPr>
        </p:nvSpPr>
        <p:spPr/>
        <p:txBody>
          <a:bodyPr/>
          <a:lstStyle/>
          <a:p>
            <a:pPr>
              <a:defRPr/>
            </a:pPr>
            <a:fld id="{9BB26D06-D71D-463E-937C-F8E2D493400B}" type="slidenum">
              <a:rPr lang="de-CH" smtClean="0"/>
              <a:pPr>
                <a:defRPr/>
              </a:pPr>
              <a:t>17</a:t>
            </a:fld>
            <a:endParaRPr lang="de-CH"/>
          </a:p>
        </p:txBody>
      </p:sp>
      <p:sp>
        <p:nvSpPr>
          <p:cNvPr id="7" name="Titel 1"/>
          <p:cNvSpPr>
            <a:spLocks noGrp="1"/>
          </p:cNvSpPr>
          <p:nvPr>
            <p:ph type="title"/>
          </p:nvPr>
        </p:nvSpPr>
        <p:spPr>
          <a:noFill/>
        </p:spPr>
        <p:txBody>
          <a:bodyPr/>
          <a:lstStyle/>
          <a:p>
            <a:r>
              <a:rPr lang="de-CH" dirty="0"/>
              <a:t>Theoretischer Hintergrund</a:t>
            </a:r>
          </a:p>
        </p:txBody>
      </p:sp>
      <p:sp>
        <p:nvSpPr>
          <p:cNvPr id="2" name="Fußzeilenplatzhalter 1">
            <a:extLst>
              <a:ext uri="{FF2B5EF4-FFF2-40B4-BE49-F238E27FC236}">
                <a16:creationId xmlns:a16="http://schemas.microsoft.com/office/drawing/2014/main" id="{961DA4BD-A607-6CA0-0F06-F15705B54CA3}"/>
              </a:ext>
            </a:extLst>
          </p:cNvPr>
          <p:cNvSpPr>
            <a:spLocks noGrp="1"/>
          </p:cNvSpPr>
          <p:nvPr>
            <p:ph type="ftr" sz="quarter" idx="11"/>
          </p:nvPr>
        </p:nvSpPr>
        <p:spPr/>
        <p:txBody>
          <a:bodyPr/>
          <a:lstStyle/>
          <a:p>
            <a:pPr>
              <a:defRPr/>
            </a:pPr>
            <a:r>
              <a:rPr lang="de-CH"/>
              <a:t>Bindungsgeleitete Schulen – Schule für alle</a:t>
            </a:r>
          </a:p>
        </p:txBody>
      </p:sp>
    </p:spTree>
    <p:extLst>
      <p:ext uri="{BB962C8B-B14F-4D97-AF65-F5344CB8AC3E}">
        <p14:creationId xmlns:p14="http://schemas.microsoft.com/office/powerpoint/2010/main" val="41120092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pPr>
              <a:defRPr/>
            </a:pPr>
            <a:fld id="{8198F638-0B91-4AF4-94C1-9F3B48834837}" type="datetime1">
              <a:rPr lang="de-CH" smtClean="0"/>
              <a:t>23.09.24</a:t>
            </a:fld>
            <a:endParaRPr lang="de-CH"/>
          </a:p>
        </p:txBody>
      </p:sp>
      <p:sp>
        <p:nvSpPr>
          <p:cNvPr id="6" name="Foliennummernplatzhalter 5"/>
          <p:cNvSpPr>
            <a:spLocks noGrp="1"/>
          </p:cNvSpPr>
          <p:nvPr>
            <p:ph type="sldNum" sz="quarter" idx="12"/>
          </p:nvPr>
        </p:nvSpPr>
        <p:spPr/>
        <p:txBody>
          <a:bodyPr/>
          <a:lstStyle/>
          <a:p>
            <a:pPr>
              <a:defRPr/>
            </a:pPr>
            <a:fld id="{9BB26D06-D71D-463E-937C-F8E2D493400B}" type="slidenum">
              <a:rPr lang="de-CH" smtClean="0"/>
              <a:pPr>
                <a:defRPr/>
              </a:pPr>
              <a:t>18</a:t>
            </a:fld>
            <a:endParaRPr lang="de-CH"/>
          </a:p>
        </p:txBody>
      </p:sp>
      <p:pic>
        <p:nvPicPr>
          <p:cNvPr id="14" name="Grafik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399" y="1844824"/>
            <a:ext cx="7250233" cy="3600400"/>
          </a:xfrm>
          <a:prstGeom prst="rect">
            <a:avLst/>
          </a:prstGeom>
        </p:spPr>
      </p:pic>
      <p:sp>
        <p:nvSpPr>
          <p:cNvPr id="15" name="Titel 1"/>
          <p:cNvSpPr>
            <a:spLocks noGrp="1"/>
          </p:cNvSpPr>
          <p:nvPr>
            <p:ph type="title"/>
          </p:nvPr>
        </p:nvSpPr>
        <p:spPr>
          <a:noFill/>
        </p:spPr>
        <p:txBody>
          <a:bodyPr/>
          <a:lstStyle/>
          <a:p>
            <a:r>
              <a:rPr lang="de-DE" dirty="0"/>
              <a:t>Zweites Fazit</a:t>
            </a:r>
            <a:endParaRPr lang="de-CH" dirty="0"/>
          </a:p>
        </p:txBody>
      </p:sp>
      <p:sp>
        <p:nvSpPr>
          <p:cNvPr id="2" name="Textfeld 1"/>
          <p:cNvSpPr txBox="1"/>
          <p:nvPr/>
        </p:nvSpPr>
        <p:spPr>
          <a:xfrm>
            <a:off x="539552" y="5445224"/>
            <a:ext cx="8280920" cy="461665"/>
          </a:xfrm>
          <a:prstGeom prst="rect">
            <a:avLst/>
          </a:prstGeom>
          <a:noFill/>
        </p:spPr>
        <p:txBody>
          <a:bodyPr wrap="square" rtlCol="0">
            <a:spAutoFit/>
          </a:bodyPr>
          <a:lstStyle/>
          <a:p>
            <a:r>
              <a:rPr lang="de-DE" sz="2400" dirty="0"/>
              <a:t>Man kann sich nicht „nicht-</a:t>
            </a:r>
            <a:r>
              <a:rPr lang="de-DE" sz="2400" dirty="0" err="1"/>
              <a:t>beziehungsmässig</a:t>
            </a:r>
            <a:r>
              <a:rPr lang="de-DE" sz="2400" dirty="0"/>
              <a:t>“ verhalten</a:t>
            </a:r>
            <a:endParaRPr lang="de-CH" sz="2400" dirty="0"/>
          </a:p>
        </p:txBody>
      </p:sp>
      <p:sp>
        <p:nvSpPr>
          <p:cNvPr id="3" name="Fußzeilenplatzhalter 2">
            <a:extLst>
              <a:ext uri="{FF2B5EF4-FFF2-40B4-BE49-F238E27FC236}">
                <a16:creationId xmlns:a16="http://schemas.microsoft.com/office/drawing/2014/main" id="{B2C82097-BF3E-CE6A-D8E7-6A1CAC626810}"/>
              </a:ext>
            </a:extLst>
          </p:cNvPr>
          <p:cNvSpPr>
            <a:spLocks noGrp="1"/>
          </p:cNvSpPr>
          <p:nvPr>
            <p:ph type="ftr" sz="quarter" idx="11"/>
          </p:nvPr>
        </p:nvSpPr>
        <p:spPr/>
        <p:txBody>
          <a:bodyPr/>
          <a:lstStyle/>
          <a:p>
            <a:pPr>
              <a:defRPr/>
            </a:pPr>
            <a:r>
              <a:rPr lang="de-CH"/>
              <a:t>Bindungsgeleitete Schulen – Schule für alle</a:t>
            </a:r>
          </a:p>
        </p:txBody>
      </p:sp>
    </p:spTree>
    <p:extLst>
      <p:ext uri="{BB962C8B-B14F-4D97-AF65-F5344CB8AC3E}">
        <p14:creationId xmlns:p14="http://schemas.microsoft.com/office/powerpoint/2010/main" val="2080935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a:buFont typeface="Arial" panose="020B0604020202020204" pitchFamily="34" charset="0"/>
              <a:buChar char="•"/>
            </a:pPr>
            <a:r>
              <a:rPr lang="de-CH" sz="2800" dirty="0"/>
              <a:t>Regulation des basalen Stressniveaus</a:t>
            </a:r>
            <a:br>
              <a:rPr lang="de-CH" dirty="0"/>
            </a:br>
            <a:r>
              <a:rPr lang="de-CH" sz="2400" dirty="0"/>
              <a:t>- Waldspaziergang / Yoga / Tai Chi / Meditation</a:t>
            </a:r>
            <a:br>
              <a:rPr lang="de-CH" sz="2400" dirty="0"/>
            </a:br>
            <a:endParaRPr lang="de-CH" sz="2400" dirty="0"/>
          </a:p>
          <a:p>
            <a:r>
              <a:rPr lang="de-CH" sz="2800" dirty="0"/>
              <a:t>Regulation des akuten Stresses</a:t>
            </a:r>
            <a:br>
              <a:rPr lang="de-CH" sz="2800" dirty="0"/>
            </a:br>
            <a:r>
              <a:rPr lang="de-CH" sz="2400" dirty="0"/>
              <a:t> - Strategie des inneren Bildes</a:t>
            </a:r>
          </a:p>
          <a:p>
            <a:pPr marL="457200" lvl="1" indent="0">
              <a:buNone/>
            </a:pPr>
            <a:r>
              <a:rPr lang="de-CH" sz="2400" dirty="0"/>
              <a:t>	Wenn möglich selbsterlebte sichere Fürsorge aus 	eigener Kindheit</a:t>
            </a:r>
            <a:br>
              <a:rPr lang="de-CH" sz="2400" dirty="0"/>
            </a:br>
            <a:endParaRPr lang="de-CH" sz="2400" dirty="0"/>
          </a:p>
          <a:p>
            <a:pPr lvl="1">
              <a:buFont typeface="Wingdings" panose="05000000000000000000" pitchFamily="2" charset="2"/>
              <a:buChar char="Ø"/>
            </a:pPr>
            <a:r>
              <a:rPr lang="de-CH" dirty="0"/>
              <a:t>Parasympathische Parameter steigen,   sympathische Parameter fallen</a:t>
            </a:r>
          </a:p>
          <a:p>
            <a:pPr marL="457200" lvl="1" indent="0">
              <a:buNone/>
            </a:pPr>
            <a:endParaRPr lang="de-CH" dirty="0"/>
          </a:p>
        </p:txBody>
      </p:sp>
      <p:sp>
        <p:nvSpPr>
          <p:cNvPr id="4" name="Datumsplatzhalter 3"/>
          <p:cNvSpPr>
            <a:spLocks noGrp="1"/>
          </p:cNvSpPr>
          <p:nvPr>
            <p:ph type="dt" sz="half" idx="10"/>
          </p:nvPr>
        </p:nvSpPr>
        <p:spPr/>
        <p:txBody>
          <a:bodyPr/>
          <a:lstStyle/>
          <a:p>
            <a:pPr>
              <a:defRPr/>
            </a:pPr>
            <a:fld id="{5424623F-5AFA-4F2F-BBED-AA1F3E2629D9}" type="datetime1">
              <a:rPr lang="de-CH" smtClean="0"/>
              <a:t>23.09.24</a:t>
            </a:fld>
            <a:endParaRPr lang="de-CH"/>
          </a:p>
        </p:txBody>
      </p:sp>
      <p:sp>
        <p:nvSpPr>
          <p:cNvPr id="6" name="Foliennummernplatzhalter 5"/>
          <p:cNvSpPr>
            <a:spLocks noGrp="1"/>
          </p:cNvSpPr>
          <p:nvPr>
            <p:ph type="sldNum" sz="quarter" idx="12"/>
          </p:nvPr>
        </p:nvSpPr>
        <p:spPr/>
        <p:txBody>
          <a:bodyPr/>
          <a:lstStyle/>
          <a:p>
            <a:pPr>
              <a:defRPr/>
            </a:pPr>
            <a:fld id="{9BB26D06-D71D-463E-937C-F8E2D493400B}" type="slidenum">
              <a:rPr lang="de-CH" smtClean="0"/>
              <a:pPr>
                <a:defRPr/>
              </a:pPr>
              <a:t>19</a:t>
            </a:fld>
            <a:endParaRPr lang="de-CH"/>
          </a:p>
        </p:txBody>
      </p:sp>
      <p:sp>
        <p:nvSpPr>
          <p:cNvPr id="2" name="Titel 1"/>
          <p:cNvSpPr>
            <a:spLocks noGrp="1"/>
          </p:cNvSpPr>
          <p:nvPr>
            <p:ph type="title"/>
          </p:nvPr>
        </p:nvSpPr>
        <p:spPr/>
        <p:txBody>
          <a:bodyPr/>
          <a:lstStyle/>
          <a:p>
            <a:r>
              <a:rPr lang="de-CH" sz="4000" dirty="0"/>
              <a:t>Strategien zur Stressregulation</a:t>
            </a:r>
          </a:p>
        </p:txBody>
      </p:sp>
      <p:sp>
        <p:nvSpPr>
          <p:cNvPr id="5" name="Fußzeilenplatzhalter 4">
            <a:extLst>
              <a:ext uri="{FF2B5EF4-FFF2-40B4-BE49-F238E27FC236}">
                <a16:creationId xmlns:a16="http://schemas.microsoft.com/office/drawing/2014/main" id="{6C7E9991-0D67-717D-58D8-A73EE45F73BB}"/>
              </a:ext>
            </a:extLst>
          </p:cNvPr>
          <p:cNvSpPr>
            <a:spLocks noGrp="1"/>
          </p:cNvSpPr>
          <p:nvPr>
            <p:ph type="ftr" sz="quarter" idx="11"/>
          </p:nvPr>
        </p:nvSpPr>
        <p:spPr/>
        <p:txBody>
          <a:bodyPr/>
          <a:lstStyle/>
          <a:p>
            <a:pPr>
              <a:defRPr/>
            </a:pPr>
            <a:r>
              <a:rPr lang="de-CH"/>
              <a:t>Bindungsgeleitete Schulen – Schule für alle</a:t>
            </a:r>
          </a:p>
        </p:txBody>
      </p:sp>
    </p:spTree>
    <p:extLst>
      <p:ext uri="{BB962C8B-B14F-4D97-AF65-F5344CB8AC3E}">
        <p14:creationId xmlns:p14="http://schemas.microsoft.com/office/powerpoint/2010/main" val="3272124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Ausgangslage</a:t>
            </a:r>
          </a:p>
        </p:txBody>
      </p:sp>
      <p:sp>
        <p:nvSpPr>
          <p:cNvPr id="3" name="Inhaltsplatzhalter 2"/>
          <p:cNvSpPr>
            <a:spLocks noGrp="1"/>
          </p:cNvSpPr>
          <p:nvPr>
            <p:ph idx="1"/>
          </p:nvPr>
        </p:nvSpPr>
        <p:spPr/>
        <p:txBody>
          <a:bodyPr/>
          <a:lstStyle/>
          <a:p>
            <a:r>
              <a:rPr lang="de-CH" dirty="0"/>
              <a:t>Verhaltensauffälligkeiten nehmen zu</a:t>
            </a:r>
          </a:p>
          <a:p>
            <a:r>
              <a:rPr lang="de-CH" dirty="0"/>
              <a:t>Eigener Stress im Unterricht nimmt zu</a:t>
            </a:r>
          </a:p>
          <a:p>
            <a:endParaRPr lang="de-CH" dirty="0"/>
          </a:p>
          <a:p>
            <a:r>
              <a:rPr lang="de-CH" dirty="0"/>
              <a:t>Weniger Freude am Beruf, mehr Krankheiten, mehr schwierige Kinder, mehr Kinder in Sonderschulen</a:t>
            </a:r>
          </a:p>
        </p:txBody>
      </p:sp>
      <p:sp>
        <p:nvSpPr>
          <p:cNvPr id="4" name="Datumsplatzhalter 3"/>
          <p:cNvSpPr>
            <a:spLocks noGrp="1"/>
          </p:cNvSpPr>
          <p:nvPr>
            <p:ph type="dt" sz="half" idx="10"/>
          </p:nvPr>
        </p:nvSpPr>
        <p:spPr/>
        <p:txBody>
          <a:bodyPr/>
          <a:lstStyle/>
          <a:p>
            <a:pPr>
              <a:defRPr/>
            </a:pPr>
            <a:fld id="{30CE484C-6ADB-4D95-8C66-6A333AA62071}" type="datetime1">
              <a:rPr lang="de-CH" smtClean="0"/>
              <a:t>23.09.24</a:t>
            </a:fld>
            <a:endParaRPr lang="de-CH"/>
          </a:p>
        </p:txBody>
      </p:sp>
      <p:sp>
        <p:nvSpPr>
          <p:cNvPr id="5" name="Fußzeilenplatzhalter 4"/>
          <p:cNvSpPr>
            <a:spLocks noGrp="1"/>
          </p:cNvSpPr>
          <p:nvPr>
            <p:ph type="ftr" sz="quarter" idx="11"/>
          </p:nvPr>
        </p:nvSpPr>
        <p:spPr/>
        <p:txBody>
          <a:bodyPr/>
          <a:lstStyle/>
          <a:p>
            <a:pPr>
              <a:defRPr/>
            </a:pPr>
            <a:r>
              <a:rPr lang="de-CH" dirty="0"/>
              <a:t>Bindungsgeleitete Schulen – Schule für alle</a:t>
            </a:r>
          </a:p>
        </p:txBody>
      </p:sp>
      <p:sp>
        <p:nvSpPr>
          <p:cNvPr id="6" name="Foliennummernplatzhalter 5"/>
          <p:cNvSpPr>
            <a:spLocks noGrp="1"/>
          </p:cNvSpPr>
          <p:nvPr>
            <p:ph type="sldNum" sz="quarter" idx="12"/>
          </p:nvPr>
        </p:nvSpPr>
        <p:spPr/>
        <p:txBody>
          <a:bodyPr/>
          <a:lstStyle/>
          <a:p>
            <a:pPr>
              <a:defRPr/>
            </a:pPr>
            <a:fld id="{9BB26D06-D71D-463E-937C-F8E2D493400B}" type="slidenum">
              <a:rPr lang="de-CH" smtClean="0"/>
              <a:pPr>
                <a:defRPr/>
              </a:pPr>
              <a:t>2</a:t>
            </a:fld>
            <a:endParaRPr lang="de-CH"/>
          </a:p>
        </p:txBody>
      </p:sp>
    </p:spTree>
    <p:extLst>
      <p:ext uri="{BB962C8B-B14F-4D97-AF65-F5344CB8AC3E}">
        <p14:creationId xmlns:p14="http://schemas.microsoft.com/office/powerpoint/2010/main" val="6618096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922114"/>
          </a:xfrm>
        </p:spPr>
        <p:txBody>
          <a:bodyPr/>
          <a:lstStyle/>
          <a:p>
            <a:r>
              <a:rPr lang="de-DE" dirty="0"/>
              <a:t>Zusammenfassung</a:t>
            </a:r>
            <a:endParaRPr lang="de-CH" dirty="0"/>
          </a:p>
        </p:txBody>
      </p:sp>
      <p:sp>
        <p:nvSpPr>
          <p:cNvPr id="3" name="Inhaltsplatzhalter 2"/>
          <p:cNvSpPr>
            <a:spLocks noGrp="1"/>
          </p:cNvSpPr>
          <p:nvPr>
            <p:ph idx="1"/>
          </p:nvPr>
        </p:nvSpPr>
        <p:spPr>
          <a:xfrm>
            <a:off x="457200" y="1160964"/>
            <a:ext cx="8229600" cy="5195386"/>
          </a:xfrm>
        </p:spPr>
        <p:txBody>
          <a:bodyPr/>
          <a:lstStyle/>
          <a:p>
            <a:r>
              <a:rPr lang="de-DE" dirty="0" err="1"/>
              <a:t>SuS</a:t>
            </a:r>
            <a:r>
              <a:rPr lang="de-DE" dirty="0"/>
              <a:t> sind optimal an Umfeld angepasst</a:t>
            </a:r>
          </a:p>
          <a:p>
            <a:r>
              <a:rPr lang="de-DE" dirty="0"/>
              <a:t>LPs können das ändern</a:t>
            </a:r>
          </a:p>
          <a:p>
            <a:r>
              <a:rPr lang="de-DE" dirty="0"/>
              <a:t>Eigene Selbstregulation hat </a:t>
            </a:r>
            <a:r>
              <a:rPr lang="de-DE" dirty="0" err="1"/>
              <a:t>grössten</a:t>
            </a:r>
            <a:r>
              <a:rPr lang="de-DE" dirty="0"/>
              <a:t> Effekt</a:t>
            </a:r>
          </a:p>
          <a:p>
            <a:r>
              <a:rPr lang="de-DE" dirty="0"/>
              <a:t>Die Lernleistung der </a:t>
            </a:r>
            <a:r>
              <a:rPr lang="de-DE" dirty="0" err="1"/>
              <a:t>SuS</a:t>
            </a:r>
            <a:r>
              <a:rPr lang="de-DE" dirty="0"/>
              <a:t> hängt davon ab, wie die Bindung funktioniert</a:t>
            </a:r>
          </a:p>
          <a:p>
            <a:r>
              <a:rPr lang="de-DE" dirty="0"/>
              <a:t>Man hat die Wahl zwischen Kerosin und Oxytocin (Nichts tun gibt es nicht)</a:t>
            </a:r>
          </a:p>
          <a:p>
            <a:r>
              <a:rPr lang="de-DE" dirty="0"/>
              <a:t>Intuitiv verhält man sich falsch</a:t>
            </a:r>
          </a:p>
          <a:p>
            <a:endParaRPr lang="de-DE" dirty="0"/>
          </a:p>
          <a:p>
            <a:pPr marL="0" indent="0">
              <a:buNone/>
            </a:pPr>
            <a:endParaRPr lang="de-DE" dirty="0"/>
          </a:p>
          <a:p>
            <a:endParaRPr lang="de-CH" dirty="0"/>
          </a:p>
        </p:txBody>
      </p:sp>
      <p:sp>
        <p:nvSpPr>
          <p:cNvPr id="4" name="Datumsplatzhalter 3"/>
          <p:cNvSpPr>
            <a:spLocks noGrp="1"/>
          </p:cNvSpPr>
          <p:nvPr>
            <p:ph type="dt" sz="half" idx="10"/>
          </p:nvPr>
        </p:nvSpPr>
        <p:spPr/>
        <p:txBody>
          <a:bodyPr/>
          <a:lstStyle/>
          <a:p>
            <a:pPr>
              <a:defRPr/>
            </a:pPr>
            <a:fld id="{922E117B-354C-4718-8D13-7A9A9CC4A005}" type="datetime1">
              <a:rPr lang="de-CH" smtClean="0"/>
              <a:t>23.09.24</a:t>
            </a:fld>
            <a:endParaRPr lang="de-CH"/>
          </a:p>
        </p:txBody>
      </p:sp>
      <p:sp>
        <p:nvSpPr>
          <p:cNvPr id="5" name="Fußzeilenplatzhalter 4"/>
          <p:cNvSpPr>
            <a:spLocks noGrp="1"/>
          </p:cNvSpPr>
          <p:nvPr>
            <p:ph type="ftr" sz="quarter" idx="11"/>
          </p:nvPr>
        </p:nvSpPr>
        <p:spPr/>
        <p:txBody>
          <a:bodyPr/>
          <a:lstStyle/>
          <a:p>
            <a:pPr>
              <a:defRPr/>
            </a:pPr>
            <a:r>
              <a:rPr lang="de-CH" dirty="0"/>
              <a:t>Bindungsgeleitete Schulen – Schule für alle</a:t>
            </a:r>
          </a:p>
        </p:txBody>
      </p:sp>
      <p:sp>
        <p:nvSpPr>
          <p:cNvPr id="6" name="Foliennummernplatzhalter 5"/>
          <p:cNvSpPr>
            <a:spLocks noGrp="1"/>
          </p:cNvSpPr>
          <p:nvPr>
            <p:ph type="sldNum" sz="quarter" idx="12"/>
          </p:nvPr>
        </p:nvSpPr>
        <p:spPr/>
        <p:txBody>
          <a:bodyPr/>
          <a:lstStyle/>
          <a:p>
            <a:pPr>
              <a:defRPr/>
            </a:pPr>
            <a:fld id="{9BB26D06-D71D-463E-937C-F8E2D493400B}" type="slidenum">
              <a:rPr lang="de-CH" smtClean="0"/>
              <a:pPr>
                <a:defRPr/>
              </a:pPr>
              <a:t>20</a:t>
            </a:fld>
            <a:endParaRPr lang="de-CH"/>
          </a:p>
        </p:txBody>
      </p:sp>
    </p:spTree>
    <p:extLst>
      <p:ext uri="{BB962C8B-B14F-4D97-AF65-F5344CB8AC3E}">
        <p14:creationId xmlns:p14="http://schemas.microsoft.com/office/powerpoint/2010/main" val="21500971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Projekt Regelschule</a:t>
            </a:r>
            <a:endParaRPr lang="de-CH" dirty="0"/>
          </a:p>
        </p:txBody>
      </p:sp>
      <p:sp>
        <p:nvSpPr>
          <p:cNvPr id="3" name="Datumsplatzhalter 2"/>
          <p:cNvSpPr>
            <a:spLocks noGrp="1"/>
          </p:cNvSpPr>
          <p:nvPr>
            <p:ph type="dt" sz="half" idx="10"/>
          </p:nvPr>
        </p:nvSpPr>
        <p:spPr/>
        <p:txBody>
          <a:bodyPr/>
          <a:lstStyle/>
          <a:p>
            <a:pPr>
              <a:defRPr/>
            </a:pPr>
            <a:fld id="{C0B6139F-BAF3-4BE1-A6E8-D0B18715F3E1}" type="datetime1">
              <a:rPr lang="de-CH" smtClean="0"/>
              <a:t>23.09.24</a:t>
            </a:fld>
            <a:endParaRPr lang="de-CH"/>
          </a:p>
        </p:txBody>
      </p:sp>
      <p:sp>
        <p:nvSpPr>
          <p:cNvPr id="4" name="Fußzeilenplatzhalter 3"/>
          <p:cNvSpPr>
            <a:spLocks noGrp="1"/>
          </p:cNvSpPr>
          <p:nvPr>
            <p:ph type="ftr" sz="quarter" idx="11"/>
          </p:nvPr>
        </p:nvSpPr>
        <p:spPr/>
        <p:txBody>
          <a:bodyPr/>
          <a:lstStyle/>
          <a:p>
            <a:pPr>
              <a:defRPr/>
            </a:pPr>
            <a:r>
              <a:rPr lang="de-CH"/>
              <a:t>Bindungsgeleitete Schulen – Schule für alle</a:t>
            </a:r>
          </a:p>
        </p:txBody>
      </p:sp>
      <p:sp>
        <p:nvSpPr>
          <p:cNvPr id="5" name="Foliennummernplatzhalter 4"/>
          <p:cNvSpPr>
            <a:spLocks noGrp="1"/>
          </p:cNvSpPr>
          <p:nvPr>
            <p:ph type="sldNum" sz="quarter" idx="12"/>
          </p:nvPr>
        </p:nvSpPr>
        <p:spPr/>
        <p:txBody>
          <a:bodyPr/>
          <a:lstStyle/>
          <a:p>
            <a:pPr>
              <a:defRPr/>
            </a:pPr>
            <a:fld id="{5ABC10FC-AF14-4729-99D5-A40809D01C01}" type="slidenum">
              <a:rPr lang="de-CH" smtClean="0"/>
              <a:pPr>
                <a:defRPr/>
              </a:pPr>
              <a:t>21</a:t>
            </a:fld>
            <a:endParaRPr lang="de-CH"/>
          </a:p>
        </p:txBody>
      </p:sp>
      <p:sp>
        <p:nvSpPr>
          <p:cNvPr id="9" name="Inhaltsplatzhalter 2"/>
          <p:cNvSpPr txBox="1">
            <a:spLocks/>
          </p:cNvSpPr>
          <p:nvPr/>
        </p:nvSpPr>
        <p:spPr>
          <a:xfrm>
            <a:off x="457200" y="1600200"/>
            <a:ext cx="8229600" cy="4525963"/>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anose="020B0604020202020204" pitchFamily="34" charset="0"/>
              <a:buChar char="•"/>
            </a:pPr>
            <a:r>
              <a:rPr lang="de-DE" dirty="0"/>
              <a:t>Herbst 2024 Pilotprojekt  </a:t>
            </a:r>
            <a:br>
              <a:rPr lang="de-DE" dirty="0"/>
            </a:br>
            <a:r>
              <a:rPr lang="de-DE" dirty="0"/>
              <a:t>- Grundveranstaltung 2 Tage</a:t>
            </a:r>
            <a:br>
              <a:rPr lang="de-DE" dirty="0"/>
            </a:br>
            <a:r>
              <a:rPr lang="de-DE" dirty="0"/>
              <a:t>- Regelschulen Dorneck-</a:t>
            </a:r>
            <a:r>
              <a:rPr lang="de-DE" dirty="0" err="1"/>
              <a:t>Thierstein</a:t>
            </a:r>
            <a:br>
              <a:rPr lang="de-DE" dirty="0"/>
            </a:br>
            <a:endParaRPr lang="de-DE" dirty="0"/>
          </a:p>
          <a:p>
            <a:r>
              <a:rPr lang="de-DE" dirty="0"/>
              <a:t>Vertiefungskurse für interessierte LPs möglich</a:t>
            </a:r>
          </a:p>
          <a:p>
            <a:r>
              <a:rPr lang="de-CH" dirty="0"/>
              <a:t>Durchführung in weiteren Regionen des Kantons noch offen</a:t>
            </a:r>
          </a:p>
        </p:txBody>
      </p:sp>
    </p:spTree>
    <p:extLst>
      <p:ext uri="{BB962C8B-B14F-4D97-AF65-F5344CB8AC3E}">
        <p14:creationId xmlns:p14="http://schemas.microsoft.com/office/powerpoint/2010/main" val="35973357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Aufbau WB-Projekt</a:t>
            </a:r>
          </a:p>
        </p:txBody>
      </p:sp>
      <p:sp>
        <p:nvSpPr>
          <p:cNvPr id="3" name="Datumsplatzhalter 2"/>
          <p:cNvSpPr>
            <a:spLocks noGrp="1"/>
          </p:cNvSpPr>
          <p:nvPr>
            <p:ph type="dt" sz="half" idx="10"/>
          </p:nvPr>
        </p:nvSpPr>
        <p:spPr/>
        <p:txBody>
          <a:bodyPr/>
          <a:lstStyle/>
          <a:p>
            <a:pPr>
              <a:defRPr/>
            </a:pPr>
            <a:fld id="{E150548F-5A5E-4C5C-9E42-6BB0C6297DA0}" type="datetime1">
              <a:rPr lang="de-CH" smtClean="0"/>
              <a:t>23.09.24</a:t>
            </a:fld>
            <a:endParaRPr lang="de-CH"/>
          </a:p>
        </p:txBody>
      </p:sp>
      <p:sp>
        <p:nvSpPr>
          <p:cNvPr id="4" name="Fußzeilenplatzhalter 3"/>
          <p:cNvSpPr>
            <a:spLocks noGrp="1"/>
          </p:cNvSpPr>
          <p:nvPr>
            <p:ph type="ftr" sz="quarter" idx="11"/>
          </p:nvPr>
        </p:nvSpPr>
        <p:spPr/>
        <p:txBody>
          <a:bodyPr/>
          <a:lstStyle/>
          <a:p>
            <a:pPr>
              <a:defRPr/>
            </a:pPr>
            <a:r>
              <a:rPr lang="de-CH"/>
              <a:t>Bindungsgeleitete Schulen – Schule für alle</a:t>
            </a:r>
            <a:endParaRPr lang="de-CH" dirty="0"/>
          </a:p>
        </p:txBody>
      </p:sp>
      <p:sp>
        <p:nvSpPr>
          <p:cNvPr id="5" name="Foliennummernplatzhalter 4"/>
          <p:cNvSpPr>
            <a:spLocks noGrp="1"/>
          </p:cNvSpPr>
          <p:nvPr>
            <p:ph type="sldNum" sz="quarter" idx="12"/>
          </p:nvPr>
        </p:nvSpPr>
        <p:spPr/>
        <p:txBody>
          <a:bodyPr/>
          <a:lstStyle/>
          <a:p>
            <a:pPr>
              <a:defRPr/>
            </a:pPr>
            <a:fld id="{5ABC10FC-AF14-4729-99D5-A40809D01C01}" type="slidenum">
              <a:rPr lang="de-CH" smtClean="0"/>
              <a:pPr>
                <a:defRPr/>
              </a:pPr>
              <a:t>22</a:t>
            </a:fld>
            <a:endParaRPr lang="de-CH"/>
          </a:p>
        </p:txBody>
      </p:sp>
      <p:sp>
        <p:nvSpPr>
          <p:cNvPr id="6" name="Textfeld 5"/>
          <p:cNvSpPr txBox="1"/>
          <p:nvPr/>
        </p:nvSpPr>
        <p:spPr>
          <a:xfrm>
            <a:off x="837928" y="1268760"/>
            <a:ext cx="7848872" cy="4524315"/>
          </a:xfrm>
          <a:prstGeom prst="rect">
            <a:avLst/>
          </a:prstGeom>
          <a:noFill/>
        </p:spPr>
        <p:txBody>
          <a:bodyPr wrap="square" rtlCol="0">
            <a:spAutoFit/>
          </a:bodyPr>
          <a:lstStyle/>
          <a:p>
            <a:r>
              <a:rPr lang="de-DE" sz="2400" dirty="0"/>
              <a:t>Aktuell Durchlauf für Sonderschulen im Kanton</a:t>
            </a:r>
          </a:p>
          <a:p>
            <a:endParaRPr lang="de-CH" sz="2400" dirty="0"/>
          </a:p>
          <a:p>
            <a:r>
              <a:rPr lang="de-CH" sz="2400" b="1" dirty="0"/>
              <a:t>3 Phasen</a:t>
            </a:r>
          </a:p>
          <a:p>
            <a:endParaRPr lang="de-CH" sz="2400" dirty="0"/>
          </a:p>
          <a:p>
            <a:pPr marL="342900" indent="-342900">
              <a:buAutoNum type="arabicPeriod"/>
            </a:pPr>
            <a:r>
              <a:rPr lang="de-CH" sz="2400" dirty="0"/>
              <a:t>Grundveranstaltung (2 Tage; TN offen)</a:t>
            </a:r>
          </a:p>
          <a:p>
            <a:pPr marL="342900" indent="-342900">
              <a:buAutoNum type="arabicPeriod"/>
            </a:pPr>
            <a:endParaRPr lang="de-CH" sz="2400" dirty="0"/>
          </a:p>
          <a:p>
            <a:pPr marL="342900" indent="-342900">
              <a:buAutoNum type="arabicPeriod"/>
            </a:pPr>
            <a:r>
              <a:rPr lang="de-CH" sz="2400" dirty="0"/>
              <a:t>Vertiefungsphase reelle Interaktion (6 Tage; 60 TN)</a:t>
            </a:r>
          </a:p>
          <a:p>
            <a:pPr marL="342900" indent="-342900">
              <a:buAutoNum type="arabicPeriod"/>
            </a:pPr>
            <a:endParaRPr lang="de-CH" sz="2400" dirty="0"/>
          </a:p>
          <a:p>
            <a:pPr marL="342900" indent="-342900">
              <a:buAutoNum type="arabicPeriod"/>
            </a:pPr>
            <a:r>
              <a:rPr lang="de-CH" sz="2400" dirty="0"/>
              <a:t>Training symbolische Interaktion (10 Tage; 20 TN)</a:t>
            </a:r>
          </a:p>
          <a:p>
            <a:endParaRPr lang="de-CH" sz="2400" dirty="0"/>
          </a:p>
          <a:p>
            <a:pPr marL="342900" indent="-342900">
              <a:buAutoNum type="arabicPeriod"/>
            </a:pPr>
            <a:endParaRPr lang="de-CH" sz="2400" dirty="0"/>
          </a:p>
          <a:p>
            <a:r>
              <a:rPr lang="de-CH" sz="2400" dirty="0"/>
              <a:t>Parallel dazu allenfalls Selbsterfahrung</a:t>
            </a:r>
          </a:p>
        </p:txBody>
      </p:sp>
    </p:spTree>
    <p:extLst>
      <p:ext uri="{BB962C8B-B14F-4D97-AF65-F5344CB8AC3E}">
        <p14:creationId xmlns:p14="http://schemas.microsoft.com/office/powerpoint/2010/main" val="12981228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89046" y="2132856"/>
            <a:ext cx="8229600" cy="1143000"/>
          </a:xfrm>
        </p:spPr>
        <p:txBody>
          <a:bodyPr/>
          <a:lstStyle/>
          <a:p>
            <a:r>
              <a:rPr lang="de-DE" dirty="0"/>
              <a:t>Fragen?</a:t>
            </a:r>
            <a:endParaRPr lang="de-CH" dirty="0"/>
          </a:p>
        </p:txBody>
      </p:sp>
      <p:sp>
        <p:nvSpPr>
          <p:cNvPr id="3" name="Datumsplatzhalter 2"/>
          <p:cNvSpPr>
            <a:spLocks noGrp="1"/>
          </p:cNvSpPr>
          <p:nvPr>
            <p:ph type="dt" sz="half" idx="10"/>
          </p:nvPr>
        </p:nvSpPr>
        <p:spPr/>
        <p:txBody>
          <a:bodyPr/>
          <a:lstStyle/>
          <a:p>
            <a:pPr>
              <a:defRPr/>
            </a:pPr>
            <a:fld id="{C3D594CF-CE23-4436-9208-213D20A24EA4}" type="datetime1">
              <a:rPr lang="de-CH" smtClean="0"/>
              <a:t>23.09.24</a:t>
            </a:fld>
            <a:endParaRPr lang="de-CH"/>
          </a:p>
        </p:txBody>
      </p:sp>
      <p:sp>
        <p:nvSpPr>
          <p:cNvPr id="4" name="Fußzeilenplatzhalter 3"/>
          <p:cNvSpPr>
            <a:spLocks noGrp="1"/>
          </p:cNvSpPr>
          <p:nvPr>
            <p:ph type="ftr" sz="quarter" idx="11"/>
          </p:nvPr>
        </p:nvSpPr>
        <p:spPr/>
        <p:txBody>
          <a:bodyPr/>
          <a:lstStyle/>
          <a:p>
            <a:pPr>
              <a:defRPr/>
            </a:pPr>
            <a:r>
              <a:rPr lang="de-CH"/>
              <a:t>Bindungsgeleitete Schulen – Schule für alle</a:t>
            </a:r>
          </a:p>
        </p:txBody>
      </p:sp>
      <p:sp>
        <p:nvSpPr>
          <p:cNvPr id="5" name="Foliennummernplatzhalter 4"/>
          <p:cNvSpPr>
            <a:spLocks noGrp="1"/>
          </p:cNvSpPr>
          <p:nvPr>
            <p:ph type="sldNum" sz="quarter" idx="12"/>
          </p:nvPr>
        </p:nvSpPr>
        <p:spPr/>
        <p:txBody>
          <a:bodyPr/>
          <a:lstStyle/>
          <a:p>
            <a:pPr>
              <a:defRPr/>
            </a:pPr>
            <a:fld id="{5ABC10FC-AF14-4729-99D5-A40809D01C01}" type="slidenum">
              <a:rPr lang="de-CH" smtClean="0"/>
              <a:pPr>
                <a:defRPr/>
              </a:pPr>
              <a:t>23</a:t>
            </a:fld>
            <a:endParaRPr lang="de-CH"/>
          </a:p>
        </p:txBody>
      </p:sp>
    </p:spTree>
    <p:extLst>
      <p:ext uri="{BB962C8B-B14F-4D97-AF65-F5344CB8AC3E}">
        <p14:creationId xmlns:p14="http://schemas.microsoft.com/office/powerpoint/2010/main" val="7600690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89046" y="2132856"/>
            <a:ext cx="8229600" cy="1143000"/>
          </a:xfrm>
        </p:spPr>
        <p:txBody>
          <a:bodyPr/>
          <a:lstStyle/>
          <a:p>
            <a:r>
              <a:rPr lang="de-DE" dirty="0"/>
              <a:t>Herzlichen Dank für Ihre Aufmerksamkeit</a:t>
            </a:r>
            <a:endParaRPr lang="de-CH" dirty="0"/>
          </a:p>
        </p:txBody>
      </p:sp>
      <p:sp>
        <p:nvSpPr>
          <p:cNvPr id="3" name="Datumsplatzhalter 2"/>
          <p:cNvSpPr>
            <a:spLocks noGrp="1"/>
          </p:cNvSpPr>
          <p:nvPr>
            <p:ph type="dt" sz="half" idx="10"/>
          </p:nvPr>
        </p:nvSpPr>
        <p:spPr/>
        <p:txBody>
          <a:bodyPr/>
          <a:lstStyle/>
          <a:p>
            <a:pPr>
              <a:defRPr/>
            </a:pPr>
            <a:fld id="{1C3FAD59-E9CC-4D89-83A0-B8D163FB181D}" type="datetime1">
              <a:rPr lang="de-CH" smtClean="0"/>
              <a:t>23.09.24</a:t>
            </a:fld>
            <a:endParaRPr lang="de-CH"/>
          </a:p>
        </p:txBody>
      </p:sp>
      <p:sp>
        <p:nvSpPr>
          <p:cNvPr id="4" name="Fußzeilenplatzhalter 3"/>
          <p:cNvSpPr>
            <a:spLocks noGrp="1"/>
          </p:cNvSpPr>
          <p:nvPr>
            <p:ph type="ftr" sz="quarter" idx="11"/>
          </p:nvPr>
        </p:nvSpPr>
        <p:spPr/>
        <p:txBody>
          <a:bodyPr/>
          <a:lstStyle/>
          <a:p>
            <a:pPr>
              <a:defRPr/>
            </a:pPr>
            <a:r>
              <a:rPr lang="de-CH"/>
              <a:t>Bindungsgeleitete Schulen – Schule für alle</a:t>
            </a:r>
          </a:p>
        </p:txBody>
      </p:sp>
      <p:sp>
        <p:nvSpPr>
          <p:cNvPr id="5" name="Foliennummernplatzhalter 4"/>
          <p:cNvSpPr>
            <a:spLocks noGrp="1"/>
          </p:cNvSpPr>
          <p:nvPr>
            <p:ph type="sldNum" sz="quarter" idx="12"/>
          </p:nvPr>
        </p:nvSpPr>
        <p:spPr/>
        <p:txBody>
          <a:bodyPr/>
          <a:lstStyle/>
          <a:p>
            <a:pPr>
              <a:defRPr/>
            </a:pPr>
            <a:fld id="{5ABC10FC-AF14-4729-99D5-A40809D01C01}" type="slidenum">
              <a:rPr lang="de-CH" smtClean="0"/>
              <a:pPr>
                <a:defRPr/>
              </a:pPr>
              <a:t>24</a:t>
            </a:fld>
            <a:endParaRPr lang="de-CH"/>
          </a:p>
        </p:txBody>
      </p:sp>
    </p:spTree>
    <p:extLst>
      <p:ext uri="{BB962C8B-B14F-4D97-AF65-F5344CB8AC3E}">
        <p14:creationId xmlns:p14="http://schemas.microsoft.com/office/powerpoint/2010/main" val="1448989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Suche nach Lösungen</a:t>
            </a:r>
          </a:p>
        </p:txBody>
      </p:sp>
      <p:sp>
        <p:nvSpPr>
          <p:cNvPr id="3" name="Inhaltsplatzhalter 2"/>
          <p:cNvSpPr>
            <a:spLocks noGrp="1"/>
          </p:cNvSpPr>
          <p:nvPr>
            <p:ph idx="1"/>
          </p:nvPr>
        </p:nvSpPr>
        <p:spPr/>
        <p:txBody>
          <a:bodyPr/>
          <a:lstStyle/>
          <a:p>
            <a:r>
              <a:rPr lang="de-CH" dirty="0"/>
              <a:t>Bindungsforschung erklärt die Verhaltensauffälligkeiten gut und sollte somit Ausgangspunkt für Diskussion nach Lösungen sein.</a:t>
            </a:r>
          </a:p>
          <a:p>
            <a:endParaRPr lang="de-CH" dirty="0"/>
          </a:p>
          <a:p>
            <a:r>
              <a:rPr lang="de-CH" dirty="0"/>
              <a:t>bindungsgeleiteten Interventionen von Prof. Dr. H. Julius, Universität Rostock</a:t>
            </a:r>
          </a:p>
        </p:txBody>
      </p:sp>
      <p:sp>
        <p:nvSpPr>
          <p:cNvPr id="4" name="Datumsplatzhalter 3"/>
          <p:cNvSpPr>
            <a:spLocks noGrp="1"/>
          </p:cNvSpPr>
          <p:nvPr>
            <p:ph type="dt" sz="half" idx="10"/>
          </p:nvPr>
        </p:nvSpPr>
        <p:spPr/>
        <p:txBody>
          <a:bodyPr/>
          <a:lstStyle/>
          <a:p>
            <a:pPr>
              <a:defRPr/>
            </a:pPr>
            <a:fld id="{2D7D79DE-1A54-41CD-AF3E-D880B30A4006}" type="datetime1">
              <a:rPr lang="de-CH" smtClean="0"/>
              <a:t>23.09.24</a:t>
            </a:fld>
            <a:endParaRPr lang="de-CH"/>
          </a:p>
        </p:txBody>
      </p:sp>
      <p:sp>
        <p:nvSpPr>
          <p:cNvPr id="5" name="Fußzeilenplatzhalter 4"/>
          <p:cNvSpPr>
            <a:spLocks noGrp="1"/>
          </p:cNvSpPr>
          <p:nvPr>
            <p:ph type="ftr" sz="quarter" idx="11"/>
          </p:nvPr>
        </p:nvSpPr>
        <p:spPr/>
        <p:txBody>
          <a:bodyPr/>
          <a:lstStyle/>
          <a:p>
            <a:pPr>
              <a:defRPr/>
            </a:pPr>
            <a:r>
              <a:rPr lang="de-CH"/>
              <a:t>Bindungsgeleitete Schulen – Schule für alle</a:t>
            </a:r>
          </a:p>
        </p:txBody>
      </p:sp>
      <p:sp>
        <p:nvSpPr>
          <p:cNvPr id="6" name="Foliennummernplatzhalter 5"/>
          <p:cNvSpPr>
            <a:spLocks noGrp="1"/>
          </p:cNvSpPr>
          <p:nvPr>
            <p:ph type="sldNum" sz="quarter" idx="12"/>
          </p:nvPr>
        </p:nvSpPr>
        <p:spPr/>
        <p:txBody>
          <a:bodyPr/>
          <a:lstStyle/>
          <a:p>
            <a:pPr>
              <a:defRPr/>
            </a:pPr>
            <a:fld id="{9BB26D06-D71D-463E-937C-F8E2D493400B}" type="slidenum">
              <a:rPr lang="de-CH" smtClean="0"/>
              <a:pPr>
                <a:defRPr/>
              </a:pPr>
              <a:t>3</a:t>
            </a:fld>
            <a:endParaRPr lang="de-CH"/>
          </a:p>
        </p:txBody>
      </p:sp>
    </p:spTree>
    <p:extLst>
      <p:ext uri="{BB962C8B-B14F-4D97-AF65-F5344CB8AC3E}">
        <p14:creationId xmlns:p14="http://schemas.microsoft.com/office/powerpoint/2010/main" val="63613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Bindungstheorie</a:t>
            </a:r>
          </a:p>
        </p:txBody>
      </p:sp>
      <p:sp>
        <p:nvSpPr>
          <p:cNvPr id="3" name="Inhaltsplatzhalter 2"/>
          <p:cNvSpPr>
            <a:spLocks noGrp="1"/>
          </p:cNvSpPr>
          <p:nvPr>
            <p:ph idx="1"/>
          </p:nvPr>
        </p:nvSpPr>
        <p:spPr/>
        <p:txBody>
          <a:bodyPr/>
          <a:lstStyle/>
          <a:p>
            <a:r>
              <a:rPr lang="de-CH" dirty="0"/>
              <a:t>In der Evolution sehr wichtig für das Überleben der Menschheit</a:t>
            </a:r>
          </a:p>
          <a:p>
            <a:endParaRPr lang="de-CH" dirty="0"/>
          </a:p>
          <a:p>
            <a:r>
              <a:rPr lang="de-CH" dirty="0"/>
              <a:t>Bindungstheorie </a:t>
            </a:r>
          </a:p>
          <a:p>
            <a:pPr lvl="1"/>
            <a:r>
              <a:rPr lang="de-CH" dirty="0"/>
              <a:t>Bindungsverhalten </a:t>
            </a:r>
          </a:p>
          <a:p>
            <a:pPr lvl="1"/>
            <a:r>
              <a:rPr lang="de-CH" dirty="0"/>
              <a:t>Fürsorgeverhalten und </a:t>
            </a:r>
          </a:p>
          <a:p>
            <a:pPr lvl="1"/>
            <a:r>
              <a:rPr lang="de-CH" dirty="0"/>
              <a:t>Exploration</a:t>
            </a:r>
          </a:p>
        </p:txBody>
      </p:sp>
      <p:sp>
        <p:nvSpPr>
          <p:cNvPr id="4" name="Datumsplatzhalter 3"/>
          <p:cNvSpPr>
            <a:spLocks noGrp="1"/>
          </p:cNvSpPr>
          <p:nvPr>
            <p:ph type="dt" sz="half" idx="10"/>
          </p:nvPr>
        </p:nvSpPr>
        <p:spPr/>
        <p:txBody>
          <a:bodyPr/>
          <a:lstStyle/>
          <a:p>
            <a:pPr>
              <a:defRPr/>
            </a:pPr>
            <a:fld id="{AA4ABF3E-8588-4B7D-8DAE-8A2175261F74}" type="datetime1">
              <a:rPr lang="de-CH" smtClean="0"/>
              <a:t>23.09.24</a:t>
            </a:fld>
            <a:endParaRPr lang="de-CH"/>
          </a:p>
        </p:txBody>
      </p:sp>
      <p:sp>
        <p:nvSpPr>
          <p:cNvPr id="5" name="Fußzeilenplatzhalter 4"/>
          <p:cNvSpPr>
            <a:spLocks noGrp="1"/>
          </p:cNvSpPr>
          <p:nvPr>
            <p:ph type="ftr" sz="quarter" idx="11"/>
          </p:nvPr>
        </p:nvSpPr>
        <p:spPr/>
        <p:txBody>
          <a:bodyPr/>
          <a:lstStyle/>
          <a:p>
            <a:pPr>
              <a:defRPr/>
            </a:pPr>
            <a:r>
              <a:rPr lang="de-CH"/>
              <a:t>Bindungsgeleitete Schulen – Schule für alle</a:t>
            </a:r>
          </a:p>
        </p:txBody>
      </p:sp>
      <p:sp>
        <p:nvSpPr>
          <p:cNvPr id="6" name="Foliennummernplatzhalter 5"/>
          <p:cNvSpPr>
            <a:spLocks noGrp="1"/>
          </p:cNvSpPr>
          <p:nvPr>
            <p:ph type="sldNum" sz="quarter" idx="12"/>
          </p:nvPr>
        </p:nvSpPr>
        <p:spPr/>
        <p:txBody>
          <a:bodyPr/>
          <a:lstStyle/>
          <a:p>
            <a:pPr>
              <a:defRPr/>
            </a:pPr>
            <a:fld id="{9BB26D06-D71D-463E-937C-F8E2D493400B}" type="slidenum">
              <a:rPr lang="de-CH" smtClean="0"/>
              <a:pPr>
                <a:defRPr/>
              </a:pPr>
              <a:t>4</a:t>
            </a:fld>
            <a:endParaRPr lang="de-CH"/>
          </a:p>
        </p:txBody>
      </p:sp>
    </p:spTree>
    <p:extLst>
      <p:ext uri="{BB962C8B-B14F-4D97-AF65-F5344CB8AC3E}">
        <p14:creationId xmlns:p14="http://schemas.microsoft.com/office/powerpoint/2010/main" val="42361006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Bindungsmuster</a:t>
            </a:r>
          </a:p>
        </p:txBody>
      </p:sp>
      <p:sp>
        <p:nvSpPr>
          <p:cNvPr id="3" name="Inhaltsplatzhalter 2"/>
          <p:cNvSpPr>
            <a:spLocks noGrp="1"/>
          </p:cNvSpPr>
          <p:nvPr>
            <p:ph idx="1"/>
          </p:nvPr>
        </p:nvSpPr>
        <p:spPr/>
        <p:txBody>
          <a:bodyPr/>
          <a:lstStyle/>
          <a:p>
            <a:r>
              <a:rPr lang="de-CH" dirty="0"/>
              <a:t>Bindungsmuster entstehen in der frühen Kindheit im Zusammenleben mit den nächsten Bezugspersonen</a:t>
            </a:r>
          </a:p>
          <a:p>
            <a:r>
              <a:rPr lang="de-CH" dirty="0"/>
              <a:t>Sichere versus unsichere Bindung</a:t>
            </a:r>
          </a:p>
          <a:p>
            <a:endParaRPr lang="de-CH" dirty="0"/>
          </a:p>
        </p:txBody>
      </p:sp>
      <p:sp>
        <p:nvSpPr>
          <p:cNvPr id="4" name="Datumsplatzhalter 3"/>
          <p:cNvSpPr>
            <a:spLocks noGrp="1"/>
          </p:cNvSpPr>
          <p:nvPr>
            <p:ph type="dt" sz="half" idx="10"/>
          </p:nvPr>
        </p:nvSpPr>
        <p:spPr/>
        <p:txBody>
          <a:bodyPr/>
          <a:lstStyle/>
          <a:p>
            <a:pPr>
              <a:defRPr/>
            </a:pPr>
            <a:fld id="{7247B0EE-51EA-4108-B040-D08AAFA5F346}" type="datetime1">
              <a:rPr lang="de-CH" smtClean="0"/>
              <a:t>23.09.24</a:t>
            </a:fld>
            <a:endParaRPr lang="de-CH"/>
          </a:p>
        </p:txBody>
      </p:sp>
      <p:sp>
        <p:nvSpPr>
          <p:cNvPr id="5" name="Fußzeilenplatzhalter 4"/>
          <p:cNvSpPr>
            <a:spLocks noGrp="1"/>
          </p:cNvSpPr>
          <p:nvPr>
            <p:ph type="ftr" sz="quarter" idx="11"/>
          </p:nvPr>
        </p:nvSpPr>
        <p:spPr/>
        <p:txBody>
          <a:bodyPr/>
          <a:lstStyle/>
          <a:p>
            <a:pPr>
              <a:defRPr/>
            </a:pPr>
            <a:r>
              <a:rPr lang="de-CH"/>
              <a:t>Bindungsgeleitete Schulen – Schule für alle</a:t>
            </a:r>
          </a:p>
        </p:txBody>
      </p:sp>
      <p:sp>
        <p:nvSpPr>
          <p:cNvPr id="6" name="Foliennummernplatzhalter 5"/>
          <p:cNvSpPr>
            <a:spLocks noGrp="1"/>
          </p:cNvSpPr>
          <p:nvPr>
            <p:ph type="sldNum" sz="quarter" idx="12"/>
          </p:nvPr>
        </p:nvSpPr>
        <p:spPr/>
        <p:txBody>
          <a:bodyPr/>
          <a:lstStyle/>
          <a:p>
            <a:pPr>
              <a:defRPr/>
            </a:pPr>
            <a:fld id="{9BB26D06-D71D-463E-937C-F8E2D493400B}" type="slidenum">
              <a:rPr lang="de-CH" smtClean="0"/>
              <a:pPr>
                <a:defRPr/>
              </a:pPr>
              <a:t>5</a:t>
            </a:fld>
            <a:endParaRPr lang="de-CH"/>
          </a:p>
        </p:txBody>
      </p:sp>
    </p:spTree>
    <p:extLst>
      <p:ext uri="{BB962C8B-B14F-4D97-AF65-F5344CB8AC3E}">
        <p14:creationId xmlns:p14="http://schemas.microsoft.com/office/powerpoint/2010/main" val="1330641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Sichere Bindung</a:t>
            </a:r>
          </a:p>
        </p:txBody>
      </p:sp>
      <p:sp>
        <p:nvSpPr>
          <p:cNvPr id="4" name="Datumsplatzhalter 3"/>
          <p:cNvSpPr>
            <a:spLocks noGrp="1"/>
          </p:cNvSpPr>
          <p:nvPr>
            <p:ph type="dt" sz="half" idx="10"/>
          </p:nvPr>
        </p:nvSpPr>
        <p:spPr/>
        <p:txBody>
          <a:bodyPr/>
          <a:lstStyle/>
          <a:p>
            <a:pPr>
              <a:defRPr/>
            </a:pPr>
            <a:fld id="{B5A53B7F-30A0-41C6-851F-B9863AB7A352}" type="datetime1">
              <a:rPr lang="de-CH" smtClean="0"/>
              <a:t>23.09.24</a:t>
            </a:fld>
            <a:endParaRPr lang="de-CH"/>
          </a:p>
        </p:txBody>
      </p:sp>
      <p:sp>
        <p:nvSpPr>
          <p:cNvPr id="5" name="Fußzeilenplatzhalter 4"/>
          <p:cNvSpPr>
            <a:spLocks noGrp="1"/>
          </p:cNvSpPr>
          <p:nvPr>
            <p:ph type="ftr" sz="quarter" idx="11"/>
          </p:nvPr>
        </p:nvSpPr>
        <p:spPr/>
        <p:txBody>
          <a:bodyPr/>
          <a:lstStyle/>
          <a:p>
            <a:pPr>
              <a:defRPr/>
            </a:pPr>
            <a:r>
              <a:rPr lang="de-CH"/>
              <a:t>Bindungsgeleitete Schulen – Schule für alle</a:t>
            </a:r>
          </a:p>
        </p:txBody>
      </p:sp>
      <p:sp>
        <p:nvSpPr>
          <p:cNvPr id="6" name="Foliennummernplatzhalter 5"/>
          <p:cNvSpPr>
            <a:spLocks noGrp="1"/>
          </p:cNvSpPr>
          <p:nvPr>
            <p:ph type="sldNum" sz="quarter" idx="12"/>
          </p:nvPr>
        </p:nvSpPr>
        <p:spPr/>
        <p:txBody>
          <a:bodyPr/>
          <a:lstStyle/>
          <a:p>
            <a:pPr>
              <a:defRPr/>
            </a:pPr>
            <a:fld id="{9BB26D06-D71D-463E-937C-F8E2D493400B}" type="slidenum">
              <a:rPr lang="de-CH" smtClean="0"/>
              <a:pPr>
                <a:defRPr/>
              </a:pPr>
              <a:t>6</a:t>
            </a:fld>
            <a:endParaRPr lang="de-CH"/>
          </a:p>
        </p:txBody>
      </p:sp>
      <p:graphicFrame>
        <p:nvGraphicFramePr>
          <p:cNvPr id="7" name="Inhaltsplatzhalter 6"/>
          <p:cNvGraphicFramePr>
            <a:graphicFrameLocks/>
          </p:cNvGraphicFramePr>
          <p:nvPr>
            <p:extLst>
              <p:ext uri="{D42A27DB-BD31-4B8C-83A1-F6EECF244321}">
                <p14:modId xmlns:p14="http://schemas.microsoft.com/office/powerpoint/2010/main" val="2680724395"/>
              </p:ext>
            </p:extLst>
          </p:nvPr>
        </p:nvGraphicFramePr>
        <p:xfrm>
          <a:off x="457198" y="1772817"/>
          <a:ext cx="8363273" cy="2438400"/>
        </p:xfrm>
        <a:graphic>
          <a:graphicData uri="http://schemas.openxmlformats.org/drawingml/2006/table">
            <a:tbl>
              <a:tblPr firstRow="1" firstCol="1" bandRow="1">
                <a:tableStyleId>{7DF18680-E054-41AD-8BC1-D1AEF772440D}</a:tableStyleId>
              </a:tblPr>
              <a:tblGrid>
                <a:gridCol w="1522514">
                  <a:extLst>
                    <a:ext uri="{9D8B030D-6E8A-4147-A177-3AD203B41FA5}">
                      <a16:colId xmlns:a16="http://schemas.microsoft.com/office/drawing/2014/main" val="738379935"/>
                    </a:ext>
                  </a:extLst>
                </a:gridCol>
                <a:gridCol w="2350170">
                  <a:extLst>
                    <a:ext uri="{9D8B030D-6E8A-4147-A177-3AD203B41FA5}">
                      <a16:colId xmlns:a16="http://schemas.microsoft.com/office/drawing/2014/main" val="3985891773"/>
                    </a:ext>
                  </a:extLst>
                </a:gridCol>
                <a:gridCol w="3050430">
                  <a:extLst>
                    <a:ext uri="{9D8B030D-6E8A-4147-A177-3AD203B41FA5}">
                      <a16:colId xmlns:a16="http://schemas.microsoft.com/office/drawing/2014/main" val="1021510104"/>
                    </a:ext>
                  </a:extLst>
                </a:gridCol>
                <a:gridCol w="1440159">
                  <a:extLst>
                    <a:ext uri="{9D8B030D-6E8A-4147-A177-3AD203B41FA5}">
                      <a16:colId xmlns:a16="http://schemas.microsoft.com/office/drawing/2014/main" val="3808194043"/>
                    </a:ext>
                  </a:extLst>
                </a:gridCol>
              </a:tblGrid>
              <a:tr h="598896">
                <a:tc>
                  <a:txBody>
                    <a:bodyPr/>
                    <a:lstStyle/>
                    <a:p>
                      <a:pPr>
                        <a:spcAft>
                          <a:spcPts val="0"/>
                        </a:spcAft>
                      </a:pPr>
                      <a:r>
                        <a:rPr lang="de-CH" sz="2000" dirty="0">
                          <a:effectLst/>
                        </a:rPr>
                        <a:t>Bindungs-muster</a:t>
                      </a:r>
                      <a:endParaRPr lang="de-CH" sz="2000" dirty="0">
                        <a:effectLst/>
                        <a:latin typeface="Frutiger LT Com 55 Roman" panose="020B0503030504020204" pitchFamily="34" charset="0"/>
                        <a:ea typeface="Andale Sans UI"/>
                        <a:cs typeface="Times New Roman" panose="02020603050405020304" pitchFamily="18" charset="0"/>
                      </a:endParaRPr>
                    </a:p>
                  </a:txBody>
                  <a:tcPr marL="68580" marR="68580" marT="0" marB="0"/>
                </a:tc>
                <a:tc>
                  <a:txBody>
                    <a:bodyPr/>
                    <a:lstStyle/>
                    <a:p>
                      <a:pPr>
                        <a:spcAft>
                          <a:spcPts val="0"/>
                        </a:spcAft>
                      </a:pPr>
                      <a:r>
                        <a:rPr lang="de-CH" sz="2000" dirty="0">
                          <a:effectLst/>
                        </a:rPr>
                        <a:t>Bedingung</a:t>
                      </a:r>
                      <a:endParaRPr lang="de-CH" sz="2000" dirty="0">
                        <a:effectLst/>
                        <a:latin typeface="Frutiger LT Com 55 Roman" panose="020B0503030504020204" pitchFamily="34" charset="0"/>
                        <a:ea typeface="Andale Sans UI"/>
                        <a:cs typeface="Times New Roman" panose="02020603050405020304" pitchFamily="18" charset="0"/>
                      </a:endParaRPr>
                    </a:p>
                  </a:txBody>
                  <a:tcPr marL="68580" marR="68580" marT="0" marB="0"/>
                </a:tc>
                <a:tc>
                  <a:txBody>
                    <a:bodyPr/>
                    <a:lstStyle/>
                    <a:p>
                      <a:pPr>
                        <a:spcAft>
                          <a:spcPts val="0"/>
                        </a:spcAft>
                      </a:pPr>
                      <a:r>
                        <a:rPr lang="de-CH" sz="2000" dirty="0">
                          <a:effectLst/>
                        </a:rPr>
                        <a:t>Strategie</a:t>
                      </a:r>
                      <a:endParaRPr lang="de-CH" sz="2000" dirty="0">
                        <a:effectLst/>
                        <a:latin typeface="Frutiger LT Com 55 Roman" panose="020B0503030504020204" pitchFamily="34" charset="0"/>
                        <a:ea typeface="Andale Sans UI"/>
                        <a:cs typeface="Times New Roman" panose="02020603050405020304" pitchFamily="18" charset="0"/>
                      </a:endParaRPr>
                    </a:p>
                  </a:txBody>
                  <a:tcPr marL="68580" marR="68580" marT="0" marB="0"/>
                </a:tc>
                <a:tc>
                  <a:txBody>
                    <a:bodyPr/>
                    <a:lstStyle/>
                    <a:p>
                      <a:pPr>
                        <a:spcAft>
                          <a:spcPts val="0"/>
                        </a:spcAft>
                      </a:pPr>
                      <a:r>
                        <a:rPr lang="de-CH" sz="2000" dirty="0">
                          <a:effectLst/>
                        </a:rPr>
                        <a:t> </a:t>
                      </a:r>
                      <a:endParaRPr lang="de-CH" sz="2000" dirty="0">
                        <a:effectLst/>
                        <a:latin typeface="Frutiger LT Com 55 Roman" panose="020B0503030504020204" pitchFamily="34" charset="0"/>
                        <a:ea typeface="Andale Sans UI"/>
                        <a:cs typeface="Times New Roman" panose="02020603050405020304" pitchFamily="18" charset="0"/>
                      </a:endParaRPr>
                    </a:p>
                  </a:txBody>
                  <a:tcPr marL="68580" marR="68580" marT="0" marB="0"/>
                </a:tc>
                <a:extLst>
                  <a:ext uri="{0D108BD9-81ED-4DB2-BD59-A6C34878D82A}">
                    <a16:rowId xmlns:a16="http://schemas.microsoft.com/office/drawing/2014/main" val="2031084987"/>
                  </a:ext>
                </a:extLst>
              </a:tr>
              <a:tr h="1633351">
                <a:tc>
                  <a:txBody>
                    <a:bodyPr/>
                    <a:lstStyle/>
                    <a:p>
                      <a:pPr>
                        <a:spcAft>
                          <a:spcPts val="0"/>
                        </a:spcAft>
                      </a:pPr>
                      <a:r>
                        <a:rPr lang="de-CH" sz="2000" dirty="0">
                          <a:effectLst/>
                        </a:rPr>
                        <a:t> </a:t>
                      </a:r>
                    </a:p>
                    <a:p>
                      <a:pPr>
                        <a:spcAft>
                          <a:spcPts val="0"/>
                        </a:spcAft>
                      </a:pPr>
                      <a:r>
                        <a:rPr lang="de-CH" sz="2000" dirty="0">
                          <a:effectLst/>
                        </a:rPr>
                        <a:t>B </a:t>
                      </a:r>
                    </a:p>
                    <a:p>
                      <a:pPr>
                        <a:spcAft>
                          <a:spcPts val="0"/>
                        </a:spcAft>
                      </a:pPr>
                      <a:r>
                        <a:rPr lang="de-CH" sz="2000" dirty="0">
                          <a:effectLst/>
                        </a:rPr>
                        <a:t> </a:t>
                      </a:r>
                    </a:p>
                    <a:p>
                      <a:pPr>
                        <a:spcAft>
                          <a:spcPts val="0"/>
                        </a:spcAft>
                      </a:pPr>
                      <a:r>
                        <a:rPr lang="de-CH" sz="2000" dirty="0">
                          <a:effectLst/>
                        </a:rPr>
                        <a:t>sicher</a:t>
                      </a:r>
                      <a:endParaRPr lang="de-CH" sz="2000" dirty="0">
                        <a:effectLst/>
                        <a:latin typeface="Frutiger LT Com 55 Roman" panose="020B0503030504020204" pitchFamily="34" charset="0"/>
                        <a:ea typeface="Andale Sans UI"/>
                        <a:cs typeface="Times New Roman" panose="02020603050405020304" pitchFamily="18" charset="0"/>
                      </a:endParaRPr>
                    </a:p>
                  </a:txBody>
                  <a:tcPr marL="68580" marR="68580" marT="0" marB="0"/>
                </a:tc>
                <a:tc>
                  <a:txBody>
                    <a:bodyPr/>
                    <a:lstStyle/>
                    <a:p>
                      <a:pPr>
                        <a:spcAft>
                          <a:spcPts val="0"/>
                        </a:spcAft>
                      </a:pPr>
                      <a:endParaRPr lang="de-CH" sz="2000" dirty="0">
                        <a:effectLst/>
                      </a:endParaRPr>
                    </a:p>
                    <a:p>
                      <a:pPr>
                        <a:spcAft>
                          <a:spcPts val="0"/>
                        </a:spcAft>
                      </a:pPr>
                      <a:r>
                        <a:rPr lang="de-CH" sz="2000" dirty="0">
                          <a:effectLst/>
                        </a:rPr>
                        <a:t>Feinfühligkeit</a:t>
                      </a:r>
                    </a:p>
                    <a:p>
                      <a:pPr>
                        <a:spcAft>
                          <a:spcPts val="0"/>
                        </a:spcAft>
                      </a:pPr>
                      <a:r>
                        <a:rPr lang="de-CH" sz="2000" dirty="0">
                          <a:effectLst/>
                        </a:rPr>
                        <a:t>-Sensitivität</a:t>
                      </a:r>
                    </a:p>
                    <a:p>
                      <a:pPr>
                        <a:spcAft>
                          <a:spcPts val="0"/>
                        </a:spcAft>
                      </a:pPr>
                      <a:r>
                        <a:rPr lang="de-CH" sz="2000" dirty="0">
                          <a:effectLst/>
                        </a:rPr>
                        <a:t>-</a:t>
                      </a:r>
                      <a:r>
                        <a:rPr lang="de-CH" sz="2000" dirty="0" err="1">
                          <a:effectLst/>
                        </a:rPr>
                        <a:t>Responsivität</a:t>
                      </a:r>
                      <a:endParaRPr lang="de-CH" sz="2000" dirty="0">
                        <a:effectLst/>
                      </a:endParaRPr>
                    </a:p>
                    <a:p>
                      <a:pPr>
                        <a:spcAft>
                          <a:spcPts val="0"/>
                        </a:spcAft>
                      </a:pPr>
                      <a:r>
                        <a:rPr lang="de-CH" sz="2000" dirty="0">
                          <a:effectLst/>
                        </a:rPr>
                        <a:t> </a:t>
                      </a:r>
                      <a:endParaRPr lang="de-CH" sz="2000" dirty="0">
                        <a:effectLst/>
                        <a:latin typeface="Frutiger LT Com 55 Roman" panose="020B0503030504020204" pitchFamily="34" charset="0"/>
                        <a:ea typeface="Andale Sans UI"/>
                        <a:cs typeface="Times New Roman" panose="02020603050405020304" pitchFamily="18" charset="0"/>
                      </a:endParaRPr>
                    </a:p>
                  </a:txBody>
                  <a:tcPr marL="68580" marR="68580" marT="0" marB="0"/>
                </a:tc>
                <a:tc>
                  <a:txBody>
                    <a:bodyPr/>
                    <a:lstStyle/>
                    <a:p>
                      <a:pPr>
                        <a:spcAft>
                          <a:spcPts val="0"/>
                        </a:spcAft>
                      </a:pPr>
                      <a:r>
                        <a:rPr lang="de-CH" sz="2000" dirty="0">
                          <a:effectLst/>
                        </a:rPr>
                        <a:t>  </a:t>
                      </a:r>
                    </a:p>
                    <a:p>
                      <a:pPr>
                        <a:spcAft>
                          <a:spcPts val="0"/>
                        </a:spcAft>
                      </a:pPr>
                      <a:r>
                        <a:rPr lang="de-CH" sz="2000" dirty="0">
                          <a:effectLst/>
                        </a:rPr>
                        <a:t>-bei Stress Nähe suchen</a:t>
                      </a:r>
                    </a:p>
                    <a:p>
                      <a:pPr>
                        <a:spcAft>
                          <a:spcPts val="0"/>
                        </a:spcAft>
                      </a:pPr>
                      <a:r>
                        <a:rPr lang="de-CH" sz="2000" dirty="0">
                          <a:effectLst/>
                        </a:rPr>
                        <a:t>-ohne Stress Umwelt explorieren, stressfreie Exploration</a:t>
                      </a:r>
                    </a:p>
                    <a:p>
                      <a:pPr>
                        <a:spcAft>
                          <a:spcPts val="0"/>
                        </a:spcAft>
                      </a:pPr>
                      <a:r>
                        <a:rPr lang="de-CH" sz="2000" dirty="0">
                          <a:effectLst/>
                        </a:rPr>
                        <a:t> </a:t>
                      </a:r>
                      <a:endParaRPr lang="de-CH" sz="2000" dirty="0">
                        <a:effectLst/>
                        <a:latin typeface="Frutiger LT Com 55 Roman" panose="020B0503030504020204" pitchFamily="34" charset="0"/>
                        <a:ea typeface="Andale Sans UI"/>
                        <a:cs typeface="Times New Roman" panose="02020603050405020304" pitchFamily="18" charset="0"/>
                      </a:endParaRPr>
                    </a:p>
                  </a:txBody>
                  <a:tcPr marL="68580" marR="68580" marT="0" marB="0"/>
                </a:tc>
                <a:tc>
                  <a:txBody>
                    <a:bodyPr/>
                    <a:lstStyle/>
                    <a:p>
                      <a:pPr>
                        <a:spcAft>
                          <a:spcPts val="0"/>
                        </a:spcAft>
                      </a:pPr>
                      <a:r>
                        <a:rPr lang="de-CH" sz="2000" dirty="0">
                          <a:effectLst/>
                        </a:rPr>
                        <a:t> </a:t>
                      </a:r>
                    </a:p>
                    <a:p>
                      <a:pPr>
                        <a:spcAft>
                          <a:spcPts val="0"/>
                        </a:spcAft>
                      </a:pPr>
                      <a:r>
                        <a:rPr lang="de-CH" sz="2000" dirty="0">
                          <a:effectLst/>
                        </a:rPr>
                        <a:t>primäre</a:t>
                      </a:r>
                    </a:p>
                    <a:p>
                      <a:pPr>
                        <a:spcAft>
                          <a:spcPts val="0"/>
                        </a:spcAft>
                      </a:pPr>
                      <a:r>
                        <a:rPr lang="de-CH" sz="2000" dirty="0">
                          <a:effectLst/>
                        </a:rPr>
                        <a:t>Strategie</a:t>
                      </a:r>
                      <a:endParaRPr lang="de-CH" sz="2000" dirty="0">
                        <a:effectLst/>
                        <a:latin typeface="Frutiger LT Com 55 Roman" panose="020B0503030504020204" pitchFamily="34" charset="0"/>
                        <a:ea typeface="Andale Sans UI"/>
                        <a:cs typeface="Times New Roman" panose="02020603050405020304" pitchFamily="18" charset="0"/>
                      </a:endParaRPr>
                    </a:p>
                  </a:txBody>
                  <a:tcPr marL="68580" marR="68580" marT="0" marB="0"/>
                </a:tc>
                <a:extLst>
                  <a:ext uri="{0D108BD9-81ED-4DB2-BD59-A6C34878D82A}">
                    <a16:rowId xmlns:a16="http://schemas.microsoft.com/office/drawing/2014/main" val="1433007972"/>
                  </a:ext>
                </a:extLst>
              </a:tr>
            </a:tbl>
          </a:graphicData>
        </a:graphic>
      </p:graphicFrame>
    </p:spTree>
    <p:extLst>
      <p:ext uri="{BB962C8B-B14F-4D97-AF65-F5344CB8AC3E}">
        <p14:creationId xmlns:p14="http://schemas.microsoft.com/office/powerpoint/2010/main" val="34386747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Vermeidende Bindung</a:t>
            </a:r>
          </a:p>
        </p:txBody>
      </p:sp>
      <p:sp>
        <p:nvSpPr>
          <p:cNvPr id="4" name="Datumsplatzhalter 3"/>
          <p:cNvSpPr>
            <a:spLocks noGrp="1"/>
          </p:cNvSpPr>
          <p:nvPr>
            <p:ph type="dt" sz="half" idx="10"/>
          </p:nvPr>
        </p:nvSpPr>
        <p:spPr/>
        <p:txBody>
          <a:bodyPr/>
          <a:lstStyle/>
          <a:p>
            <a:pPr>
              <a:defRPr/>
            </a:pPr>
            <a:fld id="{D8E17260-4EC1-45ED-851A-B53F59919CA2}" type="datetime1">
              <a:rPr lang="de-CH" smtClean="0"/>
              <a:t>23.09.24</a:t>
            </a:fld>
            <a:endParaRPr lang="de-CH"/>
          </a:p>
        </p:txBody>
      </p:sp>
      <p:sp>
        <p:nvSpPr>
          <p:cNvPr id="5" name="Fußzeilenplatzhalter 4"/>
          <p:cNvSpPr>
            <a:spLocks noGrp="1"/>
          </p:cNvSpPr>
          <p:nvPr>
            <p:ph type="ftr" sz="quarter" idx="11"/>
          </p:nvPr>
        </p:nvSpPr>
        <p:spPr/>
        <p:txBody>
          <a:bodyPr/>
          <a:lstStyle/>
          <a:p>
            <a:pPr>
              <a:defRPr/>
            </a:pPr>
            <a:r>
              <a:rPr lang="de-CH"/>
              <a:t>Bindungsgeleitete Schulen – Schule für alle</a:t>
            </a:r>
          </a:p>
        </p:txBody>
      </p:sp>
      <p:sp>
        <p:nvSpPr>
          <p:cNvPr id="6" name="Foliennummernplatzhalter 5"/>
          <p:cNvSpPr>
            <a:spLocks noGrp="1"/>
          </p:cNvSpPr>
          <p:nvPr>
            <p:ph type="sldNum" sz="quarter" idx="12"/>
          </p:nvPr>
        </p:nvSpPr>
        <p:spPr/>
        <p:txBody>
          <a:bodyPr/>
          <a:lstStyle/>
          <a:p>
            <a:pPr>
              <a:defRPr/>
            </a:pPr>
            <a:fld id="{9BB26D06-D71D-463E-937C-F8E2D493400B}" type="slidenum">
              <a:rPr lang="de-CH" smtClean="0"/>
              <a:pPr>
                <a:defRPr/>
              </a:pPr>
              <a:t>7</a:t>
            </a:fld>
            <a:endParaRPr lang="de-CH"/>
          </a:p>
        </p:txBody>
      </p:sp>
      <p:graphicFrame>
        <p:nvGraphicFramePr>
          <p:cNvPr id="9" name="Inhaltsplatzhalter 6"/>
          <p:cNvGraphicFramePr>
            <a:graphicFrameLocks/>
          </p:cNvGraphicFramePr>
          <p:nvPr>
            <p:extLst>
              <p:ext uri="{D42A27DB-BD31-4B8C-83A1-F6EECF244321}">
                <p14:modId xmlns:p14="http://schemas.microsoft.com/office/powerpoint/2010/main" val="2740559626"/>
              </p:ext>
            </p:extLst>
          </p:nvPr>
        </p:nvGraphicFramePr>
        <p:xfrm>
          <a:off x="457199" y="1772817"/>
          <a:ext cx="8229602" cy="4572000"/>
        </p:xfrm>
        <a:graphic>
          <a:graphicData uri="http://schemas.openxmlformats.org/drawingml/2006/table">
            <a:tbl>
              <a:tblPr firstRow="1" firstCol="1" bandRow="1">
                <a:tableStyleId>{7DF18680-E054-41AD-8BC1-D1AEF772440D}</a:tableStyleId>
              </a:tblPr>
              <a:tblGrid>
                <a:gridCol w="1522513">
                  <a:extLst>
                    <a:ext uri="{9D8B030D-6E8A-4147-A177-3AD203B41FA5}">
                      <a16:colId xmlns:a16="http://schemas.microsoft.com/office/drawing/2014/main" val="738379935"/>
                    </a:ext>
                  </a:extLst>
                </a:gridCol>
                <a:gridCol w="2288274">
                  <a:extLst>
                    <a:ext uri="{9D8B030D-6E8A-4147-A177-3AD203B41FA5}">
                      <a16:colId xmlns:a16="http://schemas.microsoft.com/office/drawing/2014/main" val="3985891773"/>
                    </a:ext>
                  </a:extLst>
                </a:gridCol>
                <a:gridCol w="2968310">
                  <a:extLst>
                    <a:ext uri="{9D8B030D-6E8A-4147-A177-3AD203B41FA5}">
                      <a16:colId xmlns:a16="http://schemas.microsoft.com/office/drawing/2014/main" val="1021510104"/>
                    </a:ext>
                  </a:extLst>
                </a:gridCol>
                <a:gridCol w="1450505">
                  <a:extLst>
                    <a:ext uri="{9D8B030D-6E8A-4147-A177-3AD203B41FA5}">
                      <a16:colId xmlns:a16="http://schemas.microsoft.com/office/drawing/2014/main" val="3808194043"/>
                    </a:ext>
                  </a:extLst>
                </a:gridCol>
              </a:tblGrid>
              <a:tr h="312577">
                <a:tc>
                  <a:txBody>
                    <a:bodyPr/>
                    <a:lstStyle/>
                    <a:p>
                      <a:pPr>
                        <a:spcAft>
                          <a:spcPts val="0"/>
                        </a:spcAft>
                      </a:pPr>
                      <a:r>
                        <a:rPr lang="de-CH" sz="2000" dirty="0">
                          <a:effectLst/>
                        </a:rPr>
                        <a:t>Bindungs-muster</a:t>
                      </a:r>
                      <a:endParaRPr lang="de-CH" sz="2000" dirty="0">
                        <a:effectLst/>
                        <a:latin typeface="Frutiger LT Com 55 Roman" panose="020B0503030504020204" pitchFamily="34" charset="0"/>
                        <a:ea typeface="Andale Sans UI"/>
                        <a:cs typeface="Times New Roman" panose="02020603050405020304" pitchFamily="18" charset="0"/>
                      </a:endParaRPr>
                    </a:p>
                  </a:txBody>
                  <a:tcPr marL="68580" marR="68580" marT="0" marB="0"/>
                </a:tc>
                <a:tc>
                  <a:txBody>
                    <a:bodyPr/>
                    <a:lstStyle/>
                    <a:p>
                      <a:pPr>
                        <a:spcAft>
                          <a:spcPts val="0"/>
                        </a:spcAft>
                      </a:pPr>
                      <a:r>
                        <a:rPr lang="de-CH" sz="2000" dirty="0">
                          <a:effectLst/>
                        </a:rPr>
                        <a:t>Bedingung</a:t>
                      </a:r>
                      <a:endParaRPr lang="de-CH" sz="2000" dirty="0">
                        <a:effectLst/>
                        <a:latin typeface="Frutiger LT Com 55 Roman" panose="020B0503030504020204" pitchFamily="34" charset="0"/>
                        <a:ea typeface="Andale Sans UI"/>
                        <a:cs typeface="Times New Roman" panose="02020603050405020304" pitchFamily="18" charset="0"/>
                      </a:endParaRPr>
                    </a:p>
                  </a:txBody>
                  <a:tcPr marL="68580" marR="68580" marT="0" marB="0"/>
                </a:tc>
                <a:tc>
                  <a:txBody>
                    <a:bodyPr/>
                    <a:lstStyle/>
                    <a:p>
                      <a:pPr>
                        <a:spcAft>
                          <a:spcPts val="0"/>
                        </a:spcAft>
                      </a:pPr>
                      <a:r>
                        <a:rPr lang="de-CH" sz="2000" dirty="0">
                          <a:effectLst/>
                        </a:rPr>
                        <a:t>Strategie</a:t>
                      </a:r>
                      <a:endParaRPr lang="de-CH" sz="2000" dirty="0">
                        <a:effectLst/>
                        <a:latin typeface="Frutiger LT Com 55 Roman" panose="020B0503030504020204" pitchFamily="34" charset="0"/>
                        <a:ea typeface="Andale Sans UI"/>
                        <a:cs typeface="Times New Roman" panose="02020603050405020304" pitchFamily="18" charset="0"/>
                      </a:endParaRPr>
                    </a:p>
                  </a:txBody>
                  <a:tcPr marL="68580" marR="68580" marT="0" marB="0"/>
                </a:tc>
                <a:tc>
                  <a:txBody>
                    <a:bodyPr/>
                    <a:lstStyle/>
                    <a:p>
                      <a:pPr>
                        <a:spcAft>
                          <a:spcPts val="0"/>
                        </a:spcAft>
                      </a:pPr>
                      <a:r>
                        <a:rPr lang="de-CH" sz="2000">
                          <a:effectLst/>
                        </a:rPr>
                        <a:t> </a:t>
                      </a:r>
                      <a:endParaRPr lang="de-CH" sz="2000">
                        <a:effectLst/>
                        <a:latin typeface="Frutiger LT Com 55 Roman" panose="020B0503030504020204" pitchFamily="34" charset="0"/>
                        <a:ea typeface="Andale Sans UI"/>
                        <a:cs typeface="Times New Roman" panose="02020603050405020304" pitchFamily="18" charset="0"/>
                      </a:endParaRPr>
                    </a:p>
                  </a:txBody>
                  <a:tcPr marL="68580" marR="68580" marT="0" marB="0"/>
                </a:tc>
                <a:extLst>
                  <a:ext uri="{0D108BD9-81ED-4DB2-BD59-A6C34878D82A}">
                    <a16:rowId xmlns:a16="http://schemas.microsoft.com/office/drawing/2014/main" val="2031084987"/>
                  </a:ext>
                </a:extLst>
              </a:tr>
              <a:tr h="1278723">
                <a:tc>
                  <a:txBody>
                    <a:bodyPr/>
                    <a:lstStyle/>
                    <a:p>
                      <a:pPr>
                        <a:spcAft>
                          <a:spcPts val="0"/>
                        </a:spcAft>
                      </a:pPr>
                      <a:r>
                        <a:rPr lang="de-CH" sz="2000" dirty="0">
                          <a:effectLst/>
                        </a:rPr>
                        <a:t> </a:t>
                      </a:r>
                    </a:p>
                    <a:p>
                      <a:pPr>
                        <a:spcAft>
                          <a:spcPts val="0"/>
                        </a:spcAft>
                      </a:pPr>
                      <a:r>
                        <a:rPr lang="de-CH" sz="2000" dirty="0">
                          <a:effectLst/>
                        </a:rPr>
                        <a:t>A </a:t>
                      </a:r>
                    </a:p>
                    <a:p>
                      <a:pPr>
                        <a:spcAft>
                          <a:spcPts val="0"/>
                        </a:spcAft>
                      </a:pPr>
                      <a:r>
                        <a:rPr lang="de-CH" sz="2000" dirty="0">
                          <a:effectLst/>
                        </a:rPr>
                        <a:t> </a:t>
                      </a:r>
                    </a:p>
                    <a:p>
                      <a:pPr>
                        <a:spcAft>
                          <a:spcPts val="0"/>
                        </a:spcAft>
                      </a:pPr>
                      <a:r>
                        <a:rPr lang="de-CH" sz="1600" dirty="0">
                          <a:effectLst/>
                        </a:rPr>
                        <a:t>vermeidend</a:t>
                      </a:r>
                      <a:endParaRPr lang="de-CH" sz="1600" dirty="0">
                        <a:effectLst/>
                        <a:latin typeface="Frutiger LT Com 55 Roman" panose="020B0503030504020204" pitchFamily="34" charset="0"/>
                        <a:ea typeface="Andale Sans UI"/>
                        <a:cs typeface="Times New Roman" panose="02020603050405020304" pitchFamily="18" charset="0"/>
                      </a:endParaRPr>
                    </a:p>
                  </a:txBody>
                  <a:tcPr marL="68580" marR="68580" marT="0" marB="0"/>
                </a:tc>
                <a:tc>
                  <a:txBody>
                    <a:bodyPr/>
                    <a:lstStyle/>
                    <a:p>
                      <a:pPr>
                        <a:spcAft>
                          <a:spcPts val="0"/>
                        </a:spcAft>
                      </a:pPr>
                      <a:r>
                        <a:rPr lang="de-CH" sz="2000" dirty="0">
                          <a:effectLst/>
                        </a:rPr>
                        <a:t> </a:t>
                      </a:r>
                    </a:p>
                    <a:p>
                      <a:pPr>
                        <a:spcAft>
                          <a:spcPts val="0"/>
                        </a:spcAft>
                      </a:pPr>
                      <a:r>
                        <a:rPr lang="de-CH" sz="2000" dirty="0">
                          <a:effectLst/>
                        </a:rPr>
                        <a:t>chronische Zurückweisung bei Stress</a:t>
                      </a:r>
                    </a:p>
                    <a:p>
                      <a:pPr>
                        <a:spcAft>
                          <a:spcPts val="0"/>
                        </a:spcAft>
                      </a:pPr>
                      <a:endParaRPr lang="de-CH" sz="2000" dirty="0">
                        <a:effectLst/>
                      </a:endParaRPr>
                    </a:p>
                    <a:p>
                      <a:pPr>
                        <a:spcAft>
                          <a:spcPts val="0"/>
                        </a:spcAft>
                      </a:pPr>
                      <a:r>
                        <a:rPr lang="de-CH" sz="2000" dirty="0">
                          <a:effectLst/>
                        </a:rPr>
                        <a:t>-&gt; Angst vor Zurückweisung</a:t>
                      </a:r>
                    </a:p>
                    <a:p>
                      <a:pPr>
                        <a:spcAft>
                          <a:spcPts val="0"/>
                        </a:spcAft>
                      </a:pPr>
                      <a:endParaRPr lang="de-CH" sz="2000" dirty="0">
                        <a:effectLst/>
                        <a:latin typeface="Frutiger LT Com 55 Roman" panose="020B0503030504020204" pitchFamily="34" charset="0"/>
                        <a:ea typeface="Andale Sans UI"/>
                        <a:cs typeface="Times New Roman" panose="02020603050405020304" pitchFamily="18" charset="0"/>
                      </a:endParaRPr>
                    </a:p>
                  </a:txBody>
                  <a:tcPr marL="68580" marR="68580" marT="0" marB="0"/>
                </a:tc>
                <a:tc>
                  <a:txBody>
                    <a:bodyPr/>
                    <a:lstStyle/>
                    <a:p>
                      <a:pPr>
                        <a:spcAft>
                          <a:spcPts val="0"/>
                        </a:spcAft>
                      </a:pPr>
                      <a:r>
                        <a:rPr lang="de-CH" sz="2000" dirty="0">
                          <a:effectLst/>
                        </a:rPr>
                        <a:t>- keine Nähe bei Stress suchen</a:t>
                      </a:r>
                    </a:p>
                    <a:p>
                      <a:pPr>
                        <a:spcAft>
                          <a:spcPts val="0"/>
                        </a:spcAft>
                      </a:pPr>
                      <a:r>
                        <a:rPr lang="de-CH" sz="2000" dirty="0">
                          <a:effectLst/>
                        </a:rPr>
                        <a:t>-</a:t>
                      </a:r>
                      <a:r>
                        <a:rPr lang="de-CH" sz="2000" baseline="0" dirty="0">
                          <a:effectLst/>
                        </a:rPr>
                        <a:t> </a:t>
                      </a:r>
                      <a:r>
                        <a:rPr lang="de-CH" sz="2000" dirty="0">
                          <a:effectLst/>
                        </a:rPr>
                        <a:t>Nähe vermeiden</a:t>
                      </a:r>
                    </a:p>
                    <a:p>
                      <a:pPr marL="0" indent="0">
                        <a:spcAft>
                          <a:spcPts val="0"/>
                        </a:spcAft>
                        <a:buFontTx/>
                        <a:buNone/>
                      </a:pPr>
                      <a:r>
                        <a:rPr lang="de-CH" sz="2000" dirty="0">
                          <a:effectLst/>
                        </a:rPr>
                        <a:t>- «Explorieren» als Ablenkung bei Stress</a:t>
                      </a:r>
                    </a:p>
                    <a:p>
                      <a:pPr marL="0" indent="0">
                        <a:spcAft>
                          <a:spcPts val="0"/>
                        </a:spcAft>
                        <a:buFontTx/>
                        <a:buNone/>
                      </a:pPr>
                      <a:endParaRPr lang="de-CH" sz="2000" dirty="0">
                        <a:effectLst/>
                      </a:endParaRPr>
                    </a:p>
                    <a:p>
                      <a:pPr>
                        <a:spcAft>
                          <a:spcPts val="0"/>
                        </a:spcAft>
                      </a:pPr>
                      <a:r>
                        <a:rPr lang="de-CH" sz="2000" dirty="0">
                          <a:effectLst/>
                        </a:rPr>
                        <a:t>-&gt; Bindungsvermeidung ist die optimale Anpassung des Kindes auf die erlebten Bedingungen</a:t>
                      </a:r>
                    </a:p>
                    <a:p>
                      <a:pPr>
                        <a:spcAft>
                          <a:spcPts val="0"/>
                        </a:spcAft>
                      </a:pPr>
                      <a:endParaRPr lang="de-CH" sz="2000" dirty="0">
                        <a:effectLst/>
                      </a:endParaRPr>
                    </a:p>
                  </a:txBody>
                  <a:tcPr marL="68580" marR="68580" marT="0" marB="0"/>
                </a:tc>
                <a:tc>
                  <a:txBody>
                    <a:bodyPr/>
                    <a:lstStyle/>
                    <a:p>
                      <a:pPr>
                        <a:spcAft>
                          <a:spcPts val="0"/>
                        </a:spcAft>
                      </a:pPr>
                      <a:r>
                        <a:rPr lang="de-CH" sz="2000" dirty="0">
                          <a:effectLst/>
                        </a:rPr>
                        <a:t> </a:t>
                      </a:r>
                    </a:p>
                    <a:p>
                      <a:pPr>
                        <a:spcAft>
                          <a:spcPts val="0"/>
                        </a:spcAft>
                      </a:pPr>
                      <a:r>
                        <a:rPr lang="de-CH" sz="2000" dirty="0">
                          <a:effectLst/>
                        </a:rPr>
                        <a:t>sekundäre</a:t>
                      </a:r>
                    </a:p>
                    <a:p>
                      <a:pPr>
                        <a:spcAft>
                          <a:spcPts val="0"/>
                        </a:spcAft>
                      </a:pPr>
                      <a:r>
                        <a:rPr lang="de-CH" sz="2000" dirty="0">
                          <a:effectLst/>
                        </a:rPr>
                        <a:t>Strategie</a:t>
                      </a:r>
                      <a:endParaRPr lang="de-CH" sz="2000" dirty="0">
                        <a:effectLst/>
                        <a:latin typeface="Frutiger LT Com 55 Roman" panose="020B0503030504020204" pitchFamily="34" charset="0"/>
                        <a:ea typeface="Andale Sans UI"/>
                        <a:cs typeface="Times New Roman" panose="02020603050405020304" pitchFamily="18" charset="0"/>
                      </a:endParaRPr>
                    </a:p>
                  </a:txBody>
                  <a:tcPr marL="68580" marR="68580" marT="0" marB="0"/>
                </a:tc>
                <a:extLst>
                  <a:ext uri="{0D108BD9-81ED-4DB2-BD59-A6C34878D82A}">
                    <a16:rowId xmlns:a16="http://schemas.microsoft.com/office/drawing/2014/main" val="2388494231"/>
                  </a:ext>
                </a:extLst>
              </a:tr>
            </a:tbl>
          </a:graphicData>
        </a:graphic>
      </p:graphicFrame>
    </p:spTree>
    <p:extLst>
      <p:ext uri="{BB962C8B-B14F-4D97-AF65-F5344CB8AC3E}">
        <p14:creationId xmlns:p14="http://schemas.microsoft.com/office/powerpoint/2010/main" val="3400314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Ambivalente Bindung</a:t>
            </a:r>
          </a:p>
        </p:txBody>
      </p:sp>
      <p:sp>
        <p:nvSpPr>
          <p:cNvPr id="4" name="Datumsplatzhalter 3"/>
          <p:cNvSpPr>
            <a:spLocks noGrp="1"/>
          </p:cNvSpPr>
          <p:nvPr>
            <p:ph type="dt" sz="half" idx="10"/>
          </p:nvPr>
        </p:nvSpPr>
        <p:spPr/>
        <p:txBody>
          <a:bodyPr/>
          <a:lstStyle/>
          <a:p>
            <a:pPr>
              <a:defRPr/>
            </a:pPr>
            <a:fld id="{9BEBF3AA-9EBC-4FDD-812A-1E01F9F25F13}" type="datetime1">
              <a:rPr lang="de-CH" smtClean="0"/>
              <a:t>23.09.24</a:t>
            </a:fld>
            <a:endParaRPr lang="de-CH"/>
          </a:p>
        </p:txBody>
      </p:sp>
      <p:sp>
        <p:nvSpPr>
          <p:cNvPr id="5" name="Fußzeilenplatzhalter 4"/>
          <p:cNvSpPr>
            <a:spLocks noGrp="1"/>
          </p:cNvSpPr>
          <p:nvPr>
            <p:ph type="ftr" sz="quarter" idx="11"/>
          </p:nvPr>
        </p:nvSpPr>
        <p:spPr/>
        <p:txBody>
          <a:bodyPr/>
          <a:lstStyle/>
          <a:p>
            <a:pPr>
              <a:defRPr/>
            </a:pPr>
            <a:r>
              <a:rPr lang="de-CH"/>
              <a:t>Bindungsgeleitete Schulen – Schule für alle</a:t>
            </a:r>
          </a:p>
        </p:txBody>
      </p:sp>
      <p:sp>
        <p:nvSpPr>
          <p:cNvPr id="6" name="Foliennummernplatzhalter 5"/>
          <p:cNvSpPr>
            <a:spLocks noGrp="1"/>
          </p:cNvSpPr>
          <p:nvPr>
            <p:ph type="sldNum" sz="quarter" idx="12"/>
          </p:nvPr>
        </p:nvSpPr>
        <p:spPr/>
        <p:txBody>
          <a:bodyPr/>
          <a:lstStyle/>
          <a:p>
            <a:pPr>
              <a:defRPr/>
            </a:pPr>
            <a:fld id="{9BB26D06-D71D-463E-937C-F8E2D493400B}" type="slidenum">
              <a:rPr lang="de-CH" smtClean="0"/>
              <a:pPr>
                <a:defRPr/>
              </a:pPr>
              <a:t>8</a:t>
            </a:fld>
            <a:endParaRPr lang="de-CH"/>
          </a:p>
        </p:txBody>
      </p:sp>
      <p:graphicFrame>
        <p:nvGraphicFramePr>
          <p:cNvPr id="7" name="Inhaltsplatzhalter 6"/>
          <p:cNvGraphicFramePr>
            <a:graphicFrameLocks/>
          </p:cNvGraphicFramePr>
          <p:nvPr>
            <p:extLst>
              <p:ext uri="{D42A27DB-BD31-4B8C-83A1-F6EECF244321}">
                <p14:modId xmlns:p14="http://schemas.microsoft.com/office/powerpoint/2010/main" val="3390830308"/>
              </p:ext>
            </p:extLst>
          </p:nvPr>
        </p:nvGraphicFramePr>
        <p:xfrm>
          <a:off x="457199" y="1772817"/>
          <a:ext cx="8229602" cy="3048000"/>
        </p:xfrm>
        <a:graphic>
          <a:graphicData uri="http://schemas.openxmlformats.org/drawingml/2006/table">
            <a:tbl>
              <a:tblPr firstRow="1" firstCol="1" bandRow="1">
                <a:tableStyleId>{7DF18680-E054-41AD-8BC1-D1AEF772440D}</a:tableStyleId>
              </a:tblPr>
              <a:tblGrid>
                <a:gridCol w="1522513">
                  <a:extLst>
                    <a:ext uri="{9D8B030D-6E8A-4147-A177-3AD203B41FA5}">
                      <a16:colId xmlns:a16="http://schemas.microsoft.com/office/drawing/2014/main" val="738379935"/>
                    </a:ext>
                  </a:extLst>
                </a:gridCol>
                <a:gridCol w="2016224">
                  <a:extLst>
                    <a:ext uri="{9D8B030D-6E8A-4147-A177-3AD203B41FA5}">
                      <a16:colId xmlns:a16="http://schemas.microsoft.com/office/drawing/2014/main" val="3985891773"/>
                    </a:ext>
                  </a:extLst>
                </a:gridCol>
                <a:gridCol w="3096344">
                  <a:extLst>
                    <a:ext uri="{9D8B030D-6E8A-4147-A177-3AD203B41FA5}">
                      <a16:colId xmlns:a16="http://schemas.microsoft.com/office/drawing/2014/main" val="1021510104"/>
                    </a:ext>
                  </a:extLst>
                </a:gridCol>
                <a:gridCol w="1594521">
                  <a:extLst>
                    <a:ext uri="{9D8B030D-6E8A-4147-A177-3AD203B41FA5}">
                      <a16:colId xmlns:a16="http://schemas.microsoft.com/office/drawing/2014/main" val="3808194043"/>
                    </a:ext>
                  </a:extLst>
                </a:gridCol>
              </a:tblGrid>
              <a:tr h="312577">
                <a:tc>
                  <a:txBody>
                    <a:bodyPr/>
                    <a:lstStyle/>
                    <a:p>
                      <a:pPr>
                        <a:spcAft>
                          <a:spcPts val="0"/>
                        </a:spcAft>
                      </a:pPr>
                      <a:r>
                        <a:rPr lang="de-CH" sz="2000" dirty="0">
                          <a:effectLst/>
                        </a:rPr>
                        <a:t>Bindungs-muster</a:t>
                      </a:r>
                      <a:endParaRPr lang="de-CH" sz="2000" dirty="0">
                        <a:effectLst/>
                        <a:latin typeface="Frutiger LT Com 55 Roman" panose="020B0503030504020204" pitchFamily="34" charset="0"/>
                        <a:ea typeface="Andale Sans UI"/>
                        <a:cs typeface="Times New Roman" panose="02020603050405020304" pitchFamily="18" charset="0"/>
                      </a:endParaRPr>
                    </a:p>
                  </a:txBody>
                  <a:tcPr marL="68580" marR="68580" marT="0" marB="0"/>
                </a:tc>
                <a:tc>
                  <a:txBody>
                    <a:bodyPr/>
                    <a:lstStyle/>
                    <a:p>
                      <a:pPr>
                        <a:spcAft>
                          <a:spcPts val="0"/>
                        </a:spcAft>
                      </a:pPr>
                      <a:r>
                        <a:rPr lang="de-CH" sz="2000" dirty="0">
                          <a:effectLst/>
                        </a:rPr>
                        <a:t>Bedingung</a:t>
                      </a:r>
                      <a:endParaRPr lang="de-CH" sz="2000" dirty="0">
                        <a:effectLst/>
                        <a:latin typeface="Frutiger LT Com 55 Roman" panose="020B0503030504020204" pitchFamily="34" charset="0"/>
                        <a:ea typeface="Andale Sans UI"/>
                        <a:cs typeface="Times New Roman" panose="02020603050405020304" pitchFamily="18" charset="0"/>
                      </a:endParaRPr>
                    </a:p>
                  </a:txBody>
                  <a:tcPr marL="68580" marR="68580" marT="0" marB="0"/>
                </a:tc>
                <a:tc>
                  <a:txBody>
                    <a:bodyPr/>
                    <a:lstStyle/>
                    <a:p>
                      <a:pPr>
                        <a:spcAft>
                          <a:spcPts val="0"/>
                        </a:spcAft>
                      </a:pPr>
                      <a:r>
                        <a:rPr lang="de-CH" sz="2000" dirty="0">
                          <a:effectLst/>
                        </a:rPr>
                        <a:t>Strategie</a:t>
                      </a:r>
                      <a:endParaRPr lang="de-CH" sz="2000" dirty="0">
                        <a:effectLst/>
                        <a:latin typeface="Frutiger LT Com 55 Roman" panose="020B0503030504020204" pitchFamily="34" charset="0"/>
                        <a:ea typeface="Andale Sans UI"/>
                        <a:cs typeface="Times New Roman" panose="02020603050405020304" pitchFamily="18" charset="0"/>
                      </a:endParaRPr>
                    </a:p>
                  </a:txBody>
                  <a:tcPr marL="68580" marR="68580" marT="0" marB="0"/>
                </a:tc>
                <a:tc>
                  <a:txBody>
                    <a:bodyPr/>
                    <a:lstStyle/>
                    <a:p>
                      <a:pPr>
                        <a:spcAft>
                          <a:spcPts val="0"/>
                        </a:spcAft>
                      </a:pPr>
                      <a:r>
                        <a:rPr lang="de-CH" sz="2000">
                          <a:effectLst/>
                        </a:rPr>
                        <a:t> </a:t>
                      </a:r>
                      <a:endParaRPr lang="de-CH" sz="2000">
                        <a:effectLst/>
                        <a:latin typeface="Frutiger LT Com 55 Roman" panose="020B0503030504020204" pitchFamily="34" charset="0"/>
                        <a:ea typeface="Andale Sans UI"/>
                        <a:cs typeface="Times New Roman" panose="02020603050405020304" pitchFamily="18" charset="0"/>
                      </a:endParaRPr>
                    </a:p>
                  </a:txBody>
                  <a:tcPr marL="68580" marR="68580" marT="0" marB="0"/>
                </a:tc>
                <a:extLst>
                  <a:ext uri="{0D108BD9-81ED-4DB2-BD59-A6C34878D82A}">
                    <a16:rowId xmlns:a16="http://schemas.microsoft.com/office/drawing/2014/main" val="2031084987"/>
                  </a:ext>
                </a:extLst>
              </a:tr>
              <a:tr h="899957">
                <a:tc>
                  <a:txBody>
                    <a:bodyPr/>
                    <a:lstStyle/>
                    <a:p>
                      <a:pPr>
                        <a:spcAft>
                          <a:spcPts val="0"/>
                        </a:spcAft>
                      </a:pPr>
                      <a:r>
                        <a:rPr lang="de-CH" sz="2000" dirty="0">
                          <a:effectLst/>
                        </a:rPr>
                        <a:t> </a:t>
                      </a:r>
                    </a:p>
                    <a:p>
                      <a:pPr>
                        <a:spcAft>
                          <a:spcPts val="0"/>
                        </a:spcAft>
                      </a:pPr>
                      <a:r>
                        <a:rPr lang="de-CH" sz="2000" dirty="0">
                          <a:effectLst/>
                        </a:rPr>
                        <a:t>C</a:t>
                      </a:r>
                    </a:p>
                    <a:p>
                      <a:pPr>
                        <a:spcAft>
                          <a:spcPts val="0"/>
                        </a:spcAft>
                      </a:pPr>
                      <a:r>
                        <a:rPr lang="de-CH" sz="2000" dirty="0">
                          <a:effectLst/>
                        </a:rPr>
                        <a:t> </a:t>
                      </a:r>
                    </a:p>
                    <a:p>
                      <a:pPr>
                        <a:spcAft>
                          <a:spcPts val="0"/>
                        </a:spcAft>
                      </a:pPr>
                      <a:r>
                        <a:rPr lang="de-CH" sz="2000" dirty="0" err="1">
                          <a:effectLst/>
                        </a:rPr>
                        <a:t>Ambi</a:t>
                      </a:r>
                      <a:r>
                        <a:rPr lang="de-CH" sz="2000" dirty="0">
                          <a:effectLst/>
                        </a:rPr>
                        <a:t>-valent</a:t>
                      </a:r>
                      <a:endParaRPr lang="de-CH" sz="2000" dirty="0">
                        <a:effectLst/>
                        <a:latin typeface="Frutiger LT Com 55 Roman" panose="020B0503030504020204" pitchFamily="34" charset="0"/>
                        <a:ea typeface="Andale Sans UI"/>
                        <a:cs typeface="Times New Roman" panose="02020603050405020304" pitchFamily="18" charset="0"/>
                      </a:endParaRPr>
                    </a:p>
                  </a:txBody>
                  <a:tcPr marL="68580" marR="68580" marT="0" marB="0"/>
                </a:tc>
                <a:tc>
                  <a:txBody>
                    <a:bodyPr/>
                    <a:lstStyle/>
                    <a:p>
                      <a:pPr>
                        <a:spcAft>
                          <a:spcPts val="0"/>
                        </a:spcAft>
                      </a:pPr>
                      <a:endParaRPr lang="de-CH" sz="20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e-CH" sz="2000" dirty="0">
                          <a:effectLst/>
                        </a:rPr>
                        <a:t>inkonsistentes Elternverhalten</a:t>
                      </a:r>
                    </a:p>
                    <a:p>
                      <a:pPr>
                        <a:spcAft>
                          <a:spcPts val="0"/>
                        </a:spcAft>
                      </a:pPr>
                      <a:endParaRPr lang="de-CH" sz="2000" dirty="0">
                        <a:effectLst/>
                      </a:endParaRPr>
                    </a:p>
                    <a:p>
                      <a:pPr>
                        <a:spcAft>
                          <a:spcPts val="0"/>
                        </a:spcAft>
                      </a:pPr>
                      <a:r>
                        <a:rPr lang="de-CH" sz="2000" dirty="0">
                          <a:effectLst/>
                        </a:rPr>
                        <a:t>-&gt; Angst</a:t>
                      </a:r>
                      <a:r>
                        <a:rPr lang="de-CH" sz="2000" baseline="0" dirty="0">
                          <a:effectLst/>
                        </a:rPr>
                        <a:t> vor Verlust</a:t>
                      </a:r>
                      <a:endParaRPr lang="de-CH" sz="2000" dirty="0">
                        <a:effectLst/>
                        <a:latin typeface="Frutiger LT Com 55 Roman" panose="020B0503030504020204" pitchFamily="34" charset="0"/>
                        <a:ea typeface="Andale Sans UI"/>
                        <a:cs typeface="Times New Roman" panose="02020603050405020304" pitchFamily="18" charset="0"/>
                      </a:endParaRPr>
                    </a:p>
                  </a:txBody>
                  <a:tcPr marL="68580" marR="68580" marT="0" marB="0"/>
                </a:tc>
                <a:tc>
                  <a:txBody>
                    <a:bodyPr/>
                    <a:lstStyle/>
                    <a:p>
                      <a:pPr>
                        <a:spcAft>
                          <a:spcPts val="0"/>
                        </a:spcAft>
                      </a:pPr>
                      <a:r>
                        <a:rPr lang="de-CH" sz="2000" dirty="0">
                          <a:effectLst/>
                        </a:rPr>
                        <a:t> </a:t>
                      </a:r>
                    </a:p>
                    <a:p>
                      <a:pPr>
                        <a:spcAft>
                          <a:spcPts val="0"/>
                        </a:spcAft>
                      </a:pPr>
                      <a:r>
                        <a:rPr lang="de-CH" sz="2000" dirty="0">
                          <a:effectLst/>
                        </a:rPr>
                        <a:t>- klammern, Kind traut sich nicht zu vertrauen</a:t>
                      </a:r>
                    </a:p>
                    <a:p>
                      <a:pPr>
                        <a:spcAft>
                          <a:spcPts val="0"/>
                        </a:spcAft>
                      </a:pPr>
                      <a:endParaRPr lang="de-CH" sz="2000" dirty="0">
                        <a:effectLst/>
                      </a:endParaRPr>
                    </a:p>
                    <a:p>
                      <a:pPr>
                        <a:spcAft>
                          <a:spcPts val="0"/>
                        </a:spcAft>
                      </a:pPr>
                      <a:r>
                        <a:rPr lang="de-CH" sz="2000" dirty="0">
                          <a:effectLst/>
                        </a:rPr>
                        <a:t>-&gt; affektive Aggression (verdeckt oder offen) bei Zurückweisung</a:t>
                      </a:r>
                    </a:p>
                    <a:p>
                      <a:pPr>
                        <a:spcAft>
                          <a:spcPts val="0"/>
                        </a:spcAft>
                      </a:pPr>
                      <a:endParaRPr lang="de-CH" sz="2000" dirty="0">
                        <a:effectLst/>
                      </a:endParaRPr>
                    </a:p>
                  </a:txBody>
                  <a:tcPr marL="68580" marR="68580" marT="0" marB="0"/>
                </a:tc>
                <a:tc>
                  <a:txBody>
                    <a:bodyPr/>
                    <a:lstStyle/>
                    <a:p>
                      <a:pPr>
                        <a:spcAft>
                          <a:spcPts val="0"/>
                        </a:spcAft>
                      </a:pPr>
                      <a:r>
                        <a:rPr lang="de-CH" sz="2000" dirty="0">
                          <a:effectLst/>
                        </a:rPr>
                        <a:t> </a:t>
                      </a:r>
                    </a:p>
                    <a:p>
                      <a:pPr>
                        <a:spcAft>
                          <a:spcPts val="0"/>
                        </a:spcAft>
                      </a:pPr>
                      <a:r>
                        <a:rPr lang="de-CH" sz="2000" dirty="0">
                          <a:effectLst/>
                        </a:rPr>
                        <a:t>sekundäre</a:t>
                      </a:r>
                    </a:p>
                    <a:p>
                      <a:pPr>
                        <a:spcAft>
                          <a:spcPts val="0"/>
                        </a:spcAft>
                      </a:pPr>
                      <a:r>
                        <a:rPr lang="de-CH" sz="2000" dirty="0">
                          <a:effectLst/>
                        </a:rPr>
                        <a:t>Strategie</a:t>
                      </a:r>
                      <a:endParaRPr lang="de-CH" sz="2000" dirty="0">
                        <a:effectLst/>
                        <a:latin typeface="Frutiger LT Com 55 Roman" panose="020B0503030504020204" pitchFamily="34" charset="0"/>
                        <a:ea typeface="Andale Sans UI"/>
                        <a:cs typeface="Times New Roman" panose="02020603050405020304" pitchFamily="18" charset="0"/>
                      </a:endParaRPr>
                    </a:p>
                  </a:txBody>
                  <a:tcPr marL="68580" marR="68580" marT="0" marB="0"/>
                </a:tc>
                <a:extLst>
                  <a:ext uri="{0D108BD9-81ED-4DB2-BD59-A6C34878D82A}">
                    <a16:rowId xmlns:a16="http://schemas.microsoft.com/office/drawing/2014/main" val="2167366483"/>
                  </a:ext>
                </a:extLst>
              </a:tr>
            </a:tbl>
          </a:graphicData>
        </a:graphic>
      </p:graphicFrame>
    </p:spTree>
    <p:extLst>
      <p:ext uri="{BB962C8B-B14F-4D97-AF65-F5344CB8AC3E}">
        <p14:creationId xmlns:p14="http://schemas.microsoft.com/office/powerpoint/2010/main" val="413201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Desorganisierte Bindung</a:t>
            </a:r>
          </a:p>
        </p:txBody>
      </p:sp>
      <p:sp>
        <p:nvSpPr>
          <p:cNvPr id="4" name="Datumsplatzhalter 3"/>
          <p:cNvSpPr>
            <a:spLocks noGrp="1"/>
          </p:cNvSpPr>
          <p:nvPr>
            <p:ph type="dt" sz="half" idx="10"/>
          </p:nvPr>
        </p:nvSpPr>
        <p:spPr/>
        <p:txBody>
          <a:bodyPr/>
          <a:lstStyle/>
          <a:p>
            <a:pPr>
              <a:defRPr/>
            </a:pPr>
            <a:fld id="{411BAB03-0975-4109-A109-F9536084032F}" type="datetime1">
              <a:rPr lang="de-CH" smtClean="0"/>
              <a:t>23.09.24</a:t>
            </a:fld>
            <a:endParaRPr lang="de-CH"/>
          </a:p>
        </p:txBody>
      </p:sp>
      <p:sp>
        <p:nvSpPr>
          <p:cNvPr id="5" name="Fußzeilenplatzhalter 4"/>
          <p:cNvSpPr>
            <a:spLocks noGrp="1"/>
          </p:cNvSpPr>
          <p:nvPr>
            <p:ph type="ftr" sz="quarter" idx="11"/>
          </p:nvPr>
        </p:nvSpPr>
        <p:spPr/>
        <p:txBody>
          <a:bodyPr/>
          <a:lstStyle/>
          <a:p>
            <a:pPr>
              <a:defRPr/>
            </a:pPr>
            <a:r>
              <a:rPr lang="de-CH"/>
              <a:t>Bindungsgeleitete Schulen – Schule für alle</a:t>
            </a:r>
          </a:p>
        </p:txBody>
      </p:sp>
      <p:sp>
        <p:nvSpPr>
          <p:cNvPr id="6" name="Foliennummernplatzhalter 5"/>
          <p:cNvSpPr>
            <a:spLocks noGrp="1"/>
          </p:cNvSpPr>
          <p:nvPr>
            <p:ph type="sldNum" sz="quarter" idx="12"/>
          </p:nvPr>
        </p:nvSpPr>
        <p:spPr/>
        <p:txBody>
          <a:bodyPr/>
          <a:lstStyle/>
          <a:p>
            <a:pPr>
              <a:defRPr/>
            </a:pPr>
            <a:fld id="{9BB26D06-D71D-463E-937C-F8E2D493400B}" type="slidenum">
              <a:rPr lang="de-CH" smtClean="0"/>
              <a:pPr>
                <a:defRPr/>
              </a:pPr>
              <a:t>9</a:t>
            </a:fld>
            <a:endParaRPr lang="de-CH"/>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62278316"/>
              </p:ext>
            </p:extLst>
          </p:nvPr>
        </p:nvGraphicFramePr>
        <p:xfrm>
          <a:off x="457200" y="1600200"/>
          <a:ext cx="8229602" cy="2743200"/>
        </p:xfrm>
        <a:graphic>
          <a:graphicData uri="http://schemas.openxmlformats.org/drawingml/2006/table">
            <a:tbl>
              <a:tblPr firstRow="1" firstCol="1" bandRow="1">
                <a:tableStyleId>{7DF18680-E054-41AD-8BC1-D1AEF772440D}</a:tableStyleId>
              </a:tblPr>
              <a:tblGrid>
                <a:gridCol w="1522512">
                  <a:extLst>
                    <a:ext uri="{9D8B030D-6E8A-4147-A177-3AD203B41FA5}">
                      <a16:colId xmlns:a16="http://schemas.microsoft.com/office/drawing/2014/main" val="738379935"/>
                    </a:ext>
                  </a:extLst>
                </a:gridCol>
                <a:gridCol w="1656184">
                  <a:extLst>
                    <a:ext uri="{9D8B030D-6E8A-4147-A177-3AD203B41FA5}">
                      <a16:colId xmlns:a16="http://schemas.microsoft.com/office/drawing/2014/main" val="3985891773"/>
                    </a:ext>
                  </a:extLst>
                </a:gridCol>
                <a:gridCol w="3240360">
                  <a:extLst>
                    <a:ext uri="{9D8B030D-6E8A-4147-A177-3AD203B41FA5}">
                      <a16:colId xmlns:a16="http://schemas.microsoft.com/office/drawing/2014/main" val="1021510104"/>
                    </a:ext>
                  </a:extLst>
                </a:gridCol>
                <a:gridCol w="1810546">
                  <a:extLst>
                    <a:ext uri="{9D8B030D-6E8A-4147-A177-3AD203B41FA5}">
                      <a16:colId xmlns:a16="http://schemas.microsoft.com/office/drawing/2014/main" val="3808194043"/>
                    </a:ext>
                  </a:extLst>
                </a:gridCol>
              </a:tblGrid>
              <a:tr h="312577">
                <a:tc>
                  <a:txBody>
                    <a:bodyPr/>
                    <a:lstStyle/>
                    <a:p>
                      <a:pPr>
                        <a:spcAft>
                          <a:spcPts val="0"/>
                        </a:spcAft>
                      </a:pPr>
                      <a:r>
                        <a:rPr lang="de-CH" sz="2000" dirty="0">
                          <a:effectLst/>
                        </a:rPr>
                        <a:t>Bindungs-muster</a:t>
                      </a:r>
                      <a:endParaRPr lang="de-CH" sz="2000" dirty="0">
                        <a:effectLst/>
                        <a:latin typeface="Frutiger LT Com 55 Roman" panose="020B0503030504020204" pitchFamily="34" charset="0"/>
                        <a:ea typeface="Andale Sans UI"/>
                        <a:cs typeface="Times New Roman" panose="02020603050405020304" pitchFamily="18" charset="0"/>
                      </a:endParaRPr>
                    </a:p>
                  </a:txBody>
                  <a:tcPr marL="68580" marR="68580" marT="0" marB="0"/>
                </a:tc>
                <a:tc>
                  <a:txBody>
                    <a:bodyPr/>
                    <a:lstStyle/>
                    <a:p>
                      <a:pPr>
                        <a:spcAft>
                          <a:spcPts val="0"/>
                        </a:spcAft>
                      </a:pPr>
                      <a:r>
                        <a:rPr lang="de-CH" sz="2000" dirty="0">
                          <a:effectLst/>
                        </a:rPr>
                        <a:t>Bedingung</a:t>
                      </a:r>
                      <a:endParaRPr lang="de-CH" sz="2000" dirty="0">
                        <a:effectLst/>
                        <a:latin typeface="Frutiger LT Com 55 Roman" panose="020B0503030504020204" pitchFamily="34" charset="0"/>
                        <a:ea typeface="Andale Sans UI"/>
                        <a:cs typeface="Times New Roman" panose="02020603050405020304" pitchFamily="18" charset="0"/>
                      </a:endParaRPr>
                    </a:p>
                  </a:txBody>
                  <a:tcPr marL="68580" marR="68580" marT="0" marB="0"/>
                </a:tc>
                <a:tc>
                  <a:txBody>
                    <a:bodyPr/>
                    <a:lstStyle/>
                    <a:p>
                      <a:pPr>
                        <a:spcAft>
                          <a:spcPts val="0"/>
                        </a:spcAft>
                      </a:pPr>
                      <a:r>
                        <a:rPr lang="de-CH" sz="2000" dirty="0">
                          <a:effectLst/>
                        </a:rPr>
                        <a:t>Strategie</a:t>
                      </a:r>
                      <a:endParaRPr lang="de-CH" sz="2000" dirty="0">
                        <a:effectLst/>
                        <a:latin typeface="Frutiger LT Com 55 Roman" panose="020B0503030504020204" pitchFamily="34" charset="0"/>
                        <a:ea typeface="Andale Sans UI"/>
                        <a:cs typeface="Times New Roman" panose="02020603050405020304" pitchFamily="18" charset="0"/>
                      </a:endParaRPr>
                    </a:p>
                  </a:txBody>
                  <a:tcPr marL="68580" marR="68580" marT="0" marB="0"/>
                </a:tc>
                <a:tc>
                  <a:txBody>
                    <a:bodyPr/>
                    <a:lstStyle/>
                    <a:p>
                      <a:pPr>
                        <a:spcAft>
                          <a:spcPts val="0"/>
                        </a:spcAft>
                      </a:pPr>
                      <a:r>
                        <a:rPr lang="de-CH" sz="2000" dirty="0">
                          <a:effectLst/>
                        </a:rPr>
                        <a:t> </a:t>
                      </a:r>
                      <a:endParaRPr lang="de-CH" sz="2000" dirty="0">
                        <a:effectLst/>
                        <a:latin typeface="Frutiger LT Com 55 Roman" panose="020B0503030504020204" pitchFamily="34" charset="0"/>
                        <a:ea typeface="Andale Sans UI"/>
                        <a:cs typeface="Times New Roman" panose="02020603050405020304" pitchFamily="18" charset="0"/>
                      </a:endParaRPr>
                    </a:p>
                  </a:txBody>
                  <a:tcPr marL="68580" marR="68580" marT="0" marB="0"/>
                </a:tc>
                <a:extLst>
                  <a:ext uri="{0D108BD9-81ED-4DB2-BD59-A6C34878D82A}">
                    <a16:rowId xmlns:a16="http://schemas.microsoft.com/office/drawing/2014/main" val="2031084987"/>
                  </a:ext>
                </a:extLst>
              </a:tr>
              <a:tr h="1239795">
                <a:tc>
                  <a:txBody>
                    <a:bodyPr/>
                    <a:lstStyle/>
                    <a:p>
                      <a:pPr>
                        <a:spcAft>
                          <a:spcPts val="0"/>
                        </a:spcAft>
                      </a:pPr>
                      <a:r>
                        <a:rPr lang="de-CH" sz="2000" dirty="0">
                          <a:effectLst/>
                        </a:rPr>
                        <a:t> </a:t>
                      </a:r>
                    </a:p>
                    <a:p>
                      <a:pPr>
                        <a:spcAft>
                          <a:spcPts val="0"/>
                        </a:spcAft>
                      </a:pPr>
                      <a:r>
                        <a:rPr lang="de-CH" sz="2000" dirty="0">
                          <a:effectLst/>
                        </a:rPr>
                        <a:t>D</a:t>
                      </a:r>
                    </a:p>
                    <a:p>
                      <a:pPr>
                        <a:spcAft>
                          <a:spcPts val="0"/>
                        </a:spcAft>
                      </a:pPr>
                      <a:r>
                        <a:rPr lang="de-CH" sz="2000" dirty="0">
                          <a:effectLst/>
                        </a:rPr>
                        <a:t> </a:t>
                      </a:r>
                    </a:p>
                    <a:p>
                      <a:pPr>
                        <a:spcAft>
                          <a:spcPts val="0"/>
                        </a:spcAft>
                      </a:pPr>
                      <a:r>
                        <a:rPr lang="de-CH" sz="2000" dirty="0">
                          <a:effectLst/>
                        </a:rPr>
                        <a:t>desorganisiert</a:t>
                      </a:r>
                      <a:endParaRPr lang="de-CH" sz="2000" dirty="0">
                        <a:effectLst/>
                        <a:latin typeface="Frutiger LT Com 55 Roman" panose="020B0503030504020204" pitchFamily="34" charset="0"/>
                        <a:ea typeface="Andale Sans UI"/>
                        <a:cs typeface="Times New Roman" panose="02020603050405020304" pitchFamily="18" charset="0"/>
                      </a:endParaRPr>
                    </a:p>
                  </a:txBody>
                  <a:tcPr marL="68580" marR="68580" marT="0" marB="0"/>
                </a:tc>
                <a:tc>
                  <a:txBody>
                    <a:bodyPr/>
                    <a:lstStyle/>
                    <a:p>
                      <a:pPr>
                        <a:spcAft>
                          <a:spcPts val="0"/>
                        </a:spcAft>
                      </a:pPr>
                      <a:r>
                        <a:rPr lang="de-CH" sz="2000" dirty="0">
                          <a:effectLst/>
                        </a:rPr>
                        <a:t> </a:t>
                      </a:r>
                    </a:p>
                    <a:p>
                      <a:pPr>
                        <a:spcAft>
                          <a:spcPts val="0"/>
                        </a:spcAft>
                      </a:pPr>
                      <a:r>
                        <a:rPr lang="de-CH" sz="2000" dirty="0">
                          <a:effectLst/>
                        </a:rPr>
                        <a:t>familiäre Gewalt</a:t>
                      </a:r>
                    </a:p>
                    <a:p>
                      <a:pPr>
                        <a:spcAft>
                          <a:spcPts val="0"/>
                        </a:spcAft>
                      </a:pPr>
                      <a:r>
                        <a:rPr lang="de-CH" sz="2000" dirty="0">
                          <a:effectLst/>
                        </a:rPr>
                        <a:t>Verlust</a:t>
                      </a:r>
                    </a:p>
                    <a:p>
                      <a:pPr>
                        <a:spcAft>
                          <a:spcPts val="0"/>
                        </a:spcAft>
                      </a:pPr>
                      <a:r>
                        <a:rPr lang="de-CH" sz="2000" dirty="0" err="1">
                          <a:effectLst/>
                        </a:rPr>
                        <a:t>Vernach-lässigung</a:t>
                      </a:r>
                      <a:endParaRPr lang="de-CH" sz="2000" dirty="0">
                        <a:effectLst/>
                      </a:endParaRPr>
                    </a:p>
                    <a:p>
                      <a:pPr>
                        <a:spcAft>
                          <a:spcPts val="0"/>
                        </a:spcAft>
                      </a:pPr>
                      <a:endParaRPr lang="de-CH" sz="2000" dirty="0">
                        <a:effectLst/>
                        <a:latin typeface="Frutiger LT Com 55 Roman" panose="020B0503030504020204" pitchFamily="34" charset="0"/>
                        <a:ea typeface="Andale Sans UI"/>
                        <a:cs typeface="Times New Roman" panose="02020603050405020304" pitchFamily="18" charset="0"/>
                      </a:endParaRPr>
                    </a:p>
                  </a:txBody>
                  <a:tcPr marL="68580" marR="68580" marT="0" marB="0"/>
                </a:tc>
                <a:tc>
                  <a:txBody>
                    <a:bodyPr/>
                    <a:lstStyle/>
                    <a:p>
                      <a:pPr>
                        <a:spcAft>
                          <a:spcPts val="0"/>
                        </a:spcAft>
                      </a:pPr>
                      <a:endParaRPr lang="de-CH" sz="2000" dirty="0">
                        <a:effectLst/>
                      </a:endParaRPr>
                    </a:p>
                    <a:p>
                      <a:pPr>
                        <a:spcAft>
                          <a:spcPts val="0"/>
                        </a:spcAft>
                      </a:pPr>
                      <a:r>
                        <a:rPr lang="de-CH" sz="2000" dirty="0">
                          <a:effectLst/>
                        </a:rPr>
                        <a:t>Appetenz-Aversions-Konflikt</a:t>
                      </a:r>
                    </a:p>
                    <a:p>
                      <a:pPr>
                        <a:spcAft>
                          <a:spcPts val="0"/>
                        </a:spcAft>
                      </a:pPr>
                      <a:br>
                        <a:rPr lang="de-CH" sz="2000" dirty="0">
                          <a:effectLst/>
                        </a:rPr>
                      </a:br>
                      <a:r>
                        <a:rPr lang="de-CH" sz="2000" dirty="0">
                          <a:effectLst/>
                        </a:rPr>
                        <a:t>-&gt; Dissoziation als Folge -&gt; kontrollierendes Verhalten</a:t>
                      </a:r>
                      <a:endParaRPr lang="de-CH" sz="2000" dirty="0">
                        <a:effectLst/>
                        <a:latin typeface="Frutiger LT Com 55 Roman" panose="020B0503030504020204" pitchFamily="34" charset="0"/>
                        <a:ea typeface="Andale Sans UI"/>
                        <a:cs typeface="Times New Roman" panose="02020603050405020304" pitchFamily="18" charset="0"/>
                      </a:endParaRPr>
                    </a:p>
                  </a:txBody>
                  <a:tcPr marL="68580" marR="68580" marT="0" marB="0"/>
                </a:tc>
                <a:tc>
                  <a:txBody>
                    <a:bodyPr/>
                    <a:lstStyle/>
                    <a:p>
                      <a:pPr>
                        <a:spcAft>
                          <a:spcPts val="0"/>
                        </a:spcAft>
                      </a:pPr>
                      <a:endParaRPr lang="de-CH" sz="2000" dirty="0">
                        <a:effectLst/>
                      </a:endParaRPr>
                    </a:p>
                    <a:p>
                      <a:pPr>
                        <a:spcAft>
                          <a:spcPts val="0"/>
                        </a:spcAft>
                      </a:pPr>
                      <a:r>
                        <a:rPr lang="de-CH" sz="2000" dirty="0">
                          <a:effectLst/>
                        </a:rPr>
                        <a:t>Zusammen-bruch organisierter Verhaltens-strategien</a:t>
                      </a:r>
                      <a:endParaRPr lang="de-CH" sz="2000" dirty="0">
                        <a:effectLst/>
                        <a:latin typeface="Frutiger LT Com 55 Roman" panose="020B0503030504020204" pitchFamily="34" charset="0"/>
                        <a:ea typeface="Andale Sans UI"/>
                        <a:cs typeface="Times New Roman" panose="02020603050405020304" pitchFamily="18" charset="0"/>
                      </a:endParaRPr>
                    </a:p>
                  </a:txBody>
                  <a:tcPr marL="68580" marR="68580" marT="0" marB="0"/>
                </a:tc>
                <a:extLst>
                  <a:ext uri="{0D108BD9-81ED-4DB2-BD59-A6C34878D82A}">
                    <a16:rowId xmlns:a16="http://schemas.microsoft.com/office/drawing/2014/main" val="2900775587"/>
                  </a:ext>
                </a:extLst>
              </a:tr>
            </a:tbl>
          </a:graphicData>
        </a:graphic>
      </p:graphicFrame>
    </p:spTree>
    <p:extLst>
      <p:ext uri="{BB962C8B-B14F-4D97-AF65-F5344CB8AC3E}">
        <p14:creationId xmlns:p14="http://schemas.microsoft.com/office/powerpoint/2010/main" val="4119419967"/>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Solothurn">
      <a:majorFont>
        <a:latin typeface="Frutiger LT Com 55 Roman"/>
        <a:ea typeface=""/>
        <a:cs typeface=""/>
      </a:majorFont>
      <a:minorFont>
        <a:latin typeface="Frutiger LT Com 55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0</TotalTime>
  <Words>4016</Words>
  <Application>Microsoft Macintosh PowerPoint</Application>
  <PresentationFormat>Bildschirmpräsentation (4:3)</PresentationFormat>
  <Paragraphs>455</Paragraphs>
  <Slides>24</Slides>
  <Notes>21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24</vt:i4>
      </vt:variant>
    </vt:vector>
  </HeadingPairs>
  <TitlesOfParts>
    <vt:vector size="29" baseType="lpstr">
      <vt:lpstr>Arial</vt:lpstr>
      <vt:lpstr>Calibri</vt:lpstr>
      <vt:lpstr>Frutiger LT Com 55 Roman</vt:lpstr>
      <vt:lpstr>Wingdings</vt:lpstr>
      <vt:lpstr>Larissa</vt:lpstr>
      <vt:lpstr>Bindungsgeleitete Interventionen</vt:lpstr>
      <vt:lpstr>Ausgangslage</vt:lpstr>
      <vt:lpstr>Suche nach Lösungen</vt:lpstr>
      <vt:lpstr>Bindungstheorie</vt:lpstr>
      <vt:lpstr>Bindungsmuster</vt:lpstr>
      <vt:lpstr>Sichere Bindung</vt:lpstr>
      <vt:lpstr>Vermeidende Bindung</vt:lpstr>
      <vt:lpstr>Ambivalente Bindung</vt:lpstr>
      <vt:lpstr>Desorganisierte Bindung</vt:lpstr>
      <vt:lpstr>Bindungsmuster</vt:lpstr>
      <vt:lpstr>Erstes Fazit</vt:lpstr>
      <vt:lpstr>Folge von unsicherer Bindung</vt:lpstr>
      <vt:lpstr>Sicher gebundene Kinder</vt:lpstr>
      <vt:lpstr>Und…</vt:lpstr>
      <vt:lpstr>Neurobiologischer Hintergrund</vt:lpstr>
      <vt:lpstr>neurobiologischer Hintergrund</vt:lpstr>
      <vt:lpstr>Theoretischer Hintergrund</vt:lpstr>
      <vt:lpstr>Zweites Fazit</vt:lpstr>
      <vt:lpstr>Strategien zur Stressregulation</vt:lpstr>
      <vt:lpstr>Zusammenfassung</vt:lpstr>
      <vt:lpstr>Projekt Regelschule</vt:lpstr>
      <vt:lpstr>Aufbau WB-Projekt</vt:lpstr>
      <vt:lpstr>Fragen?</vt:lpstr>
      <vt:lpstr>Herzlichen Dank für Ihre Aufmerksamkeit</vt:lpstr>
    </vt:vector>
  </TitlesOfParts>
  <Company>AIO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Bindungsgeleitete Intervetionen</dc:title>
  <dc:creator>Borel Noemie</dc:creator>
  <cp:lastModifiedBy>Marianne Flueckiger</cp:lastModifiedBy>
  <cp:revision>65</cp:revision>
  <cp:lastPrinted>2023-11-10T14:46:19Z</cp:lastPrinted>
  <dcterms:created xsi:type="dcterms:W3CDTF">2023-03-12T11:14:20Z</dcterms:created>
  <dcterms:modified xsi:type="dcterms:W3CDTF">2024-09-23T15:59:32Z</dcterms:modified>
</cp:coreProperties>
</file>